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62" r:id="rId5"/>
    <p:sldId id="259" r:id="rId6"/>
    <p:sldId id="261" r:id="rId7"/>
    <p:sldId id="264" r:id="rId8"/>
    <p:sldId id="266" r:id="rId9"/>
    <p:sldId id="265" r:id="rId10"/>
    <p:sldId id="263"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siree L. Vera" initials="DL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E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88" d="100"/>
          <a:sy n="88" d="100"/>
        </p:scale>
        <p:origin x="120" y="1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8ED416-D72C-48D0-B088-280F3DAB4152}" type="datetimeFigureOut">
              <a:rPr lang="en-US" smtClean="0"/>
              <a:t>12/11/2019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7FC53F-83C8-4E13-BB25-45E8BBA97094}" type="slidenum">
              <a:rPr lang="en-US" smtClean="0"/>
              <a:t>‹#›</a:t>
            </a:fld>
            <a:endParaRPr lang="en-US"/>
          </a:p>
        </p:txBody>
      </p:sp>
    </p:spTree>
    <p:extLst>
      <p:ext uri="{BB962C8B-B14F-4D97-AF65-F5344CB8AC3E}">
        <p14:creationId xmlns:p14="http://schemas.microsoft.com/office/powerpoint/2010/main" val="2244642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7FC53F-83C8-4E13-BB25-45E8BBA97094}" type="slidenum">
              <a:rPr lang="en-US" smtClean="0"/>
              <a:t>1</a:t>
            </a:fld>
            <a:endParaRPr lang="en-US"/>
          </a:p>
        </p:txBody>
      </p:sp>
    </p:spTree>
    <p:extLst>
      <p:ext uri="{BB962C8B-B14F-4D97-AF65-F5344CB8AC3E}">
        <p14:creationId xmlns:p14="http://schemas.microsoft.com/office/powerpoint/2010/main" val="3173990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992EBC-29DC-4D99-ABF9-4F8A612E8FD6}" type="slidenum">
              <a:rPr lang="en-US" smtClean="0"/>
              <a:t>2</a:t>
            </a:fld>
            <a:endParaRPr lang="en-US"/>
          </a:p>
        </p:txBody>
      </p:sp>
    </p:spTree>
    <p:extLst>
      <p:ext uri="{BB962C8B-B14F-4D97-AF65-F5344CB8AC3E}">
        <p14:creationId xmlns:p14="http://schemas.microsoft.com/office/powerpoint/2010/main" val="356015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7FC53F-83C8-4E13-BB25-45E8BBA97094}" type="slidenum">
              <a:rPr lang="en-US" smtClean="0"/>
              <a:t>3</a:t>
            </a:fld>
            <a:endParaRPr lang="en-US"/>
          </a:p>
        </p:txBody>
      </p:sp>
    </p:spTree>
    <p:extLst>
      <p:ext uri="{BB962C8B-B14F-4D97-AF65-F5344CB8AC3E}">
        <p14:creationId xmlns:p14="http://schemas.microsoft.com/office/powerpoint/2010/main" val="3210153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992EBC-29DC-4D99-ABF9-4F8A612E8FD6}" type="slidenum">
              <a:rPr lang="en-US" smtClean="0"/>
              <a:t>14</a:t>
            </a:fld>
            <a:endParaRPr lang="en-US"/>
          </a:p>
        </p:txBody>
      </p:sp>
    </p:spTree>
    <p:extLst>
      <p:ext uri="{BB962C8B-B14F-4D97-AF65-F5344CB8AC3E}">
        <p14:creationId xmlns:p14="http://schemas.microsoft.com/office/powerpoint/2010/main" val="3378484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F0A79FA5-CC7C-4980-9A8E-7F2DCC9CA7E7}" type="datetime1">
              <a:rPr lang="en-US" smtClean="0"/>
              <a:t>12/11/2019</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r>
              <a:rPr lang="en-US"/>
              <a:t>Office of Research Compliance v1-2016</a:t>
            </a:r>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B9F31F83-73B3-4CC2-866F-5BA775DD23E2}" type="slidenum">
              <a:rPr lang="en-US" smtClean="0"/>
              <a:t>‹#›</a:t>
            </a:fld>
            <a:endParaRPr lang="en-US"/>
          </a:p>
        </p:txBody>
      </p:sp>
    </p:spTree>
    <p:extLst>
      <p:ext uri="{BB962C8B-B14F-4D97-AF65-F5344CB8AC3E}">
        <p14:creationId xmlns:p14="http://schemas.microsoft.com/office/powerpoint/2010/main" val="1383873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28BC3E-A3B5-4244-8443-AE90BFF72D0E}" type="datetime1">
              <a:rPr lang="en-US" smtClean="0"/>
              <a:t>12/11/2019</a:t>
            </a:fld>
            <a:endParaRPr lang="en-US"/>
          </a:p>
        </p:txBody>
      </p:sp>
      <p:sp>
        <p:nvSpPr>
          <p:cNvPr id="5" name="Footer Placeholder 4"/>
          <p:cNvSpPr>
            <a:spLocks noGrp="1"/>
          </p:cNvSpPr>
          <p:nvPr>
            <p:ph type="ftr" sz="quarter" idx="11"/>
          </p:nvPr>
        </p:nvSpPr>
        <p:spPr/>
        <p:txBody>
          <a:bodyPr/>
          <a:lstStyle/>
          <a:p>
            <a:r>
              <a:rPr lang="en-US"/>
              <a:t>Office of Research Compliance v1-2016</a:t>
            </a:r>
          </a:p>
        </p:txBody>
      </p:sp>
      <p:sp>
        <p:nvSpPr>
          <p:cNvPr id="6" name="Slide Number Placeholder 5"/>
          <p:cNvSpPr>
            <a:spLocks noGrp="1"/>
          </p:cNvSpPr>
          <p:nvPr>
            <p:ph type="sldNum" sz="quarter" idx="12"/>
          </p:nvPr>
        </p:nvSpPr>
        <p:spPr/>
        <p:txBody>
          <a:bodyPr/>
          <a:lstStyle/>
          <a:p>
            <a:fld id="{B9F31F83-73B3-4CC2-866F-5BA775DD23E2}" type="slidenum">
              <a:rPr lang="en-US" smtClean="0"/>
              <a:t>‹#›</a:t>
            </a:fld>
            <a:endParaRPr lang="en-US"/>
          </a:p>
        </p:txBody>
      </p:sp>
    </p:spTree>
    <p:extLst>
      <p:ext uri="{BB962C8B-B14F-4D97-AF65-F5344CB8AC3E}">
        <p14:creationId xmlns:p14="http://schemas.microsoft.com/office/powerpoint/2010/main" val="3043842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DFADF9-04E7-494E-8DF1-42C2DFE63168}" type="datetime1">
              <a:rPr lang="en-US" smtClean="0"/>
              <a:t>12/11/2019</a:t>
            </a:fld>
            <a:endParaRPr lang="en-US"/>
          </a:p>
        </p:txBody>
      </p:sp>
      <p:sp>
        <p:nvSpPr>
          <p:cNvPr id="5" name="Footer Placeholder 4"/>
          <p:cNvSpPr>
            <a:spLocks noGrp="1"/>
          </p:cNvSpPr>
          <p:nvPr>
            <p:ph type="ftr" sz="quarter" idx="11"/>
          </p:nvPr>
        </p:nvSpPr>
        <p:spPr/>
        <p:txBody>
          <a:bodyPr/>
          <a:lstStyle/>
          <a:p>
            <a:r>
              <a:rPr lang="en-US"/>
              <a:t>Office of Research Compliance v1-2016</a:t>
            </a:r>
          </a:p>
        </p:txBody>
      </p:sp>
      <p:sp>
        <p:nvSpPr>
          <p:cNvPr id="6" name="Slide Number Placeholder 5"/>
          <p:cNvSpPr>
            <a:spLocks noGrp="1"/>
          </p:cNvSpPr>
          <p:nvPr>
            <p:ph type="sldNum" sz="quarter" idx="12"/>
          </p:nvPr>
        </p:nvSpPr>
        <p:spPr/>
        <p:txBody>
          <a:bodyPr/>
          <a:lstStyle/>
          <a:p>
            <a:fld id="{B9F31F83-73B3-4CC2-866F-5BA775DD23E2}" type="slidenum">
              <a:rPr lang="en-US" smtClean="0"/>
              <a:t>‹#›</a:t>
            </a:fld>
            <a:endParaRPr lang="en-US"/>
          </a:p>
        </p:txBody>
      </p:sp>
    </p:spTree>
    <p:extLst>
      <p:ext uri="{BB962C8B-B14F-4D97-AF65-F5344CB8AC3E}">
        <p14:creationId xmlns:p14="http://schemas.microsoft.com/office/powerpoint/2010/main" val="2178146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40960F-E63A-4013-9241-83DE58C5AFEA}" type="datetime1">
              <a:rPr lang="en-US" smtClean="0"/>
              <a:t>12/11/2019</a:t>
            </a:fld>
            <a:endParaRPr lang="en-US"/>
          </a:p>
        </p:txBody>
      </p:sp>
      <p:sp>
        <p:nvSpPr>
          <p:cNvPr id="5" name="Footer Placeholder 4"/>
          <p:cNvSpPr>
            <a:spLocks noGrp="1"/>
          </p:cNvSpPr>
          <p:nvPr>
            <p:ph type="ftr" sz="quarter" idx="11"/>
          </p:nvPr>
        </p:nvSpPr>
        <p:spPr/>
        <p:txBody>
          <a:bodyPr/>
          <a:lstStyle/>
          <a:p>
            <a:r>
              <a:rPr lang="en-US"/>
              <a:t>Office of Research Compliance v1-2016</a:t>
            </a:r>
          </a:p>
        </p:txBody>
      </p:sp>
      <p:sp>
        <p:nvSpPr>
          <p:cNvPr id="6" name="Slide Number Placeholder 5"/>
          <p:cNvSpPr>
            <a:spLocks noGrp="1"/>
          </p:cNvSpPr>
          <p:nvPr>
            <p:ph type="sldNum" sz="quarter" idx="12"/>
          </p:nvPr>
        </p:nvSpPr>
        <p:spPr/>
        <p:txBody>
          <a:bodyPr/>
          <a:lstStyle/>
          <a:p>
            <a:fld id="{B9F31F83-73B3-4CC2-866F-5BA775DD23E2}" type="slidenum">
              <a:rPr lang="en-US" smtClean="0"/>
              <a:t>‹#›</a:t>
            </a:fld>
            <a:endParaRPr lang="en-US"/>
          </a:p>
        </p:txBody>
      </p:sp>
    </p:spTree>
    <p:extLst>
      <p:ext uri="{BB962C8B-B14F-4D97-AF65-F5344CB8AC3E}">
        <p14:creationId xmlns:p14="http://schemas.microsoft.com/office/powerpoint/2010/main" val="2186465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DE3C6-8632-45D0-AC86-29BEACF8803B}" type="datetime1">
              <a:rPr lang="en-US" smtClean="0"/>
              <a:t>12/11/2019</a:t>
            </a:fld>
            <a:endParaRPr lang="en-US"/>
          </a:p>
        </p:txBody>
      </p:sp>
      <p:sp>
        <p:nvSpPr>
          <p:cNvPr id="5" name="Footer Placeholder 4"/>
          <p:cNvSpPr>
            <a:spLocks noGrp="1"/>
          </p:cNvSpPr>
          <p:nvPr>
            <p:ph type="ftr" sz="quarter" idx="11"/>
          </p:nvPr>
        </p:nvSpPr>
        <p:spPr/>
        <p:txBody>
          <a:bodyPr/>
          <a:lstStyle/>
          <a:p>
            <a:r>
              <a:rPr lang="en-US"/>
              <a:t>Office of Research Compliance v1-2016</a:t>
            </a:r>
          </a:p>
        </p:txBody>
      </p:sp>
      <p:sp>
        <p:nvSpPr>
          <p:cNvPr id="6" name="Slide Number Placeholder 5"/>
          <p:cNvSpPr>
            <a:spLocks noGrp="1"/>
          </p:cNvSpPr>
          <p:nvPr>
            <p:ph type="sldNum" sz="quarter" idx="12"/>
          </p:nvPr>
        </p:nvSpPr>
        <p:spPr/>
        <p:txBody>
          <a:bodyPr/>
          <a:lstStyle/>
          <a:p>
            <a:fld id="{B9F31F83-73B3-4CC2-866F-5BA775DD23E2}" type="slidenum">
              <a:rPr lang="en-US" smtClean="0"/>
              <a:t>‹#›</a:t>
            </a:fld>
            <a:endParaRPr lang="en-US"/>
          </a:p>
        </p:txBody>
      </p:sp>
    </p:spTree>
    <p:extLst>
      <p:ext uri="{BB962C8B-B14F-4D97-AF65-F5344CB8AC3E}">
        <p14:creationId xmlns:p14="http://schemas.microsoft.com/office/powerpoint/2010/main" val="2174410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76A90A-87C8-42F8-8A5B-F1ED0E36649C}" type="datetime1">
              <a:rPr lang="en-US" smtClean="0"/>
              <a:t>12/11/2019</a:t>
            </a:fld>
            <a:endParaRPr lang="en-US"/>
          </a:p>
        </p:txBody>
      </p:sp>
      <p:sp>
        <p:nvSpPr>
          <p:cNvPr id="6" name="Footer Placeholder 5"/>
          <p:cNvSpPr>
            <a:spLocks noGrp="1"/>
          </p:cNvSpPr>
          <p:nvPr>
            <p:ph type="ftr" sz="quarter" idx="11"/>
          </p:nvPr>
        </p:nvSpPr>
        <p:spPr/>
        <p:txBody>
          <a:bodyPr/>
          <a:lstStyle/>
          <a:p>
            <a:r>
              <a:rPr lang="en-US"/>
              <a:t>Office of Research Compliance v1-2016</a:t>
            </a:r>
          </a:p>
        </p:txBody>
      </p:sp>
      <p:sp>
        <p:nvSpPr>
          <p:cNvPr id="7" name="Slide Number Placeholder 6"/>
          <p:cNvSpPr>
            <a:spLocks noGrp="1"/>
          </p:cNvSpPr>
          <p:nvPr>
            <p:ph type="sldNum" sz="quarter" idx="12"/>
          </p:nvPr>
        </p:nvSpPr>
        <p:spPr/>
        <p:txBody>
          <a:bodyPr/>
          <a:lstStyle/>
          <a:p>
            <a:fld id="{B9F31F83-73B3-4CC2-866F-5BA775DD23E2}" type="slidenum">
              <a:rPr lang="en-US" smtClean="0"/>
              <a:t>‹#›</a:t>
            </a:fld>
            <a:endParaRPr lang="en-US"/>
          </a:p>
        </p:txBody>
      </p:sp>
    </p:spTree>
    <p:extLst>
      <p:ext uri="{BB962C8B-B14F-4D97-AF65-F5344CB8AC3E}">
        <p14:creationId xmlns:p14="http://schemas.microsoft.com/office/powerpoint/2010/main" val="37387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BCC5CB-0EA5-4D65-9F22-3A1A8F8FE533}" type="datetime1">
              <a:rPr lang="en-US" smtClean="0"/>
              <a:t>12/11/2019</a:t>
            </a:fld>
            <a:endParaRPr lang="en-US"/>
          </a:p>
        </p:txBody>
      </p:sp>
      <p:sp>
        <p:nvSpPr>
          <p:cNvPr id="8" name="Footer Placeholder 7"/>
          <p:cNvSpPr>
            <a:spLocks noGrp="1"/>
          </p:cNvSpPr>
          <p:nvPr>
            <p:ph type="ftr" sz="quarter" idx="11"/>
          </p:nvPr>
        </p:nvSpPr>
        <p:spPr/>
        <p:txBody>
          <a:bodyPr/>
          <a:lstStyle/>
          <a:p>
            <a:r>
              <a:rPr lang="en-US"/>
              <a:t>Office of Research Compliance v1-2016</a:t>
            </a:r>
          </a:p>
        </p:txBody>
      </p:sp>
      <p:sp>
        <p:nvSpPr>
          <p:cNvPr id="9" name="Slide Number Placeholder 8"/>
          <p:cNvSpPr>
            <a:spLocks noGrp="1"/>
          </p:cNvSpPr>
          <p:nvPr>
            <p:ph type="sldNum" sz="quarter" idx="12"/>
          </p:nvPr>
        </p:nvSpPr>
        <p:spPr/>
        <p:txBody>
          <a:bodyPr/>
          <a:lstStyle/>
          <a:p>
            <a:fld id="{B9F31F83-73B3-4CC2-866F-5BA775DD23E2}" type="slidenum">
              <a:rPr lang="en-US" smtClean="0"/>
              <a:t>‹#›</a:t>
            </a:fld>
            <a:endParaRPr lang="en-US"/>
          </a:p>
        </p:txBody>
      </p:sp>
    </p:spTree>
    <p:extLst>
      <p:ext uri="{BB962C8B-B14F-4D97-AF65-F5344CB8AC3E}">
        <p14:creationId xmlns:p14="http://schemas.microsoft.com/office/powerpoint/2010/main" val="1303643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30EDD1-9243-4A37-B8CE-CA5E61F6BD2F}" type="datetime1">
              <a:rPr lang="en-US" smtClean="0"/>
              <a:t>12/11/2019</a:t>
            </a:fld>
            <a:endParaRPr lang="en-US"/>
          </a:p>
        </p:txBody>
      </p:sp>
      <p:sp>
        <p:nvSpPr>
          <p:cNvPr id="4" name="Footer Placeholder 3"/>
          <p:cNvSpPr>
            <a:spLocks noGrp="1"/>
          </p:cNvSpPr>
          <p:nvPr>
            <p:ph type="ftr" sz="quarter" idx="11"/>
          </p:nvPr>
        </p:nvSpPr>
        <p:spPr/>
        <p:txBody>
          <a:bodyPr/>
          <a:lstStyle/>
          <a:p>
            <a:r>
              <a:rPr lang="en-US"/>
              <a:t>Office of Research Compliance v1-2016</a:t>
            </a:r>
          </a:p>
        </p:txBody>
      </p:sp>
      <p:sp>
        <p:nvSpPr>
          <p:cNvPr id="5" name="Slide Number Placeholder 4"/>
          <p:cNvSpPr>
            <a:spLocks noGrp="1"/>
          </p:cNvSpPr>
          <p:nvPr>
            <p:ph type="sldNum" sz="quarter" idx="12"/>
          </p:nvPr>
        </p:nvSpPr>
        <p:spPr/>
        <p:txBody>
          <a:bodyPr/>
          <a:lstStyle/>
          <a:p>
            <a:fld id="{B9F31F83-73B3-4CC2-866F-5BA775DD23E2}" type="slidenum">
              <a:rPr lang="en-US" smtClean="0"/>
              <a:t>‹#›</a:t>
            </a:fld>
            <a:endParaRPr lang="en-US"/>
          </a:p>
        </p:txBody>
      </p:sp>
    </p:spTree>
    <p:extLst>
      <p:ext uri="{BB962C8B-B14F-4D97-AF65-F5344CB8AC3E}">
        <p14:creationId xmlns:p14="http://schemas.microsoft.com/office/powerpoint/2010/main" val="375491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95FB19-EDB7-4B18-9CC5-30D568A45747}" type="datetime1">
              <a:rPr lang="en-US" smtClean="0"/>
              <a:t>12/11/2019</a:t>
            </a:fld>
            <a:endParaRPr lang="en-US"/>
          </a:p>
        </p:txBody>
      </p:sp>
      <p:sp>
        <p:nvSpPr>
          <p:cNvPr id="3" name="Footer Placeholder 2"/>
          <p:cNvSpPr>
            <a:spLocks noGrp="1"/>
          </p:cNvSpPr>
          <p:nvPr>
            <p:ph type="ftr" sz="quarter" idx="11"/>
          </p:nvPr>
        </p:nvSpPr>
        <p:spPr/>
        <p:txBody>
          <a:bodyPr/>
          <a:lstStyle/>
          <a:p>
            <a:r>
              <a:rPr lang="en-US"/>
              <a:t>Office of Research Compliance v1-2016</a:t>
            </a:r>
          </a:p>
        </p:txBody>
      </p:sp>
      <p:sp>
        <p:nvSpPr>
          <p:cNvPr id="4" name="Slide Number Placeholder 3"/>
          <p:cNvSpPr>
            <a:spLocks noGrp="1"/>
          </p:cNvSpPr>
          <p:nvPr>
            <p:ph type="sldNum" sz="quarter" idx="12"/>
          </p:nvPr>
        </p:nvSpPr>
        <p:spPr/>
        <p:txBody>
          <a:bodyPr/>
          <a:lstStyle/>
          <a:p>
            <a:fld id="{B9F31F83-73B3-4CC2-866F-5BA775DD23E2}" type="slidenum">
              <a:rPr lang="en-US" smtClean="0"/>
              <a:t>‹#›</a:t>
            </a:fld>
            <a:endParaRPr lang="en-US"/>
          </a:p>
        </p:txBody>
      </p:sp>
    </p:spTree>
    <p:extLst>
      <p:ext uri="{BB962C8B-B14F-4D97-AF65-F5344CB8AC3E}">
        <p14:creationId xmlns:p14="http://schemas.microsoft.com/office/powerpoint/2010/main" val="740679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EE7EC0E6-5CD8-4F7A-B6A3-FEBD84CDCF83}" type="datetime1">
              <a:rPr lang="en-US" smtClean="0"/>
              <a:t>12/11/2019</a:t>
            </a:fld>
            <a:endParaRPr lang="en-US"/>
          </a:p>
        </p:txBody>
      </p:sp>
      <p:sp>
        <p:nvSpPr>
          <p:cNvPr id="6" name="Footer Placeholder 5"/>
          <p:cNvSpPr>
            <a:spLocks noGrp="1"/>
          </p:cNvSpPr>
          <p:nvPr>
            <p:ph type="ftr" sz="quarter" idx="11"/>
          </p:nvPr>
        </p:nvSpPr>
        <p:spPr/>
        <p:txBody>
          <a:bodyPr/>
          <a:lstStyle/>
          <a:p>
            <a:r>
              <a:rPr lang="en-US"/>
              <a:t>Office of Research Compliance v1-2016</a:t>
            </a: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B9F31F83-73B3-4CC2-866F-5BA775DD23E2}" type="slidenum">
              <a:rPr lang="en-US" smtClean="0"/>
              <a:t>‹#›</a:t>
            </a:fld>
            <a:endParaRPr lang="en-US"/>
          </a:p>
        </p:txBody>
      </p:sp>
    </p:spTree>
    <p:extLst>
      <p:ext uri="{BB962C8B-B14F-4D97-AF65-F5344CB8AC3E}">
        <p14:creationId xmlns:p14="http://schemas.microsoft.com/office/powerpoint/2010/main" val="2930880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43AB90CF-D5A1-4D70-84FB-8026FD350A40}" type="datetime1">
              <a:rPr lang="en-US" smtClean="0"/>
              <a:t>12/11/2019</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r>
              <a:rPr lang="en-US"/>
              <a:t>Office of Research Compliance v1-2016</a:t>
            </a:r>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B9F31F83-73B3-4CC2-866F-5BA775DD23E2}" type="slidenum">
              <a:rPr lang="en-US" smtClean="0"/>
              <a:t>‹#›</a:t>
            </a:fld>
            <a:endParaRPr lang="en-US"/>
          </a:p>
        </p:txBody>
      </p:sp>
    </p:spTree>
    <p:extLst>
      <p:ext uri="{BB962C8B-B14F-4D97-AF65-F5344CB8AC3E}">
        <p14:creationId xmlns:p14="http://schemas.microsoft.com/office/powerpoint/2010/main" val="289117147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0F77B473-937D-4746-A953-DBE5C8A1C116}" type="datetime1">
              <a:rPr lang="en-US" smtClean="0"/>
              <a:t>12/11/2019</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r>
              <a:rPr lang="en-US"/>
              <a:t>Office of Research Compliance v1-2016</a:t>
            </a:r>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B9F31F83-73B3-4CC2-866F-5BA775DD23E2}" type="slidenum">
              <a:rPr lang="en-US" smtClean="0"/>
              <a:t>‹#›</a:t>
            </a:fld>
            <a:endParaRPr lang="en-US"/>
          </a:p>
        </p:txBody>
      </p:sp>
    </p:spTree>
    <p:extLst>
      <p:ext uri="{BB962C8B-B14F-4D97-AF65-F5344CB8AC3E}">
        <p14:creationId xmlns:p14="http://schemas.microsoft.com/office/powerpoint/2010/main" val="30508467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mailto:irb@chapman.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chapman.edu/research/integrity/irb/forms-and-instructions.asp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chapman.cayuse424.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41767" y="1500621"/>
            <a:ext cx="9228201" cy="1645920"/>
          </a:xfrm>
        </p:spPr>
        <p:txBody>
          <a:bodyPr>
            <a:normAutofit/>
          </a:bodyPr>
          <a:lstStyle/>
          <a:p>
            <a:pPr algn="ctr"/>
            <a:r>
              <a:rPr lang="en-US" sz="4400" dirty="0"/>
              <a:t>Reviewing IRB Reviewers’ Comments</a:t>
            </a:r>
          </a:p>
          <a:p>
            <a:pPr algn="ctr"/>
            <a:r>
              <a:rPr lang="en-US" sz="4400" dirty="0"/>
              <a:t>In Cayuse</a:t>
            </a:r>
          </a:p>
        </p:txBody>
      </p:sp>
      <p:sp>
        <p:nvSpPr>
          <p:cNvPr id="6" name="Footer Placeholder 5"/>
          <p:cNvSpPr>
            <a:spLocks noGrp="1"/>
          </p:cNvSpPr>
          <p:nvPr>
            <p:ph type="ftr" sz="quarter" idx="11"/>
          </p:nvPr>
        </p:nvSpPr>
        <p:spPr/>
        <p:txBody>
          <a:bodyPr/>
          <a:lstStyle/>
          <a:p>
            <a:r>
              <a:rPr lang="en-US" sz="1400" dirty="0"/>
              <a:t>Office of Research Compliance</a:t>
            </a:r>
          </a:p>
        </p:txBody>
      </p:sp>
    </p:spTree>
    <p:extLst>
      <p:ext uri="{BB962C8B-B14F-4D97-AF65-F5344CB8AC3E}">
        <p14:creationId xmlns:p14="http://schemas.microsoft.com/office/powerpoint/2010/main" val="3820859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9131" y="-187004"/>
            <a:ext cx="12490262" cy="7232007"/>
          </a:xfrm>
          <a:prstGeom prst="rect">
            <a:avLst/>
          </a:prstGeom>
        </p:spPr>
      </p:pic>
      <p:grpSp>
        <p:nvGrpSpPr>
          <p:cNvPr id="6" name="Group 5"/>
          <p:cNvGrpSpPr/>
          <p:nvPr/>
        </p:nvGrpSpPr>
        <p:grpSpPr>
          <a:xfrm>
            <a:off x="3872345" y="2957945"/>
            <a:ext cx="4523510" cy="3429000"/>
            <a:chOff x="3872345" y="2957945"/>
            <a:chExt cx="4523510" cy="3429000"/>
          </a:xfrm>
        </p:grpSpPr>
        <p:sp>
          <p:nvSpPr>
            <p:cNvPr id="4" name="TextBox 3"/>
            <p:cNvSpPr txBox="1"/>
            <p:nvPr/>
          </p:nvSpPr>
          <p:spPr>
            <a:xfrm>
              <a:off x="4710543" y="2957945"/>
              <a:ext cx="3019425" cy="1200329"/>
            </a:xfrm>
            <a:prstGeom prst="rect">
              <a:avLst/>
            </a:prstGeom>
            <a:solidFill>
              <a:schemeClr val="accent1">
                <a:lumMod val="60000"/>
                <a:lumOff val="40000"/>
              </a:schemeClr>
            </a:solidFill>
          </p:spPr>
          <p:txBody>
            <a:bodyPr wrap="square" rtlCol="0">
              <a:spAutoFit/>
            </a:bodyPr>
            <a:lstStyle/>
            <a:p>
              <a:r>
                <a:rPr lang="en-US" dirty="0"/>
                <a:t>1. Once you have made the comment and clicked on “Save Comment”, the comment section will look like this.</a:t>
              </a:r>
            </a:p>
          </p:txBody>
        </p:sp>
        <p:sp>
          <p:nvSpPr>
            <p:cNvPr id="5" name="Rectangle 4"/>
            <p:cNvSpPr/>
            <p:nvPr/>
          </p:nvSpPr>
          <p:spPr>
            <a:xfrm>
              <a:off x="3872345" y="4447309"/>
              <a:ext cx="4523510" cy="193963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4024745" y="2831804"/>
            <a:ext cx="6870986" cy="3416596"/>
            <a:chOff x="4024745" y="2831804"/>
            <a:chExt cx="6870986" cy="3416596"/>
          </a:xfrm>
        </p:grpSpPr>
        <p:sp>
          <p:nvSpPr>
            <p:cNvPr id="7" name="TextBox 6"/>
            <p:cNvSpPr txBox="1"/>
            <p:nvPr/>
          </p:nvSpPr>
          <p:spPr>
            <a:xfrm>
              <a:off x="7876306" y="2831804"/>
              <a:ext cx="3019425" cy="2585323"/>
            </a:xfrm>
            <a:prstGeom prst="rect">
              <a:avLst/>
            </a:prstGeom>
            <a:solidFill>
              <a:schemeClr val="accent1">
                <a:lumMod val="60000"/>
                <a:lumOff val="40000"/>
              </a:schemeClr>
            </a:solidFill>
          </p:spPr>
          <p:txBody>
            <a:bodyPr wrap="square" rtlCol="0">
              <a:spAutoFit/>
            </a:bodyPr>
            <a:lstStyle/>
            <a:p>
              <a:r>
                <a:rPr lang="en-US" dirty="0"/>
                <a:t>2. You can see that you now have this “Not Addressed” box. The default for this is “Not Addressed” so you must change this if you have addressed the reviewer’s comment. If you do not, you cannot move the protocol forward to submission. </a:t>
              </a:r>
            </a:p>
          </p:txBody>
        </p:sp>
        <p:sp>
          <p:nvSpPr>
            <p:cNvPr id="8" name="Rectangle 7"/>
            <p:cNvSpPr/>
            <p:nvPr/>
          </p:nvSpPr>
          <p:spPr>
            <a:xfrm>
              <a:off x="4024745" y="5715000"/>
              <a:ext cx="1600200" cy="533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5070764" y="5596234"/>
            <a:ext cx="4204855" cy="923330"/>
            <a:chOff x="5077691" y="5637798"/>
            <a:chExt cx="4204855" cy="923330"/>
          </a:xfrm>
        </p:grpSpPr>
        <p:sp>
          <p:nvSpPr>
            <p:cNvPr id="10" name="TextBox 9"/>
            <p:cNvSpPr txBox="1"/>
            <p:nvPr/>
          </p:nvSpPr>
          <p:spPr>
            <a:xfrm>
              <a:off x="6781800" y="5637798"/>
              <a:ext cx="2500746" cy="923330"/>
            </a:xfrm>
            <a:prstGeom prst="rect">
              <a:avLst/>
            </a:prstGeom>
            <a:solidFill>
              <a:schemeClr val="accent1">
                <a:lumMod val="60000"/>
                <a:lumOff val="40000"/>
              </a:schemeClr>
            </a:solidFill>
            <a:ln w="38100">
              <a:noFill/>
            </a:ln>
          </p:spPr>
          <p:txBody>
            <a:bodyPr wrap="square" rtlCol="0">
              <a:spAutoFit/>
            </a:bodyPr>
            <a:lstStyle/>
            <a:p>
              <a:r>
                <a:rPr lang="en-US" dirty="0"/>
                <a:t>3. To change this status, click on the down arrow and select “Addressed”.</a:t>
              </a:r>
            </a:p>
          </p:txBody>
        </p:sp>
        <p:sp>
          <p:nvSpPr>
            <p:cNvPr id="11" name="Up Arrow 10"/>
            <p:cNvSpPr/>
            <p:nvPr/>
          </p:nvSpPr>
          <p:spPr>
            <a:xfrm>
              <a:off x="5077691" y="6120246"/>
              <a:ext cx="249382" cy="394854"/>
            </a:xfrm>
            <a:prstGeom prst="up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ooter Placeholder 1"/>
          <p:cNvSpPr>
            <a:spLocks noGrp="1"/>
          </p:cNvSpPr>
          <p:nvPr>
            <p:ph type="ftr" sz="quarter" idx="11"/>
          </p:nvPr>
        </p:nvSpPr>
        <p:spPr>
          <a:xfrm>
            <a:off x="166255" y="6722918"/>
            <a:ext cx="5029200" cy="228600"/>
          </a:xfrm>
        </p:spPr>
        <p:txBody>
          <a:bodyPr/>
          <a:lstStyle/>
          <a:p>
            <a:r>
              <a:rPr lang="en-US" dirty="0"/>
              <a:t>Office of Research Compliance  </a:t>
            </a:r>
          </a:p>
        </p:txBody>
      </p:sp>
    </p:spTree>
    <p:extLst>
      <p:ext uri="{BB962C8B-B14F-4D97-AF65-F5344CB8AC3E}">
        <p14:creationId xmlns:p14="http://schemas.microsoft.com/office/powerpoint/2010/main" val="236301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48344" y="186732"/>
            <a:ext cx="11495312" cy="6484536"/>
          </a:xfrm>
          <a:prstGeom prst="rect">
            <a:avLst/>
          </a:prstGeom>
        </p:spPr>
      </p:pic>
      <p:grpSp>
        <p:nvGrpSpPr>
          <p:cNvPr id="9" name="Group 8"/>
          <p:cNvGrpSpPr/>
          <p:nvPr/>
        </p:nvGrpSpPr>
        <p:grpSpPr>
          <a:xfrm>
            <a:off x="3489960" y="1196340"/>
            <a:ext cx="3299460" cy="3368040"/>
            <a:chOff x="3489960" y="1196340"/>
            <a:chExt cx="3299460" cy="3368040"/>
          </a:xfrm>
        </p:grpSpPr>
        <p:sp>
          <p:nvSpPr>
            <p:cNvPr id="4" name="TextBox 3"/>
            <p:cNvSpPr txBox="1"/>
            <p:nvPr/>
          </p:nvSpPr>
          <p:spPr>
            <a:xfrm>
              <a:off x="4076700" y="2003197"/>
              <a:ext cx="2712720" cy="2031325"/>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dirty="0"/>
                <a:t>1. Once you have reviewed and “Addressed” all of the reviewer’s comments, you should have checkmarks on all of your protocol sections. You cannot move forward until this happens.</a:t>
              </a:r>
            </a:p>
          </p:txBody>
        </p:sp>
        <p:sp>
          <p:nvSpPr>
            <p:cNvPr id="5" name="Right Brace 4"/>
            <p:cNvSpPr/>
            <p:nvPr/>
          </p:nvSpPr>
          <p:spPr>
            <a:xfrm>
              <a:off x="3489960" y="1196340"/>
              <a:ext cx="457200" cy="336804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 name="Group 9"/>
          <p:cNvGrpSpPr/>
          <p:nvPr/>
        </p:nvGrpSpPr>
        <p:grpSpPr>
          <a:xfrm>
            <a:off x="3093720" y="4847075"/>
            <a:ext cx="3369128" cy="1477328"/>
            <a:chOff x="3093720" y="4847075"/>
            <a:chExt cx="3369128" cy="1477328"/>
          </a:xfrm>
        </p:grpSpPr>
        <p:sp>
          <p:nvSpPr>
            <p:cNvPr id="7" name="TextBox 6"/>
            <p:cNvSpPr txBox="1"/>
            <p:nvPr/>
          </p:nvSpPr>
          <p:spPr>
            <a:xfrm>
              <a:off x="4191000" y="4847075"/>
              <a:ext cx="2271848" cy="1477328"/>
            </a:xfrm>
            <a:prstGeom prst="rect">
              <a:avLst/>
            </a:prstGeom>
            <a:solidFill>
              <a:schemeClr val="accent1">
                <a:lumMod val="60000"/>
                <a:lumOff val="40000"/>
              </a:schemeClr>
            </a:solidFill>
          </p:spPr>
          <p:txBody>
            <a:bodyPr wrap="square" rtlCol="0">
              <a:spAutoFit/>
            </a:bodyPr>
            <a:lstStyle/>
            <a:p>
              <a:r>
                <a:rPr lang="en-US" dirty="0"/>
                <a:t>2. Once you are ready, click on this to move the protocol forward. You will need to certify again. </a:t>
              </a:r>
            </a:p>
          </p:txBody>
        </p:sp>
        <p:sp>
          <p:nvSpPr>
            <p:cNvPr id="8" name="Left Arrow 7"/>
            <p:cNvSpPr/>
            <p:nvPr/>
          </p:nvSpPr>
          <p:spPr>
            <a:xfrm>
              <a:off x="3093720" y="5218640"/>
              <a:ext cx="982980" cy="4572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ooter Placeholder 1"/>
          <p:cNvSpPr>
            <a:spLocks noGrp="1"/>
          </p:cNvSpPr>
          <p:nvPr>
            <p:ph type="ftr" sz="quarter" idx="11"/>
          </p:nvPr>
        </p:nvSpPr>
        <p:spPr>
          <a:xfrm>
            <a:off x="674914" y="6671268"/>
            <a:ext cx="5029200" cy="228600"/>
          </a:xfrm>
        </p:spPr>
        <p:txBody>
          <a:bodyPr/>
          <a:lstStyle/>
          <a:p>
            <a:r>
              <a:rPr lang="en-US" dirty="0"/>
              <a:t>Office of Research Compliance  </a:t>
            </a:r>
          </a:p>
        </p:txBody>
      </p:sp>
    </p:spTree>
    <p:extLst>
      <p:ext uri="{BB962C8B-B14F-4D97-AF65-F5344CB8AC3E}">
        <p14:creationId xmlns:p14="http://schemas.microsoft.com/office/powerpoint/2010/main" val="342408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90525" y="228600"/>
            <a:ext cx="11410950" cy="6400800"/>
          </a:xfrm>
          <a:prstGeom prst="rect">
            <a:avLst/>
          </a:prstGeom>
        </p:spPr>
      </p:pic>
      <p:sp>
        <p:nvSpPr>
          <p:cNvPr id="3" name="TextBox 2"/>
          <p:cNvSpPr txBox="1"/>
          <p:nvPr/>
        </p:nvSpPr>
        <p:spPr>
          <a:xfrm>
            <a:off x="7696200" y="2035629"/>
            <a:ext cx="2438400" cy="646331"/>
          </a:xfrm>
          <a:prstGeom prst="rect">
            <a:avLst/>
          </a:prstGeom>
          <a:solidFill>
            <a:schemeClr val="accent1">
              <a:lumMod val="60000"/>
              <a:lumOff val="40000"/>
            </a:schemeClr>
          </a:solidFill>
        </p:spPr>
        <p:txBody>
          <a:bodyPr wrap="square" rtlCol="0">
            <a:spAutoFit/>
          </a:bodyPr>
          <a:lstStyle/>
          <a:p>
            <a:r>
              <a:rPr lang="en-US" dirty="0"/>
              <a:t>Only the PI needs to re-certify.</a:t>
            </a:r>
          </a:p>
        </p:txBody>
      </p:sp>
      <p:sp>
        <p:nvSpPr>
          <p:cNvPr id="4" name="Oval 3"/>
          <p:cNvSpPr/>
          <p:nvPr/>
        </p:nvSpPr>
        <p:spPr>
          <a:xfrm>
            <a:off x="10526486" y="1796143"/>
            <a:ext cx="1502229" cy="139337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1"/>
          <p:cNvSpPr>
            <a:spLocks noGrp="1"/>
          </p:cNvSpPr>
          <p:nvPr>
            <p:ph type="ftr" sz="quarter" idx="11"/>
          </p:nvPr>
        </p:nvSpPr>
        <p:spPr>
          <a:xfrm>
            <a:off x="664029" y="6629400"/>
            <a:ext cx="5029200" cy="228600"/>
          </a:xfrm>
        </p:spPr>
        <p:txBody>
          <a:bodyPr/>
          <a:lstStyle/>
          <a:p>
            <a:r>
              <a:rPr lang="en-US" dirty="0"/>
              <a:t>Office of Research Compliance  </a:t>
            </a:r>
          </a:p>
        </p:txBody>
      </p:sp>
    </p:spTree>
    <p:extLst>
      <p:ext uri="{BB962C8B-B14F-4D97-AF65-F5344CB8AC3E}">
        <p14:creationId xmlns:p14="http://schemas.microsoft.com/office/powerpoint/2010/main" val="1417687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5821" y="-148900"/>
            <a:ext cx="12703641" cy="7155800"/>
          </a:xfrm>
          <a:prstGeom prst="rect">
            <a:avLst/>
          </a:prstGeom>
        </p:spPr>
      </p:pic>
      <p:sp>
        <p:nvSpPr>
          <p:cNvPr id="3" name="TextBox 2"/>
          <p:cNvSpPr txBox="1"/>
          <p:nvPr/>
        </p:nvSpPr>
        <p:spPr>
          <a:xfrm>
            <a:off x="3614056" y="1353820"/>
            <a:ext cx="2950029" cy="1200329"/>
          </a:xfrm>
          <a:prstGeom prst="rect">
            <a:avLst/>
          </a:prstGeom>
          <a:solidFill>
            <a:schemeClr val="accent1">
              <a:lumMod val="60000"/>
              <a:lumOff val="40000"/>
            </a:schemeClr>
          </a:solidFill>
        </p:spPr>
        <p:txBody>
          <a:bodyPr wrap="square" rtlCol="0">
            <a:spAutoFit/>
          </a:bodyPr>
          <a:lstStyle/>
          <a:p>
            <a:r>
              <a:rPr lang="en-US" dirty="0"/>
              <a:t>With this change in status, you know that the protocol has been resubmitted to the IRB office. </a:t>
            </a:r>
          </a:p>
        </p:txBody>
      </p:sp>
      <p:sp>
        <p:nvSpPr>
          <p:cNvPr id="4" name="Oval 3"/>
          <p:cNvSpPr/>
          <p:nvPr/>
        </p:nvSpPr>
        <p:spPr>
          <a:xfrm>
            <a:off x="1034143" y="827314"/>
            <a:ext cx="2264228" cy="225334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1"/>
          <p:cNvSpPr>
            <a:spLocks noGrp="1"/>
          </p:cNvSpPr>
          <p:nvPr>
            <p:ph type="ftr" sz="quarter" idx="11"/>
          </p:nvPr>
        </p:nvSpPr>
        <p:spPr>
          <a:xfrm>
            <a:off x="1445964" y="6778300"/>
            <a:ext cx="5029200" cy="228600"/>
          </a:xfrm>
        </p:spPr>
        <p:txBody>
          <a:bodyPr/>
          <a:lstStyle/>
          <a:p>
            <a:r>
              <a:rPr lang="en-US" dirty="0"/>
              <a:t>Office of Research Compliance  </a:t>
            </a:r>
          </a:p>
        </p:txBody>
      </p:sp>
    </p:spTree>
    <p:extLst>
      <p:ext uri="{BB962C8B-B14F-4D97-AF65-F5344CB8AC3E}">
        <p14:creationId xmlns:p14="http://schemas.microsoft.com/office/powerpoint/2010/main" val="133786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656" y="613318"/>
            <a:ext cx="10753725" cy="5164548"/>
          </a:xfrm>
        </p:spPr>
        <p:txBody>
          <a:bodyPr anchor="ctr"/>
          <a:lstStyle/>
          <a:p>
            <a:pPr algn="ctr"/>
            <a:r>
              <a:rPr lang="en-US" sz="3200" dirty="0"/>
              <a:t>If you have issues or questions, please contact the IRB Office at </a:t>
            </a:r>
            <a:r>
              <a:rPr lang="en-US" sz="3200" dirty="0">
                <a:hlinkClick r:id="rId3"/>
              </a:rPr>
              <a:t>irb@chapman.edu</a:t>
            </a:r>
            <a:r>
              <a:rPr lang="en-US" sz="3200" dirty="0"/>
              <a:t> or (714) 628-2833. </a:t>
            </a:r>
          </a:p>
          <a:p>
            <a:pPr algn="ctr"/>
            <a:r>
              <a:rPr lang="en-US" sz="3200" dirty="0"/>
              <a:t>For IRB Consent Templates and Forms, visit </a:t>
            </a:r>
            <a:r>
              <a:rPr lang="en-US" sz="3200" dirty="0">
                <a:hlinkClick r:id="rId4"/>
              </a:rPr>
              <a:t>https://www.chapman.edu/research/integrity/irb/forms-and-instructions.aspx</a:t>
            </a:r>
            <a:r>
              <a:rPr lang="en-US" sz="3200" dirty="0"/>
              <a:t> </a:t>
            </a:r>
          </a:p>
          <a:p>
            <a:pPr algn="ctr"/>
            <a:endParaRPr lang="en-US" sz="3200" dirty="0"/>
          </a:p>
          <a:p>
            <a:pPr algn="ctr"/>
            <a:r>
              <a:rPr lang="en-US" sz="3200" dirty="0"/>
              <a:t>Please let us know if you find any issues (e.g., typos, unclear questions), as this is a new system.  Thank you.</a:t>
            </a:r>
          </a:p>
        </p:txBody>
      </p:sp>
      <p:sp>
        <p:nvSpPr>
          <p:cNvPr id="2" name="Footer Placeholder 1"/>
          <p:cNvSpPr>
            <a:spLocks noGrp="1"/>
          </p:cNvSpPr>
          <p:nvPr>
            <p:ph type="ftr" sz="quarter" idx="11"/>
          </p:nvPr>
        </p:nvSpPr>
        <p:spPr/>
        <p:txBody>
          <a:bodyPr/>
          <a:lstStyle/>
          <a:p>
            <a:r>
              <a:rPr lang="en-US" dirty="0"/>
              <a:t>Office of Research Compliance  </a:t>
            </a:r>
          </a:p>
        </p:txBody>
      </p:sp>
    </p:spTree>
    <p:extLst>
      <p:ext uri="{BB962C8B-B14F-4D97-AF65-F5344CB8AC3E}">
        <p14:creationId xmlns:p14="http://schemas.microsoft.com/office/powerpoint/2010/main" val="1931290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use this tutorial</a:t>
            </a:r>
          </a:p>
        </p:txBody>
      </p:sp>
      <p:sp>
        <p:nvSpPr>
          <p:cNvPr id="3" name="Content Placeholder 2"/>
          <p:cNvSpPr>
            <a:spLocks noGrp="1"/>
          </p:cNvSpPr>
          <p:nvPr>
            <p:ph idx="1"/>
          </p:nvPr>
        </p:nvSpPr>
        <p:spPr/>
        <p:txBody>
          <a:bodyPr/>
          <a:lstStyle/>
          <a:p>
            <a:pPr marL="231775" indent="-231775">
              <a:buFont typeface="Arial" panose="020B0604020202020204" pitchFamily="34" charset="0"/>
              <a:buChar char="•"/>
            </a:pPr>
            <a:r>
              <a:rPr lang="en-US" dirty="0"/>
              <a:t>This tutorial is for Investigators (PIs and co-PIs) who have recently submitted an IRB protocol application and have received notification that they need to review the IRB reviewer’s comments, provide clarifications, and make changes. </a:t>
            </a:r>
          </a:p>
          <a:p>
            <a:pPr marL="231775" indent="-231775">
              <a:buFont typeface="Arial" panose="020B0604020202020204" pitchFamily="34" charset="0"/>
              <a:buChar char="•"/>
            </a:pPr>
            <a:r>
              <a:rPr lang="en-US" dirty="0"/>
              <a:t>Screen shots here may not look exactly the same as what you see on your computer.  The rendition varies with the size of  your screen.</a:t>
            </a:r>
          </a:p>
          <a:p>
            <a:pPr marL="231775" indent="-231775">
              <a:buFont typeface="Arial" panose="020B0604020202020204" pitchFamily="34" charset="0"/>
              <a:buChar char="•"/>
            </a:pPr>
            <a:r>
              <a:rPr lang="en-US" dirty="0"/>
              <a:t>Equivalent terms include:  researcher = investigator; study = protocol = application</a:t>
            </a:r>
          </a:p>
          <a:p>
            <a:pPr marL="231775" indent="-231775">
              <a:buFont typeface="Arial" panose="020B0604020202020204" pitchFamily="34" charset="0"/>
              <a:buChar char="•"/>
            </a:pPr>
            <a:r>
              <a:rPr lang="en-US" dirty="0"/>
              <a:t>Use your keyboard’s left/right/up/down arrow (or your mouse/trackpad scroll or the spacebar) to move through the PowerPoint.  </a:t>
            </a:r>
            <a:r>
              <a:rPr lang="en-US" b="1" dirty="0"/>
              <a:t>Instructions are animated. </a:t>
            </a:r>
          </a:p>
        </p:txBody>
      </p:sp>
      <p:sp>
        <p:nvSpPr>
          <p:cNvPr id="5" name="Footer Placeholder 1"/>
          <p:cNvSpPr>
            <a:spLocks noGrp="1"/>
          </p:cNvSpPr>
          <p:nvPr>
            <p:ph type="ftr" sz="quarter" idx="11"/>
          </p:nvPr>
        </p:nvSpPr>
        <p:spPr>
          <a:xfrm>
            <a:off x="685800" y="6554697"/>
            <a:ext cx="5029200" cy="228600"/>
          </a:xfrm>
        </p:spPr>
        <p:txBody>
          <a:bodyPr/>
          <a:lstStyle/>
          <a:p>
            <a:r>
              <a:rPr lang="en-US" dirty="0"/>
              <a:t>Office of Research Compliance</a:t>
            </a:r>
          </a:p>
        </p:txBody>
      </p:sp>
    </p:spTree>
    <p:extLst>
      <p:ext uri="{BB962C8B-B14F-4D97-AF65-F5344CB8AC3E}">
        <p14:creationId xmlns:p14="http://schemas.microsoft.com/office/powerpoint/2010/main" val="1220677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3650" y="1733550"/>
            <a:ext cx="7124700" cy="3390900"/>
          </a:xfrm>
          <a:prstGeom prst="rect">
            <a:avLst/>
          </a:prstGeom>
        </p:spPr>
      </p:pic>
      <p:sp>
        <p:nvSpPr>
          <p:cNvPr id="3" name="TextBox 2"/>
          <p:cNvSpPr txBox="1"/>
          <p:nvPr/>
        </p:nvSpPr>
        <p:spPr>
          <a:xfrm>
            <a:off x="1704109" y="169813"/>
            <a:ext cx="3315855" cy="1477328"/>
          </a:xfrm>
          <a:prstGeom prst="rect">
            <a:avLst/>
          </a:prstGeom>
          <a:solidFill>
            <a:schemeClr val="accent1">
              <a:lumMod val="60000"/>
              <a:lumOff val="40000"/>
            </a:schemeClr>
          </a:solidFill>
        </p:spPr>
        <p:txBody>
          <a:bodyPr wrap="square" rtlCol="0">
            <a:spAutoFit/>
          </a:bodyPr>
          <a:lstStyle/>
          <a:p>
            <a:r>
              <a:rPr lang="en-US" dirty="0"/>
              <a:t>1. You should have received an email notification such as this, notifying you that your protocol has been returned to you for edits. </a:t>
            </a:r>
          </a:p>
        </p:txBody>
      </p:sp>
      <p:sp>
        <p:nvSpPr>
          <p:cNvPr id="6" name="Rectangle 5"/>
          <p:cNvSpPr/>
          <p:nvPr/>
        </p:nvSpPr>
        <p:spPr>
          <a:xfrm>
            <a:off x="3703782" y="3417455"/>
            <a:ext cx="1505527" cy="249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27927" y="1828800"/>
            <a:ext cx="886691" cy="230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904557" y="1944254"/>
            <a:ext cx="3315855" cy="646331"/>
          </a:xfrm>
          <a:prstGeom prst="rect">
            <a:avLst/>
          </a:prstGeom>
          <a:solidFill>
            <a:schemeClr val="accent1">
              <a:lumMod val="60000"/>
              <a:lumOff val="40000"/>
            </a:schemeClr>
          </a:solidFill>
        </p:spPr>
        <p:txBody>
          <a:bodyPr wrap="square" rtlCol="0">
            <a:spAutoFit/>
          </a:bodyPr>
          <a:lstStyle/>
          <a:p>
            <a:r>
              <a:rPr lang="en-US" dirty="0"/>
              <a:t>2. </a:t>
            </a:r>
            <a:r>
              <a:rPr lang="en-US"/>
              <a:t>Log into </a:t>
            </a:r>
            <a:r>
              <a:rPr lang="en-US" dirty="0"/>
              <a:t>Cayuse:</a:t>
            </a:r>
          </a:p>
          <a:p>
            <a:r>
              <a:rPr lang="en-US" dirty="0">
                <a:hlinkClick r:id="rId4"/>
              </a:rPr>
              <a:t>https://chapman.cayuse424.com</a:t>
            </a:r>
            <a:r>
              <a:rPr lang="en-US" dirty="0"/>
              <a:t> </a:t>
            </a:r>
          </a:p>
        </p:txBody>
      </p:sp>
      <p:sp>
        <p:nvSpPr>
          <p:cNvPr id="9" name="Footer Placeholder 1"/>
          <p:cNvSpPr>
            <a:spLocks noGrp="1"/>
          </p:cNvSpPr>
          <p:nvPr>
            <p:ph type="ftr" sz="quarter" idx="11"/>
          </p:nvPr>
        </p:nvSpPr>
        <p:spPr>
          <a:xfrm>
            <a:off x="685800" y="6554697"/>
            <a:ext cx="5029200" cy="228600"/>
          </a:xfrm>
        </p:spPr>
        <p:txBody>
          <a:bodyPr/>
          <a:lstStyle/>
          <a:p>
            <a:r>
              <a:rPr lang="en-US" dirty="0"/>
              <a:t>Office of Research Compliance</a:t>
            </a:r>
          </a:p>
        </p:txBody>
      </p:sp>
    </p:spTree>
    <p:extLst>
      <p:ext uri="{BB962C8B-B14F-4D97-AF65-F5344CB8AC3E}">
        <p14:creationId xmlns:p14="http://schemas.microsoft.com/office/powerpoint/2010/main" val="190159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03200" y="110836"/>
            <a:ext cx="12395200" cy="6747164"/>
            <a:chOff x="-203200" y="110836"/>
            <a:chExt cx="12395200" cy="6747164"/>
          </a:xfrm>
        </p:grpSpPr>
        <p:grpSp>
          <p:nvGrpSpPr>
            <p:cNvPr id="12" name="Group 11"/>
            <p:cNvGrpSpPr/>
            <p:nvPr/>
          </p:nvGrpSpPr>
          <p:grpSpPr>
            <a:xfrm>
              <a:off x="-203200" y="110836"/>
              <a:ext cx="12395200" cy="6747164"/>
              <a:chOff x="-203200" y="110836"/>
              <a:chExt cx="12395200" cy="6747164"/>
            </a:xfrm>
          </p:grpSpPr>
          <p:grpSp>
            <p:nvGrpSpPr>
              <p:cNvPr id="10" name="Group 9"/>
              <p:cNvGrpSpPr/>
              <p:nvPr/>
            </p:nvGrpSpPr>
            <p:grpSpPr>
              <a:xfrm>
                <a:off x="132597" y="110836"/>
                <a:ext cx="12059403" cy="5908964"/>
                <a:chOff x="132597" y="110836"/>
                <a:chExt cx="12059403" cy="5908964"/>
              </a:xfrm>
            </p:grpSpPr>
            <p:grpSp>
              <p:nvGrpSpPr>
                <p:cNvPr id="8" name="Group 7"/>
                <p:cNvGrpSpPr/>
                <p:nvPr/>
              </p:nvGrpSpPr>
              <p:grpSpPr>
                <a:xfrm>
                  <a:off x="132597" y="110836"/>
                  <a:ext cx="12059403" cy="5908964"/>
                  <a:chOff x="132597" y="110836"/>
                  <a:chExt cx="12059403" cy="5908964"/>
                </a:xfrm>
              </p:grpSpPr>
              <p:grpSp>
                <p:nvGrpSpPr>
                  <p:cNvPr id="6" name="Group 5"/>
                  <p:cNvGrpSpPr/>
                  <p:nvPr/>
                </p:nvGrpSpPr>
                <p:grpSpPr>
                  <a:xfrm>
                    <a:off x="132597" y="110836"/>
                    <a:ext cx="12059403" cy="5908964"/>
                    <a:chOff x="132597" y="110836"/>
                    <a:chExt cx="12059403" cy="5908964"/>
                  </a:xfrm>
                </p:grpSpPr>
                <p:grpSp>
                  <p:nvGrpSpPr>
                    <p:cNvPr id="5" name="Group 4"/>
                    <p:cNvGrpSpPr/>
                    <p:nvPr/>
                  </p:nvGrpSpPr>
                  <p:grpSpPr>
                    <a:xfrm>
                      <a:off x="132597" y="110836"/>
                      <a:ext cx="12059403" cy="5908964"/>
                      <a:chOff x="12523" y="332509"/>
                      <a:chExt cx="12059403" cy="5908964"/>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719" b="13838"/>
                      <a:stretch/>
                    </p:blipFill>
                    <p:spPr>
                      <a:xfrm>
                        <a:off x="12523" y="332509"/>
                        <a:ext cx="12059403" cy="5908964"/>
                      </a:xfrm>
                      <a:prstGeom prst="rect">
                        <a:avLst/>
                      </a:prstGeom>
                    </p:spPr>
                  </p:pic>
                  <p:sp>
                    <p:nvSpPr>
                      <p:cNvPr id="4" name="Rectangle 3"/>
                      <p:cNvSpPr/>
                      <p:nvPr/>
                    </p:nvSpPr>
                    <p:spPr>
                      <a:xfrm>
                        <a:off x="1602510" y="2683163"/>
                        <a:ext cx="3283526" cy="1750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11397673" y="110836"/>
                      <a:ext cx="701963" cy="2216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5237019" y="5006109"/>
                    <a:ext cx="3181927" cy="7850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8714509" y="5006109"/>
                  <a:ext cx="3181927" cy="895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203200" y="5823528"/>
                <a:ext cx="12302836" cy="10344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5597236" y="2526145"/>
              <a:ext cx="701963" cy="2216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4596563" y="1787370"/>
            <a:ext cx="7462840" cy="3353226"/>
            <a:chOff x="4596563" y="1787370"/>
            <a:chExt cx="7462840" cy="3353226"/>
          </a:xfrm>
        </p:grpSpPr>
        <p:sp>
          <p:nvSpPr>
            <p:cNvPr id="19" name="Flowchart: Sequential Access Storage 18"/>
            <p:cNvSpPr/>
            <p:nvPr/>
          </p:nvSpPr>
          <p:spPr>
            <a:xfrm>
              <a:off x="4596563" y="1787370"/>
              <a:ext cx="4173855" cy="2596802"/>
            </a:xfrm>
            <a:prstGeom prst="flowChartMagneticTap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10858" y="3940267"/>
              <a:ext cx="3948545" cy="1200329"/>
            </a:xfrm>
            <a:prstGeom prst="rect">
              <a:avLst/>
            </a:prstGeom>
            <a:solidFill>
              <a:schemeClr val="accent1">
                <a:lumMod val="60000"/>
                <a:lumOff val="40000"/>
              </a:schemeClr>
            </a:solidFill>
          </p:spPr>
          <p:txBody>
            <a:bodyPr wrap="square" rtlCol="0">
              <a:spAutoFit/>
            </a:bodyPr>
            <a:lstStyle/>
            <a:p>
              <a:r>
                <a:rPr lang="en-US" dirty="0"/>
                <a:t>1. When you log in to your Cayuse account, you’ll be taken to your Dashboard. You can see that you need to work on a submission here.</a:t>
              </a:r>
            </a:p>
          </p:txBody>
        </p:sp>
      </p:grpSp>
      <p:grpSp>
        <p:nvGrpSpPr>
          <p:cNvPr id="23" name="Group 22"/>
          <p:cNvGrpSpPr/>
          <p:nvPr/>
        </p:nvGrpSpPr>
        <p:grpSpPr>
          <a:xfrm>
            <a:off x="832255" y="221672"/>
            <a:ext cx="3554580" cy="2596802"/>
            <a:chOff x="832255" y="221672"/>
            <a:chExt cx="3554580" cy="2596802"/>
          </a:xfrm>
        </p:grpSpPr>
        <p:sp>
          <p:nvSpPr>
            <p:cNvPr id="21" name="Flowchart: Sequential Access Storage 20"/>
            <p:cNvSpPr/>
            <p:nvPr/>
          </p:nvSpPr>
          <p:spPr>
            <a:xfrm flipH="1">
              <a:off x="1717629" y="221672"/>
              <a:ext cx="2669206" cy="2596802"/>
            </a:xfrm>
            <a:prstGeom prst="flowChartMagneticTap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32255" y="2449142"/>
              <a:ext cx="1304700" cy="369332"/>
            </a:xfrm>
            <a:prstGeom prst="rect">
              <a:avLst/>
            </a:prstGeom>
            <a:solidFill>
              <a:schemeClr val="accent1">
                <a:lumMod val="60000"/>
                <a:lumOff val="40000"/>
              </a:schemeClr>
            </a:solidFill>
          </p:spPr>
          <p:txBody>
            <a:bodyPr wrap="square" rtlCol="0">
              <a:spAutoFit/>
            </a:bodyPr>
            <a:lstStyle/>
            <a:p>
              <a:r>
                <a:rPr lang="en-US" dirty="0"/>
                <a:t>2. Or here</a:t>
              </a:r>
            </a:p>
          </p:txBody>
        </p:sp>
      </p:grpSp>
      <p:sp>
        <p:nvSpPr>
          <p:cNvPr id="25" name="Footer Placeholder 1"/>
          <p:cNvSpPr>
            <a:spLocks noGrp="1"/>
          </p:cNvSpPr>
          <p:nvPr>
            <p:ph type="ftr" sz="quarter" idx="11"/>
          </p:nvPr>
        </p:nvSpPr>
        <p:spPr>
          <a:xfrm>
            <a:off x="685800" y="6554697"/>
            <a:ext cx="5029200" cy="228600"/>
          </a:xfrm>
        </p:spPr>
        <p:txBody>
          <a:bodyPr/>
          <a:lstStyle/>
          <a:p>
            <a:r>
              <a:rPr lang="en-US" dirty="0"/>
              <a:t>Office of Research Compliance  </a:t>
            </a:r>
          </a:p>
        </p:txBody>
      </p:sp>
    </p:spTree>
    <p:extLst>
      <p:ext uri="{BB962C8B-B14F-4D97-AF65-F5344CB8AC3E}">
        <p14:creationId xmlns:p14="http://schemas.microsoft.com/office/powerpoint/2010/main" val="402705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30201" y="356440"/>
            <a:ext cx="11676742" cy="6577760"/>
            <a:chOff x="330201" y="356440"/>
            <a:chExt cx="11676742" cy="6577760"/>
          </a:xfrm>
        </p:grpSpPr>
        <p:pic>
          <p:nvPicPr>
            <p:cNvPr id="3" name="Picture 2"/>
            <p:cNvPicPr>
              <a:picLocks noChangeAspect="1"/>
            </p:cNvPicPr>
            <p:nvPr/>
          </p:nvPicPr>
          <p:blipFill>
            <a:blip r:embed="rId2"/>
            <a:stretch>
              <a:fillRect/>
            </a:stretch>
          </p:blipFill>
          <p:spPr>
            <a:xfrm>
              <a:off x="330201" y="356440"/>
              <a:ext cx="11676742" cy="6577760"/>
            </a:xfrm>
            <a:prstGeom prst="rect">
              <a:avLst/>
            </a:prstGeom>
          </p:spPr>
        </p:pic>
        <p:sp>
          <p:nvSpPr>
            <p:cNvPr id="12" name="Rectangle 11"/>
            <p:cNvSpPr/>
            <p:nvPr/>
          </p:nvSpPr>
          <p:spPr>
            <a:xfrm>
              <a:off x="1971675" y="2159000"/>
              <a:ext cx="5140325" cy="205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5686425" y="794590"/>
            <a:ext cx="2790825" cy="1477328"/>
          </a:xfrm>
          <a:prstGeom prst="rect">
            <a:avLst/>
          </a:prstGeom>
          <a:solidFill>
            <a:schemeClr val="accent1">
              <a:lumMod val="60000"/>
              <a:lumOff val="40000"/>
            </a:schemeClr>
          </a:solidFill>
        </p:spPr>
        <p:txBody>
          <a:bodyPr wrap="square" rtlCol="0">
            <a:spAutoFit/>
          </a:bodyPr>
          <a:lstStyle/>
          <a:p>
            <a:r>
              <a:rPr lang="en-US" dirty="0"/>
              <a:t>1. Once you have selected the study you need to revise, you’ll be taken to the study’s “Study Details” page.</a:t>
            </a:r>
          </a:p>
        </p:txBody>
      </p:sp>
      <p:grpSp>
        <p:nvGrpSpPr>
          <p:cNvPr id="7" name="Group 6"/>
          <p:cNvGrpSpPr/>
          <p:nvPr/>
        </p:nvGrpSpPr>
        <p:grpSpPr>
          <a:xfrm>
            <a:off x="7458075" y="3426938"/>
            <a:ext cx="3905250" cy="1083095"/>
            <a:chOff x="7458075" y="3426938"/>
            <a:chExt cx="3905250" cy="1083095"/>
          </a:xfrm>
        </p:grpSpPr>
        <p:sp>
          <p:nvSpPr>
            <p:cNvPr id="5" name="TextBox 4"/>
            <p:cNvSpPr txBox="1"/>
            <p:nvPr/>
          </p:nvSpPr>
          <p:spPr>
            <a:xfrm>
              <a:off x="8258175" y="3863702"/>
              <a:ext cx="3105150" cy="646331"/>
            </a:xfrm>
            <a:prstGeom prst="rect">
              <a:avLst/>
            </a:prstGeom>
            <a:solidFill>
              <a:schemeClr val="accent1">
                <a:lumMod val="60000"/>
                <a:lumOff val="40000"/>
              </a:schemeClr>
            </a:solidFill>
          </p:spPr>
          <p:txBody>
            <a:bodyPr wrap="square" rtlCol="0">
              <a:spAutoFit/>
            </a:bodyPr>
            <a:lstStyle/>
            <a:p>
              <a:r>
                <a:rPr lang="en-US" dirty="0"/>
                <a:t>2. You can enter the protocol by selecting this.</a:t>
              </a:r>
            </a:p>
          </p:txBody>
        </p:sp>
        <p:sp>
          <p:nvSpPr>
            <p:cNvPr id="6" name="Right Arrow 5"/>
            <p:cNvSpPr/>
            <p:nvPr/>
          </p:nvSpPr>
          <p:spPr>
            <a:xfrm>
              <a:off x="7458075" y="3426938"/>
              <a:ext cx="771525" cy="43676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723901" y="1994919"/>
            <a:ext cx="1374774" cy="786380"/>
            <a:chOff x="723901" y="1994919"/>
            <a:chExt cx="1374774" cy="786380"/>
          </a:xfrm>
        </p:grpSpPr>
        <p:sp>
          <p:nvSpPr>
            <p:cNvPr id="8" name="TextBox 7"/>
            <p:cNvSpPr txBox="1"/>
            <p:nvPr/>
          </p:nvSpPr>
          <p:spPr>
            <a:xfrm>
              <a:off x="723901" y="1994919"/>
              <a:ext cx="1084262" cy="369332"/>
            </a:xfrm>
            <a:prstGeom prst="rect">
              <a:avLst/>
            </a:prstGeom>
            <a:solidFill>
              <a:schemeClr val="accent1">
                <a:lumMod val="60000"/>
                <a:lumOff val="40000"/>
              </a:schemeClr>
            </a:solidFill>
          </p:spPr>
          <p:txBody>
            <a:bodyPr wrap="square" rtlCol="0">
              <a:spAutoFit/>
            </a:bodyPr>
            <a:lstStyle/>
            <a:p>
              <a:r>
                <a:rPr lang="en-US" dirty="0"/>
                <a:t>3. Or this</a:t>
              </a:r>
            </a:p>
          </p:txBody>
        </p:sp>
        <p:sp>
          <p:nvSpPr>
            <p:cNvPr id="9" name="Right Arrow 8"/>
            <p:cNvSpPr/>
            <p:nvPr/>
          </p:nvSpPr>
          <p:spPr>
            <a:xfrm>
              <a:off x="1327150" y="2352674"/>
              <a:ext cx="771525" cy="4286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ooter Placeholder 1"/>
          <p:cNvSpPr>
            <a:spLocks noGrp="1"/>
          </p:cNvSpPr>
          <p:nvPr>
            <p:ph type="ftr" sz="quarter" idx="11"/>
          </p:nvPr>
        </p:nvSpPr>
        <p:spPr>
          <a:xfrm>
            <a:off x="685800" y="6554697"/>
            <a:ext cx="5029200" cy="228600"/>
          </a:xfrm>
        </p:spPr>
        <p:txBody>
          <a:bodyPr/>
          <a:lstStyle/>
          <a:p>
            <a:r>
              <a:rPr lang="en-US" dirty="0"/>
              <a:t>Office of Research Compliance  </a:t>
            </a:r>
          </a:p>
        </p:txBody>
      </p:sp>
    </p:spTree>
    <p:extLst>
      <p:ext uri="{BB962C8B-B14F-4D97-AF65-F5344CB8AC3E}">
        <p14:creationId xmlns:p14="http://schemas.microsoft.com/office/powerpoint/2010/main" val="107754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02771" y="140476"/>
            <a:ext cx="11428186" cy="6042610"/>
            <a:chOff x="402771" y="140476"/>
            <a:chExt cx="11428186" cy="6042610"/>
          </a:xfrm>
        </p:grpSpPr>
        <p:pic>
          <p:nvPicPr>
            <p:cNvPr id="4" name="Picture 3"/>
            <p:cNvPicPr>
              <a:picLocks noChangeAspect="1"/>
            </p:cNvPicPr>
            <p:nvPr/>
          </p:nvPicPr>
          <p:blipFill rotWithShape="1">
            <a:blip r:embed="rId2"/>
            <a:srcRect l="-175" b="6323"/>
            <a:stretch/>
          </p:blipFill>
          <p:spPr>
            <a:xfrm>
              <a:off x="402771" y="140476"/>
              <a:ext cx="11428186" cy="6042610"/>
            </a:xfrm>
            <a:prstGeom prst="rect">
              <a:avLst/>
            </a:prstGeom>
          </p:spPr>
        </p:pic>
        <p:sp>
          <p:nvSpPr>
            <p:cNvPr id="12" name="Rectangle 11"/>
            <p:cNvSpPr/>
            <p:nvPr/>
          </p:nvSpPr>
          <p:spPr>
            <a:xfrm>
              <a:off x="2603500" y="381000"/>
              <a:ext cx="6083300" cy="330200"/>
            </a:xfrm>
            <a:prstGeom prst="rect">
              <a:avLst/>
            </a:prstGeom>
            <a:solidFill>
              <a:srgbClr val="EC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6722534" y="1286933"/>
            <a:ext cx="2861733" cy="1200329"/>
          </a:xfrm>
          <a:prstGeom prst="rect">
            <a:avLst/>
          </a:prstGeom>
          <a:solidFill>
            <a:schemeClr val="accent1">
              <a:lumMod val="60000"/>
              <a:lumOff val="40000"/>
            </a:schemeClr>
          </a:solidFill>
        </p:spPr>
        <p:txBody>
          <a:bodyPr wrap="square" rtlCol="0">
            <a:spAutoFit/>
          </a:bodyPr>
          <a:lstStyle/>
          <a:p>
            <a:r>
              <a:rPr lang="en-US" dirty="0"/>
              <a:t>1. Once you have entered the protocol, you can see where the reviewer has made comments. </a:t>
            </a:r>
          </a:p>
        </p:txBody>
      </p:sp>
      <p:sp>
        <p:nvSpPr>
          <p:cNvPr id="7" name="Left Arrow 6"/>
          <p:cNvSpPr/>
          <p:nvPr/>
        </p:nvSpPr>
        <p:spPr>
          <a:xfrm>
            <a:off x="3429000" y="2353734"/>
            <a:ext cx="948266" cy="440266"/>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3429000" y="2794000"/>
            <a:ext cx="948266" cy="440266"/>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3429000" y="4376391"/>
            <a:ext cx="948266" cy="440266"/>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06595" y="2904067"/>
            <a:ext cx="2607733" cy="923330"/>
          </a:xfrm>
          <a:prstGeom prst="rect">
            <a:avLst/>
          </a:prstGeom>
          <a:solidFill>
            <a:schemeClr val="accent1">
              <a:lumMod val="60000"/>
              <a:lumOff val="40000"/>
            </a:schemeClr>
          </a:solidFill>
        </p:spPr>
        <p:txBody>
          <a:bodyPr wrap="square" rtlCol="0">
            <a:spAutoFit/>
          </a:bodyPr>
          <a:lstStyle/>
          <a:p>
            <a:r>
              <a:rPr lang="en-US" dirty="0"/>
              <a:t>2. Select the protocol section with the comment you want to address.</a:t>
            </a:r>
          </a:p>
        </p:txBody>
      </p:sp>
      <p:sp>
        <p:nvSpPr>
          <p:cNvPr id="14" name="Footer Placeholder 1"/>
          <p:cNvSpPr>
            <a:spLocks noGrp="1"/>
          </p:cNvSpPr>
          <p:nvPr>
            <p:ph type="ftr" sz="quarter" idx="11"/>
          </p:nvPr>
        </p:nvSpPr>
        <p:spPr>
          <a:xfrm>
            <a:off x="685800" y="6554697"/>
            <a:ext cx="5029200" cy="228600"/>
          </a:xfrm>
        </p:spPr>
        <p:txBody>
          <a:bodyPr/>
          <a:lstStyle/>
          <a:p>
            <a:r>
              <a:rPr lang="en-US" dirty="0"/>
              <a:t>Office of Research Compliance  </a:t>
            </a:r>
          </a:p>
        </p:txBody>
      </p:sp>
    </p:spTree>
    <p:extLst>
      <p:ext uri="{BB962C8B-B14F-4D97-AF65-F5344CB8AC3E}">
        <p14:creationId xmlns:p14="http://schemas.microsoft.com/office/powerpoint/2010/main" val="110790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33400" y="230538"/>
            <a:ext cx="10972800" cy="6353380"/>
          </a:xfrm>
          <a:prstGeom prst="rect">
            <a:avLst/>
          </a:prstGeom>
        </p:spPr>
      </p:pic>
      <p:sp>
        <p:nvSpPr>
          <p:cNvPr id="3" name="TextBox 2"/>
          <p:cNvSpPr txBox="1"/>
          <p:nvPr/>
        </p:nvSpPr>
        <p:spPr>
          <a:xfrm>
            <a:off x="3556000" y="1929900"/>
            <a:ext cx="2463800" cy="1477328"/>
          </a:xfrm>
          <a:prstGeom prst="rect">
            <a:avLst/>
          </a:prstGeom>
          <a:solidFill>
            <a:schemeClr val="accent1">
              <a:lumMod val="60000"/>
              <a:lumOff val="40000"/>
            </a:schemeClr>
          </a:solidFill>
        </p:spPr>
        <p:txBody>
          <a:bodyPr wrap="square" rtlCol="0">
            <a:spAutoFit/>
          </a:bodyPr>
          <a:lstStyle/>
          <a:p>
            <a:r>
              <a:rPr lang="en-US" dirty="0"/>
              <a:t>1. Now that you have selected the section with the comment(s), scroll through to find this (see red arrow).</a:t>
            </a:r>
          </a:p>
        </p:txBody>
      </p:sp>
      <p:sp>
        <p:nvSpPr>
          <p:cNvPr id="4" name="Left Arrow 3"/>
          <p:cNvSpPr/>
          <p:nvPr/>
        </p:nvSpPr>
        <p:spPr>
          <a:xfrm>
            <a:off x="4618567" y="4263585"/>
            <a:ext cx="736600" cy="3556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299200" y="2945563"/>
            <a:ext cx="2463800" cy="923330"/>
          </a:xfrm>
          <a:prstGeom prst="rect">
            <a:avLst/>
          </a:prstGeom>
          <a:solidFill>
            <a:schemeClr val="accent1">
              <a:lumMod val="60000"/>
              <a:lumOff val="40000"/>
            </a:schemeClr>
          </a:solidFill>
        </p:spPr>
        <p:txBody>
          <a:bodyPr wrap="square" rtlCol="0">
            <a:spAutoFit/>
          </a:bodyPr>
          <a:lstStyle/>
          <a:p>
            <a:r>
              <a:rPr lang="en-US" dirty="0"/>
              <a:t>2. Click on the speech bubble to expand the comment. </a:t>
            </a:r>
          </a:p>
        </p:txBody>
      </p:sp>
      <p:sp>
        <p:nvSpPr>
          <p:cNvPr id="8" name="Footer Placeholder 1"/>
          <p:cNvSpPr>
            <a:spLocks noGrp="1"/>
          </p:cNvSpPr>
          <p:nvPr>
            <p:ph type="ftr" sz="quarter" idx="11"/>
          </p:nvPr>
        </p:nvSpPr>
        <p:spPr>
          <a:xfrm>
            <a:off x="685800" y="6554697"/>
            <a:ext cx="5029200" cy="228600"/>
          </a:xfrm>
        </p:spPr>
        <p:txBody>
          <a:bodyPr/>
          <a:lstStyle/>
          <a:p>
            <a:r>
              <a:rPr lang="en-US" dirty="0"/>
              <a:t>Office of Research Compliance  </a:t>
            </a:r>
          </a:p>
        </p:txBody>
      </p:sp>
    </p:spTree>
    <p:extLst>
      <p:ext uri="{BB962C8B-B14F-4D97-AF65-F5344CB8AC3E}">
        <p14:creationId xmlns:p14="http://schemas.microsoft.com/office/powerpoint/2010/main" val="212487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0"/>
            <a:ext cx="11277600" cy="6529862"/>
          </a:xfrm>
          <a:prstGeom prst="rect">
            <a:avLst/>
          </a:prstGeom>
        </p:spPr>
      </p:pic>
      <p:sp>
        <p:nvSpPr>
          <p:cNvPr id="3" name="TextBox 2"/>
          <p:cNvSpPr txBox="1"/>
          <p:nvPr/>
        </p:nvSpPr>
        <p:spPr>
          <a:xfrm>
            <a:off x="5508171" y="3428999"/>
            <a:ext cx="3015343" cy="1200329"/>
          </a:xfrm>
          <a:prstGeom prst="rect">
            <a:avLst/>
          </a:prstGeom>
          <a:solidFill>
            <a:schemeClr val="accent1">
              <a:lumMod val="60000"/>
              <a:lumOff val="40000"/>
            </a:schemeClr>
          </a:solidFill>
        </p:spPr>
        <p:txBody>
          <a:bodyPr wrap="square" rtlCol="0">
            <a:spAutoFit/>
          </a:bodyPr>
          <a:lstStyle/>
          <a:p>
            <a:r>
              <a:rPr lang="en-US" dirty="0"/>
              <a:t>1. The Reviewer’s comment is now visible. You can reply to the comment with your answer/action.</a:t>
            </a:r>
          </a:p>
        </p:txBody>
      </p:sp>
      <p:sp>
        <p:nvSpPr>
          <p:cNvPr id="4" name="Up Arrow 3"/>
          <p:cNvSpPr/>
          <p:nvPr/>
        </p:nvSpPr>
        <p:spPr>
          <a:xfrm>
            <a:off x="4245429" y="5112658"/>
            <a:ext cx="435429" cy="54428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032945" y="3027725"/>
            <a:ext cx="3015343" cy="646331"/>
          </a:xfrm>
          <a:prstGeom prst="rect">
            <a:avLst/>
          </a:prstGeom>
          <a:solidFill>
            <a:schemeClr val="accent1">
              <a:lumMod val="60000"/>
              <a:lumOff val="40000"/>
            </a:schemeClr>
          </a:solidFill>
        </p:spPr>
        <p:txBody>
          <a:bodyPr wrap="square" rtlCol="0">
            <a:spAutoFit/>
          </a:bodyPr>
          <a:lstStyle/>
          <a:p>
            <a:r>
              <a:rPr lang="en-US" dirty="0"/>
              <a:t>2. Make sure to update your answer in the text box as well!</a:t>
            </a:r>
          </a:p>
        </p:txBody>
      </p:sp>
      <p:sp>
        <p:nvSpPr>
          <p:cNvPr id="7" name="Rectangle 6"/>
          <p:cNvSpPr/>
          <p:nvPr/>
        </p:nvSpPr>
        <p:spPr>
          <a:xfrm>
            <a:off x="3976382" y="1073791"/>
            <a:ext cx="7373923" cy="17784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1"/>
          <p:cNvSpPr>
            <a:spLocks noGrp="1"/>
          </p:cNvSpPr>
          <p:nvPr>
            <p:ph type="ftr" sz="quarter" idx="11"/>
          </p:nvPr>
        </p:nvSpPr>
        <p:spPr>
          <a:xfrm>
            <a:off x="685800" y="6554697"/>
            <a:ext cx="5029200" cy="228600"/>
          </a:xfrm>
        </p:spPr>
        <p:txBody>
          <a:bodyPr/>
          <a:lstStyle/>
          <a:p>
            <a:r>
              <a:rPr lang="en-US" dirty="0"/>
              <a:t>Office of Research Compliance  </a:t>
            </a:r>
          </a:p>
        </p:txBody>
      </p:sp>
    </p:spTree>
    <p:extLst>
      <p:ext uri="{BB962C8B-B14F-4D97-AF65-F5344CB8AC3E}">
        <p14:creationId xmlns:p14="http://schemas.microsoft.com/office/powerpoint/2010/main" val="282768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91885" y="192002"/>
            <a:ext cx="11408230" cy="6473996"/>
          </a:xfrm>
          <a:prstGeom prst="rect">
            <a:avLst/>
          </a:prstGeom>
        </p:spPr>
      </p:pic>
      <p:grpSp>
        <p:nvGrpSpPr>
          <p:cNvPr id="10" name="Group 9"/>
          <p:cNvGrpSpPr/>
          <p:nvPr/>
        </p:nvGrpSpPr>
        <p:grpSpPr>
          <a:xfrm>
            <a:off x="3380509" y="1385455"/>
            <a:ext cx="7287491" cy="2410690"/>
            <a:chOff x="3380509" y="1385455"/>
            <a:chExt cx="7287491" cy="2410690"/>
          </a:xfrm>
        </p:grpSpPr>
        <p:sp>
          <p:nvSpPr>
            <p:cNvPr id="4" name="Rectangle 3"/>
            <p:cNvSpPr/>
            <p:nvPr/>
          </p:nvSpPr>
          <p:spPr>
            <a:xfrm>
              <a:off x="3380509" y="2182091"/>
              <a:ext cx="5036127" cy="161405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973291" y="1385455"/>
              <a:ext cx="2694709" cy="923330"/>
            </a:xfrm>
            <a:prstGeom prst="rect">
              <a:avLst/>
            </a:prstGeom>
            <a:solidFill>
              <a:schemeClr val="accent1">
                <a:lumMod val="60000"/>
                <a:lumOff val="40000"/>
              </a:schemeClr>
            </a:solidFill>
          </p:spPr>
          <p:txBody>
            <a:bodyPr wrap="square" rtlCol="0">
              <a:spAutoFit/>
            </a:bodyPr>
            <a:lstStyle/>
            <a:p>
              <a:r>
                <a:rPr lang="en-US" dirty="0"/>
                <a:t>1. Once you click on “reply”, this comment box opens. </a:t>
              </a:r>
            </a:p>
          </p:txBody>
        </p:sp>
      </p:grpSp>
      <p:sp>
        <p:nvSpPr>
          <p:cNvPr id="6" name="TextBox 5"/>
          <p:cNvSpPr txBox="1"/>
          <p:nvPr/>
        </p:nvSpPr>
        <p:spPr>
          <a:xfrm>
            <a:off x="8298377" y="2517124"/>
            <a:ext cx="2694709" cy="1477328"/>
          </a:xfrm>
          <a:prstGeom prst="rect">
            <a:avLst/>
          </a:prstGeom>
          <a:solidFill>
            <a:schemeClr val="accent1">
              <a:lumMod val="60000"/>
              <a:lumOff val="40000"/>
            </a:schemeClr>
          </a:solidFill>
        </p:spPr>
        <p:txBody>
          <a:bodyPr wrap="square" rtlCol="0">
            <a:spAutoFit/>
          </a:bodyPr>
          <a:lstStyle/>
          <a:p>
            <a:r>
              <a:rPr lang="en-US" dirty="0"/>
              <a:t>2. You can see that you have several options such as Bold, Italics, Bullet Points, Attachments, and Strikeout (red arrow). </a:t>
            </a:r>
          </a:p>
        </p:txBody>
      </p:sp>
      <p:sp>
        <p:nvSpPr>
          <p:cNvPr id="8" name="Up Arrow 7"/>
          <p:cNvSpPr/>
          <p:nvPr/>
        </p:nvSpPr>
        <p:spPr>
          <a:xfrm>
            <a:off x="4736192" y="2717494"/>
            <a:ext cx="173181" cy="34143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671454" y="3091566"/>
            <a:ext cx="2694709" cy="1595780"/>
            <a:chOff x="3671454" y="3091566"/>
            <a:chExt cx="2694709" cy="1595780"/>
          </a:xfrm>
        </p:grpSpPr>
        <p:sp>
          <p:nvSpPr>
            <p:cNvPr id="7" name="TextBox 6"/>
            <p:cNvSpPr txBox="1"/>
            <p:nvPr/>
          </p:nvSpPr>
          <p:spPr>
            <a:xfrm>
              <a:off x="3671454" y="4041015"/>
              <a:ext cx="2694709" cy="646331"/>
            </a:xfrm>
            <a:prstGeom prst="rect">
              <a:avLst/>
            </a:prstGeom>
            <a:solidFill>
              <a:schemeClr val="accent1">
                <a:lumMod val="60000"/>
                <a:lumOff val="40000"/>
              </a:schemeClr>
            </a:solidFill>
          </p:spPr>
          <p:txBody>
            <a:bodyPr wrap="square" rtlCol="0">
              <a:spAutoFit/>
            </a:bodyPr>
            <a:lstStyle/>
            <a:p>
              <a:r>
                <a:rPr lang="en-US" dirty="0"/>
                <a:t>4. You NEED to “save comment” every time!</a:t>
              </a:r>
            </a:p>
          </p:txBody>
        </p:sp>
        <p:sp>
          <p:nvSpPr>
            <p:cNvPr id="9" name="Rectangle 8"/>
            <p:cNvSpPr/>
            <p:nvPr/>
          </p:nvSpPr>
          <p:spPr>
            <a:xfrm>
              <a:off x="3810000" y="3091566"/>
              <a:ext cx="1364672" cy="3305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7735784" y="4437374"/>
            <a:ext cx="2694709" cy="1754326"/>
          </a:xfrm>
          <a:prstGeom prst="rect">
            <a:avLst/>
          </a:prstGeom>
          <a:solidFill>
            <a:schemeClr val="accent1">
              <a:lumMod val="60000"/>
              <a:lumOff val="40000"/>
            </a:schemeClr>
          </a:solidFill>
        </p:spPr>
        <p:txBody>
          <a:bodyPr wrap="square" rtlCol="0">
            <a:spAutoFit/>
          </a:bodyPr>
          <a:lstStyle/>
          <a:p>
            <a:r>
              <a:rPr lang="en-US" dirty="0"/>
              <a:t>3. When making changes to your answers, please make sure to Bold the new information so that the reviewers can easily see the changes. </a:t>
            </a:r>
          </a:p>
        </p:txBody>
      </p:sp>
      <p:sp>
        <p:nvSpPr>
          <p:cNvPr id="13" name="Footer Placeholder 1">
            <a:extLst>
              <a:ext uri="{FF2B5EF4-FFF2-40B4-BE49-F238E27FC236}">
                <a16:creationId xmlns:a16="http://schemas.microsoft.com/office/drawing/2014/main" id="{4C44AF19-D7AE-4E21-A71E-8069117CEB31}"/>
              </a:ext>
            </a:extLst>
          </p:cNvPr>
          <p:cNvSpPr>
            <a:spLocks noGrp="1"/>
          </p:cNvSpPr>
          <p:nvPr>
            <p:ph type="ftr" sz="quarter" idx="11"/>
          </p:nvPr>
        </p:nvSpPr>
        <p:spPr>
          <a:xfrm>
            <a:off x="685800" y="6554697"/>
            <a:ext cx="5029200" cy="228600"/>
          </a:xfrm>
        </p:spPr>
        <p:txBody>
          <a:bodyPr/>
          <a:lstStyle/>
          <a:p>
            <a:r>
              <a:rPr lang="en-US" dirty="0"/>
              <a:t>Office of Research Compliance  </a:t>
            </a:r>
          </a:p>
        </p:txBody>
      </p:sp>
    </p:spTree>
    <p:extLst>
      <p:ext uri="{BB962C8B-B14F-4D97-AF65-F5344CB8AC3E}">
        <p14:creationId xmlns:p14="http://schemas.microsoft.com/office/powerpoint/2010/main" val="188101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4" grpId="0" animBg="1"/>
    </p:bld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Metropolitan</Template>
  <TotalTime>252</TotalTime>
  <Words>737</Words>
  <Application>Microsoft Office PowerPoint</Application>
  <PresentationFormat>Widescreen</PresentationFormat>
  <Paragraphs>54</Paragraphs>
  <Slides>14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Metropolitan</vt:lpstr>
      <vt:lpstr>PowerPoint Presentation</vt:lpstr>
      <vt:lpstr>How to use this tutorial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Desiree L. Vera</dc:creator>
  <cp:lastModifiedBy>Maxine De Luna, ORSTU02</cp:lastModifiedBy>
  <cp:revision>44</cp:revision>
  <dcterms:created xsi:type="dcterms:W3CDTF">2016-01-21T17:59:19Z</dcterms:created>
  <dcterms:modified xsi:type="dcterms:W3CDTF">2019-12-11T21:16:59Z</dcterms:modified>
  <cp:contentStatus/>
</cp:coreProperties>
</file>