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7" r:id="rId2"/>
    <p:sldId id="257" r:id="rId3"/>
    <p:sldId id="280" r:id="rId4"/>
    <p:sldId id="271" r:id="rId5"/>
    <p:sldId id="272" r:id="rId6"/>
    <p:sldId id="291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iree L. Vera" initials="DLV" lastIdx="4" clrIdx="0">
    <p:extLst>
      <p:ext uri="{19B8F6BF-5375-455C-9EA6-DF929625EA0E}">
        <p15:presenceInfo xmlns:p15="http://schemas.microsoft.com/office/powerpoint/2012/main" userId="S-1-5-21-117609710-706699826-1801674531-6072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" y="29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ED416-D72C-48D0-B088-280F3DAB4152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FC53F-83C8-4E13-BB25-45E8BBA9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42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32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5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73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84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0A79FA5-CC7C-4980-9A8E-7F2DCC9CA7E7}" type="datetime1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 smtClean="0"/>
              <a:t>Office of Research Compliance v1-2016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9F31F83-73B3-4CC2-866F-5BA775DD2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7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BC3E-A3B5-4244-8443-AE90BFF72D0E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v1-2016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1F83-73B3-4CC2-866F-5BA775DD2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4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ADF9-04E7-494E-8DF1-42C2DFE63168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v1-2016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1F83-73B3-4CC2-866F-5BA775DD2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4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960F-E63A-4013-9241-83DE58C5AFEA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v1-2016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1F83-73B3-4CC2-866F-5BA775DD2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6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E3C6-8632-45D0-AC86-29BEACF8803B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v1-2016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1F83-73B3-4CC2-866F-5BA775DD2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1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6A90A-87C8-42F8-8A5B-F1ED0E36649C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v1-2016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1F83-73B3-4CC2-866F-5BA775DD2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C5CB-0EA5-4D65-9F22-3A1A8F8FE533}" type="datetime1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v1-2016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1F83-73B3-4CC2-866F-5BA775DD2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43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EDD1-9243-4A37-B8CE-CA5E61F6BD2F}" type="datetime1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v1-2016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1F83-73B3-4CC2-866F-5BA775DD2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1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FB19-EDB7-4B18-9CC5-30D568A45747}" type="datetime1">
              <a:rPr lang="en-US" smtClean="0"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v1-2016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1F83-73B3-4CC2-866F-5BA775DD2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7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C0E6-5CD8-4F7A-B6A3-FEBD84CDCF83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v1-2016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9F31F83-73B3-4CC2-866F-5BA775DD2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8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3AB90CF-D5A1-4D70-84FB-8026FD350A40}" type="datetime1">
              <a:rPr lang="en-US" smtClean="0"/>
              <a:t>6/7/2019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 smtClean="0"/>
              <a:t>Office of Research Compliance v1-2016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9F31F83-73B3-4CC2-866F-5BA775DD2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71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F77B473-937D-4746-A953-DBE5C8A1C116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 smtClean="0"/>
              <a:t>Office of Research Compliance v1-2016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9F31F83-73B3-4CC2-866F-5BA775DD2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4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51514"/>
            <a:ext cx="10417629" cy="910498"/>
          </a:xfrm>
          <a:noFill/>
        </p:spPr>
        <p:txBody>
          <a:bodyPr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How Organizational Approvers </a:t>
            </a:r>
            <a:r>
              <a:rPr lang="en-US" sz="6600" b="1" dirty="0" smtClean="0">
                <a:solidFill>
                  <a:schemeClr val="tx1"/>
                </a:solidFill>
              </a:rPr>
              <a:t>Certify</a:t>
            </a:r>
            <a:r>
              <a:rPr lang="en-US" sz="6600" dirty="0" smtClean="0">
                <a:solidFill>
                  <a:schemeClr val="tx1"/>
                </a:solidFill>
              </a:rPr>
              <a:t> or </a:t>
            </a:r>
            <a:r>
              <a:rPr lang="en-US" sz="6600" b="1" dirty="0" smtClean="0">
                <a:solidFill>
                  <a:schemeClr val="tx1"/>
                </a:solidFill>
              </a:rPr>
              <a:t>Return</a:t>
            </a:r>
            <a:r>
              <a:rPr lang="en-US" sz="6600" dirty="0" smtClean="0">
                <a:solidFill>
                  <a:schemeClr val="tx1"/>
                </a:solidFill>
              </a:rPr>
              <a:t> Submissions in Cayuse IRB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401763"/>
            <a:ext cx="5029200" cy="22860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>
                    <a:alpha val="80000"/>
                  </a:schemeClr>
                </a:solidFill>
              </a:rPr>
              <a:t>Office of Research INTEGRITY-2017</a:t>
            </a:r>
            <a:endParaRPr lang="en-US" sz="14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86" y="6248831"/>
            <a:ext cx="536314" cy="53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4" y="2055222"/>
            <a:ext cx="10698916" cy="37661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This tutorial is for Chairs and Deans who have been tasked with providing organizational approval of a study submission.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 the Cayuse IRB system, </a:t>
            </a:r>
            <a:r>
              <a:rPr lang="en-US" b="1" i="1" dirty="0" smtClean="0">
                <a:solidFill>
                  <a:schemeClr val="tx1"/>
                </a:solidFill>
              </a:rPr>
              <a:t>“Organizational Approval” </a:t>
            </a:r>
            <a:r>
              <a:rPr lang="en-US" dirty="0" smtClean="0">
                <a:solidFill>
                  <a:schemeClr val="tx1"/>
                </a:solidFill>
              </a:rPr>
              <a:t>does not take the place of IRB approval.  Organizational Approval is also called </a:t>
            </a:r>
            <a:r>
              <a:rPr lang="en-US" i="1" dirty="0" smtClean="0">
                <a:solidFill>
                  <a:schemeClr val="tx1"/>
                </a:solidFill>
              </a:rPr>
              <a:t>“</a:t>
            </a:r>
            <a:r>
              <a:rPr lang="en-US" b="1" i="1" dirty="0" smtClean="0">
                <a:solidFill>
                  <a:schemeClr val="tx1"/>
                </a:solidFill>
              </a:rPr>
              <a:t>certifying” </a:t>
            </a:r>
            <a:r>
              <a:rPr lang="en-US" dirty="0" smtClean="0">
                <a:solidFill>
                  <a:schemeClr val="tx1"/>
                </a:solidFill>
              </a:rPr>
              <a:t>the submission and is the equivalent of signing the assurance and signature page from the old paper applications.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your keyboard’s left/right/up/down arrow (or your mouse/trackpad scroll or the spacebar) to move through this PowerPoint.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401763"/>
            <a:ext cx="5029200" cy="228600"/>
          </a:xfrm>
        </p:spPr>
        <p:txBody>
          <a:bodyPr/>
          <a:lstStyle/>
          <a:p>
            <a:r>
              <a:rPr lang="en-US" sz="1400" dirty="0" smtClean="0"/>
              <a:t>Office of Research INTEGRITY-2017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86" y="6248831"/>
            <a:ext cx="536314" cy="53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67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3254" y="213817"/>
            <a:ext cx="44704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You, a department Chair or Dean, has received an email notification similar to this.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12883" y="1311783"/>
            <a:ext cx="8671035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TO:</a:t>
            </a:r>
            <a:r>
              <a:rPr lang="en-US" dirty="0"/>
              <a:t> </a:t>
            </a:r>
            <a:r>
              <a:rPr lang="en-US" dirty="0" smtClean="0"/>
              <a:t>Chair/ Dean</a:t>
            </a:r>
            <a:endParaRPr lang="en-US" dirty="0"/>
          </a:p>
          <a:p>
            <a:r>
              <a:rPr lang="en-US" b="1" dirty="0"/>
              <a:t>FROM:</a:t>
            </a:r>
            <a:r>
              <a:rPr lang="en-US" dirty="0"/>
              <a:t> </a:t>
            </a:r>
            <a:r>
              <a:rPr lang="en-US" dirty="0" smtClean="0"/>
              <a:t>IRB Office</a:t>
            </a:r>
            <a:endParaRPr lang="en-US" dirty="0"/>
          </a:p>
          <a:p>
            <a:r>
              <a:rPr lang="en-US" b="1" dirty="0"/>
              <a:t>DATE:</a:t>
            </a:r>
            <a:r>
              <a:rPr lang="en-US" dirty="0"/>
              <a:t> Jan 25, 2016 2:30 PM PST</a:t>
            </a:r>
          </a:p>
          <a:p>
            <a:r>
              <a:rPr lang="en-US" b="1" dirty="0"/>
              <a:t>RE:</a:t>
            </a:r>
            <a:r>
              <a:rPr lang="en-US" dirty="0"/>
              <a:t> Initial Submission </a:t>
            </a:r>
            <a:r>
              <a:rPr lang="en-US" dirty="0" smtClean="0"/>
              <a:t>Requires </a:t>
            </a:r>
            <a:r>
              <a:rPr lang="en-US" dirty="0"/>
              <a:t>your </a:t>
            </a:r>
            <a:r>
              <a:rPr lang="en-US" dirty="0" smtClean="0"/>
              <a:t>Certification</a:t>
            </a:r>
          </a:p>
          <a:p>
            <a:r>
              <a:rPr lang="en-US" b="1" dirty="0" smtClean="0"/>
              <a:t>STUDY </a:t>
            </a:r>
            <a:r>
              <a:rPr lang="en-US" b="1" dirty="0"/>
              <a:t>#:</a:t>
            </a:r>
            <a:r>
              <a:rPr lang="en-US" dirty="0"/>
              <a:t> </a:t>
            </a:r>
            <a:r>
              <a:rPr lang="en-US" dirty="0" smtClean="0"/>
              <a:t>17H-000</a:t>
            </a:r>
            <a:endParaRPr lang="en-US" dirty="0"/>
          </a:p>
          <a:p>
            <a:r>
              <a:rPr lang="en-US" b="1" dirty="0"/>
              <a:t>STUDY TITLE:</a:t>
            </a:r>
            <a:r>
              <a:rPr lang="en-US" dirty="0"/>
              <a:t> </a:t>
            </a:r>
            <a:r>
              <a:rPr lang="en-US" dirty="0" smtClean="0"/>
              <a:t>Study Title</a:t>
            </a:r>
            <a:endParaRPr lang="en-US" dirty="0"/>
          </a:p>
          <a:p>
            <a:r>
              <a:rPr lang="en-US" b="1" dirty="0"/>
              <a:t>PI:</a:t>
            </a:r>
            <a:r>
              <a:rPr lang="en-US" dirty="0"/>
              <a:t> </a:t>
            </a:r>
            <a:r>
              <a:rPr lang="en-US" dirty="0" smtClean="0"/>
              <a:t>Name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submission </a:t>
            </a:r>
            <a:r>
              <a:rPr lang="en-US" dirty="0"/>
              <a:t>for the above referenced study has been completed by the </a:t>
            </a:r>
            <a:r>
              <a:rPr lang="en-US" dirty="0" smtClean="0"/>
              <a:t>research </a:t>
            </a:r>
            <a:r>
              <a:rPr lang="en-US" dirty="0"/>
              <a:t>team and now requires your organizational approval. Please log into Cayuse IRB [URL]; review and certify this submission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Contact the principal investigator with any questions or concerns regarding this submission. Contact the IRB staff with any questions relating to Cayuse IRB. The study cannot be forwarded to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Institutional </a:t>
            </a:r>
            <a:r>
              <a:rPr lang="en-US" dirty="0"/>
              <a:t>Review Board (IRB</a:t>
            </a:r>
            <a:r>
              <a:rPr lang="en-US" dirty="0" smtClean="0"/>
              <a:t>) Office </a:t>
            </a:r>
            <a:r>
              <a:rPr lang="en-US" dirty="0"/>
              <a:t>for review and approval until you have completed this certification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Thank you in advance for your immediate attention to this matter.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3484" y="367705"/>
            <a:ext cx="3528291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 Click the link within the email to </a:t>
            </a:r>
            <a:r>
              <a:rPr lang="en-US" sz="2000" b="1" dirty="0" smtClean="0"/>
              <a:t>log into Cayuse.</a:t>
            </a:r>
            <a:endParaRPr lang="en-US" sz="2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86" y="6248831"/>
            <a:ext cx="536314" cy="534465"/>
          </a:xfrm>
          <a:prstGeom prst="rect">
            <a:avLst/>
          </a:prstGeom>
        </p:spPr>
      </p:pic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407266"/>
            <a:ext cx="5029200" cy="228600"/>
          </a:xfrm>
        </p:spPr>
        <p:txBody>
          <a:bodyPr/>
          <a:lstStyle/>
          <a:p>
            <a:r>
              <a:rPr lang="en-US" sz="1400" dirty="0" smtClean="0"/>
              <a:t>Office of Research INTEGRITY-2017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2812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847" y="0"/>
            <a:ext cx="12202995" cy="614855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593272" y="230909"/>
            <a:ext cx="3613727" cy="2674925"/>
            <a:chOff x="1593272" y="230909"/>
            <a:chExt cx="3613727" cy="2674925"/>
          </a:xfrm>
        </p:grpSpPr>
        <p:sp>
          <p:nvSpPr>
            <p:cNvPr id="4" name="TextBox 3"/>
            <p:cNvSpPr txBox="1"/>
            <p:nvPr/>
          </p:nvSpPr>
          <p:spPr>
            <a:xfrm>
              <a:off x="1593272" y="1274618"/>
              <a:ext cx="3613727" cy="163121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marL="457200" indent="-457200">
                <a:buAutoNum type="arabicPeriod"/>
              </a:pPr>
              <a:r>
                <a:rPr lang="en-US" sz="2000" dirty="0" smtClean="0"/>
                <a:t>Once you are logged into Cayuse, go to your </a:t>
              </a:r>
              <a:r>
                <a:rPr lang="en-US" sz="2000" b="1" dirty="0" smtClean="0"/>
                <a:t>Dashboard.</a:t>
              </a:r>
            </a:p>
            <a:p>
              <a:pPr marL="457200" indent="-457200">
                <a:buAutoNum type="arabicPeriod"/>
              </a:pPr>
              <a:r>
                <a:rPr lang="en-US" sz="2000" dirty="0" smtClean="0"/>
                <a:t>Change your role to </a:t>
              </a:r>
              <a:r>
                <a:rPr lang="en-US" sz="2000" b="1" dirty="0" smtClean="0"/>
                <a:t>“Org Approver.”</a:t>
              </a:r>
              <a:endParaRPr lang="en-US" sz="2000" b="1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681018" y="230909"/>
              <a:ext cx="1948873" cy="8128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0991273" y="0"/>
            <a:ext cx="877454" cy="2309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59" t="27280" r="29011" b="44214"/>
          <a:stretch/>
        </p:blipFill>
        <p:spPr>
          <a:xfrm>
            <a:off x="5304243" y="2096813"/>
            <a:ext cx="3492916" cy="195492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183432" y="2281713"/>
            <a:ext cx="3613727" cy="2341377"/>
            <a:chOff x="5035758" y="1958661"/>
            <a:chExt cx="3613727" cy="2341377"/>
          </a:xfrm>
        </p:grpSpPr>
        <p:sp>
          <p:nvSpPr>
            <p:cNvPr id="6" name="TextBox 5"/>
            <p:cNvSpPr txBox="1"/>
            <p:nvPr/>
          </p:nvSpPr>
          <p:spPr>
            <a:xfrm>
              <a:off x="5035758" y="2976599"/>
              <a:ext cx="3613727" cy="132343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3</a:t>
              </a:r>
              <a:r>
                <a:rPr lang="en-US" sz="2000" dirty="0" smtClean="0"/>
                <a:t>. Under “My Tasks,” </a:t>
              </a:r>
              <a:r>
                <a:rPr lang="en-US" sz="2000" dirty="0"/>
                <a:t>y</a:t>
              </a:r>
              <a:r>
                <a:rPr lang="en-US" sz="2000" dirty="0" smtClean="0"/>
                <a:t>ou will </a:t>
              </a:r>
              <a:r>
                <a:rPr lang="en-US" sz="2000" dirty="0"/>
                <a:t>see studies you </a:t>
              </a:r>
              <a:r>
                <a:rPr lang="en-US" sz="2000" dirty="0" smtClean="0"/>
                <a:t>have been </a:t>
              </a:r>
              <a:r>
                <a:rPr lang="en-US" sz="2000" dirty="0"/>
                <a:t>asked to </a:t>
              </a:r>
              <a:r>
                <a:rPr lang="en-US" sz="2000" dirty="0" smtClean="0"/>
                <a:t>review and certify.  Click on the </a:t>
              </a:r>
              <a:r>
                <a:rPr lang="en-US" sz="2000" b="1" dirty="0" smtClean="0"/>
                <a:t>study</a:t>
              </a:r>
              <a:r>
                <a:rPr lang="en-US" sz="2000" dirty="0" smtClean="0"/>
                <a:t> you wish to review. </a:t>
              </a:r>
              <a:endParaRPr lang="en-US" sz="20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253181" y="1958661"/>
              <a:ext cx="3133437" cy="75652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401763"/>
            <a:ext cx="5029200" cy="228600"/>
          </a:xfrm>
        </p:spPr>
        <p:txBody>
          <a:bodyPr/>
          <a:lstStyle/>
          <a:p>
            <a:r>
              <a:rPr lang="en-US" sz="1400" dirty="0" smtClean="0"/>
              <a:t>Office of Research INTEGRITY-2017</a:t>
            </a:r>
            <a:endParaRPr lang="en-US" sz="1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86" y="6248831"/>
            <a:ext cx="536314" cy="53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4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47" y="334488"/>
            <a:ext cx="12208547" cy="56545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92070" y="1872343"/>
            <a:ext cx="2647474" cy="39627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After clicking on </a:t>
            </a:r>
            <a:r>
              <a:rPr lang="en-US" dirty="0"/>
              <a:t>the </a:t>
            </a:r>
            <a:r>
              <a:rPr lang="en-US" dirty="0" smtClean="0"/>
              <a:t>study, you will be taken to the study’s Submission Details. Click </a:t>
            </a:r>
            <a:r>
              <a:rPr lang="en-US" b="1" dirty="0" smtClean="0"/>
              <a:t>“View” </a:t>
            </a:r>
            <a:r>
              <a:rPr lang="en-US" dirty="0" smtClean="0"/>
              <a:t>to view the submission.  </a:t>
            </a:r>
          </a:p>
          <a:p>
            <a:endParaRPr lang="en-US" dirty="0"/>
          </a:p>
          <a:p>
            <a:r>
              <a:rPr lang="en-US" dirty="0" smtClean="0"/>
              <a:t>*If you have been asked to certify a </a:t>
            </a:r>
            <a:r>
              <a:rPr lang="en-US" i="1" dirty="0" smtClean="0"/>
              <a:t>renewal</a:t>
            </a:r>
            <a:r>
              <a:rPr lang="en-US" dirty="0" smtClean="0"/>
              <a:t> or </a:t>
            </a:r>
            <a:r>
              <a:rPr lang="en-US" i="1" dirty="0" smtClean="0"/>
              <a:t>modification</a:t>
            </a:r>
            <a:r>
              <a:rPr lang="en-US" dirty="0" smtClean="0"/>
              <a:t>, you can view the study submission history by clicking: “Study Details”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“Submissions”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 “Legacy” or “Initial.”</a:t>
            </a:r>
            <a:endParaRPr lang="en-US" dirty="0"/>
          </a:p>
        </p:txBody>
      </p:sp>
      <p:sp>
        <p:nvSpPr>
          <p:cNvPr id="5" name="Up Arrow 4"/>
          <p:cNvSpPr/>
          <p:nvPr/>
        </p:nvSpPr>
        <p:spPr>
          <a:xfrm rot="5400000">
            <a:off x="1122158" y="2394472"/>
            <a:ext cx="609600" cy="92499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991273" y="0"/>
            <a:ext cx="877454" cy="2309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47899" y="781382"/>
            <a:ext cx="718457" cy="29391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 flipV="1">
            <a:off x="2461532" y="325035"/>
            <a:ext cx="291192" cy="37901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11122506" y="3201152"/>
            <a:ext cx="600585" cy="996571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224968" y="1238593"/>
            <a:ext cx="2940803" cy="46474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2. After viewing the submission/ study history, choose either “</a:t>
            </a:r>
            <a:r>
              <a:rPr lang="en-US" b="1" dirty="0" smtClean="0"/>
              <a:t>Certify</a:t>
            </a:r>
            <a:r>
              <a:rPr lang="en-US" dirty="0" smtClean="0"/>
              <a:t>” or “</a:t>
            </a:r>
            <a:r>
              <a:rPr lang="en-US" b="1" dirty="0" smtClean="0"/>
              <a:t>Return.</a:t>
            </a:r>
            <a:r>
              <a:rPr lang="en-US" dirty="0" smtClean="0"/>
              <a:t>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“Certify” </a:t>
            </a:r>
            <a:r>
              <a:rPr lang="en-US" sz="1600" dirty="0" smtClean="0"/>
              <a:t>indicates that you have reviewed the submission and approve for the submission be sent to the IRB office for review.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“Return” </a:t>
            </a:r>
            <a:r>
              <a:rPr lang="en-US" sz="1600" dirty="0" smtClean="0"/>
              <a:t>indicates that you reviewed but reject the submission.  Thus, the submission will not be sent to the IRB office and will instead be returned back to the researcher.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>
          <a:xfrm>
            <a:off x="1910605" y="2743666"/>
            <a:ext cx="842119" cy="360968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0653598" y="2662773"/>
            <a:ext cx="1538402" cy="498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86" y="6248831"/>
            <a:ext cx="536314" cy="534465"/>
          </a:xfrm>
          <a:prstGeom prst="rect">
            <a:avLst/>
          </a:prstGeom>
        </p:spPr>
      </p:pic>
      <p:sp>
        <p:nvSpPr>
          <p:cNvPr id="17" name="Footer Placeholder 5"/>
          <p:cNvSpPr txBox="1">
            <a:spLocks/>
          </p:cNvSpPr>
          <p:nvPr/>
        </p:nvSpPr>
        <p:spPr>
          <a:xfrm>
            <a:off x="685800" y="6401763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50" kern="1200" cap="all" baseline="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Office of Research INTEGRITY-2017</a:t>
            </a: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8994238" y="704845"/>
            <a:ext cx="3197761" cy="1847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*</a:t>
            </a:r>
            <a:r>
              <a:rPr lang="en-US" sz="1600" b="1" dirty="0" smtClean="0">
                <a:solidFill>
                  <a:schemeClr val="tx1"/>
                </a:solidFill>
              </a:rPr>
              <a:t>ATTN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n-US" sz="1600" b="1" dirty="0" smtClean="0">
                <a:solidFill>
                  <a:schemeClr val="tx1"/>
                </a:solidFill>
              </a:rPr>
              <a:t>If the researchers of the study do not belong to your department and you were </a:t>
            </a:r>
            <a:r>
              <a:rPr lang="en-US" sz="1600" b="1" dirty="0">
                <a:solidFill>
                  <a:schemeClr val="tx1"/>
                </a:solidFill>
              </a:rPr>
              <a:t>incorrectly assigned as the </a:t>
            </a:r>
            <a:r>
              <a:rPr lang="en-US" sz="1600" b="1" dirty="0" smtClean="0">
                <a:solidFill>
                  <a:schemeClr val="tx1"/>
                </a:solidFill>
              </a:rPr>
              <a:t>researchers’ </a:t>
            </a:r>
            <a:r>
              <a:rPr lang="en-US" sz="1600" b="1" dirty="0">
                <a:solidFill>
                  <a:schemeClr val="tx1"/>
                </a:solidFill>
              </a:rPr>
              <a:t>department Chair/ Dean</a:t>
            </a:r>
            <a:r>
              <a:rPr lang="en-US" sz="1600" dirty="0">
                <a:solidFill>
                  <a:schemeClr val="tx1"/>
                </a:solidFill>
              </a:rPr>
              <a:t>, select “</a:t>
            </a:r>
            <a:r>
              <a:rPr lang="en-US" sz="1600" b="1" u="sng" dirty="0">
                <a:solidFill>
                  <a:schemeClr val="tx1"/>
                </a:solidFill>
              </a:rPr>
              <a:t>Return</a:t>
            </a:r>
            <a:r>
              <a:rPr lang="en-US" sz="1600" dirty="0">
                <a:solidFill>
                  <a:schemeClr val="tx1"/>
                </a:solidFill>
              </a:rPr>
              <a:t>” and </a:t>
            </a:r>
            <a:r>
              <a:rPr lang="en-US" sz="1600" dirty="0" smtClean="0">
                <a:solidFill>
                  <a:schemeClr val="tx1"/>
                </a:solidFill>
              </a:rPr>
              <a:t>notify the </a:t>
            </a:r>
            <a:r>
              <a:rPr lang="en-US" sz="1600" dirty="0">
                <a:solidFill>
                  <a:schemeClr val="tx1"/>
                </a:solidFill>
              </a:rPr>
              <a:t>IRB office at </a:t>
            </a:r>
            <a:r>
              <a:rPr lang="en-US" sz="1600" dirty="0" smtClean="0">
                <a:solidFill>
                  <a:schemeClr val="tx1"/>
                </a:solidFill>
              </a:rPr>
              <a:t>irb@chapman.edu.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20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315"/>
            <a:ext cx="1166624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87783" y="824528"/>
            <a:ext cx="2136705" cy="5078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If choosing to </a:t>
            </a:r>
            <a:r>
              <a:rPr lang="en-US" i="1" dirty="0" smtClean="0"/>
              <a:t>Certify,</a:t>
            </a:r>
            <a:r>
              <a:rPr lang="en-US" dirty="0" smtClean="0"/>
              <a:t> read the </a:t>
            </a:r>
            <a:r>
              <a:rPr lang="en-US" b="1" dirty="0" smtClean="0"/>
              <a:t>Submission Certification message </a:t>
            </a:r>
            <a:r>
              <a:rPr lang="en-US" dirty="0" smtClean="0"/>
              <a:t>that appears and select “</a:t>
            </a:r>
            <a:r>
              <a:rPr lang="en-US" b="1" dirty="0" smtClean="0"/>
              <a:t>Confirm</a:t>
            </a:r>
            <a:r>
              <a:rPr lang="en-US" dirty="0" smtClean="0"/>
              <a:t>” if you agree.</a:t>
            </a:r>
          </a:p>
          <a:p>
            <a:pPr marL="342900" indent="-342900">
              <a:buAutoNum type="arabicPeriod"/>
            </a:pPr>
            <a:r>
              <a:rPr lang="en-US" dirty="0" smtClean="0"/>
              <a:t>After selecting confirm, your task of providing organizational approval is complete!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submission will then be sent to the IRB office for review.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347857" y="4452257"/>
            <a:ext cx="1698172" cy="43443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" y="6189606"/>
            <a:ext cx="536314" cy="534465"/>
          </a:xfrm>
          <a:prstGeom prst="rect">
            <a:avLst/>
          </a:prstGeom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4914" y="6415478"/>
            <a:ext cx="5029200" cy="228600"/>
          </a:xfrm>
        </p:spPr>
        <p:txBody>
          <a:bodyPr/>
          <a:lstStyle/>
          <a:p>
            <a:r>
              <a:rPr lang="en-US" sz="1400" dirty="0" smtClean="0">
                <a:solidFill>
                  <a:schemeClr val="bg1">
                    <a:alpha val="80000"/>
                  </a:schemeClr>
                </a:solidFill>
              </a:rPr>
              <a:t>Office of Research INTEGRITY-2017</a:t>
            </a:r>
            <a:endParaRPr lang="en-US" sz="1400" dirty="0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55571" y="2460171"/>
            <a:ext cx="5290457" cy="18434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I acknowledge as Organizational Approver that a faculty member, staff, or student from my department is engaged in this </a:t>
            </a:r>
            <a:r>
              <a:rPr lang="en-US" sz="160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research study.</a:t>
            </a:r>
            <a:r>
              <a:rPr lang="en-US" sz="16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 </a:t>
            </a:r>
            <a:endParaRPr lang="en-US" sz="16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28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" y="1059631"/>
            <a:ext cx="11495315" cy="5164548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Please </a:t>
            </a:r>
            <a:r>
              <a:rPr lang="en-US" sz="3200" dirty="0">
                <a:solidFill>
                  <a:schemeClr val="tx1"/>
                </a:solidFill>
              </a:rPr>
              <a:t>contact the IRB office at </a:t>
            </a:r>
            <a:r>
              <a:rPr lang="en-US" sz="3200" b="1" u="sng" dirty="0">
                <a:solidFill>
                  <a:schemeClr val="tx1"/>
                </a:solidFill>
              </a:rPr>
              <a:t>irb@chapman.edu</a:t>
            </a:r>
            <a:r>
              <a:rPr lang="en-US" sz="3200" dirty="0">
                <a:solidFill>
                  <a:schemeClr val="tx1"/>
                </a:solidFill>
              </a:rPr>
              <a:t> or </a:t>
            </a:r>
            <a:r>
              <a:rPr lang="en-US" sz="3200" b="1" dirty="0">
                <a:solidFill>
                  <a:schemeClr val="tx1"/>
                </a:solidFill>
              </a:rPr>
              <a:t>(714) </a:t>
            </a:r>
            <a:r>
              <a:rPr lang="en-US" sz="3200" b="1" dirty="0" smtClean="0">
                <a:solidFill>
                  <a:schemeClr val="tx1"/>
                </a:solidFill>
              </a:rPr>
              <a:t>278-2833 </a:t>
            </a:r>
            <a:r>
              <a:rPr lang="en-US" sz="3200" dirty="0" smtClean="0">
                <a:solidFill>
                  <a:schemeClr val="tx1"/>
                </a:solidFill>
              </a:rPr>
              <a:t>if you have any issues or questions.</a:t>
            </a: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Visit the Chapman IRB webpage for </a:t>
            </a:r>
            <a:r>
              <a:rPr lang="en-US" sz="3200" dirty="0">
                <a:solidFill>
                  <a:schemeClr val="tx1"/>
                </a:solidFill>
              </a:rPr>
              <a:t>more </a:t>
            </a:r>
            <a:r>
              <a:rPr lang="en-US" sz="3200" dirty="0" smtClean="0">
                <a:solidFill>
                  <a:schemeClr val="tx1"/>
                </a:solidFill>
              </a:rPr>
              <a:t>information on Cayuse IRB:</a:t>
            </a:r>
          </a:p>
          <a:p>
            <a:pPr algn="ctr"/>
            <a:r>
              <a:rPr lang="en-US" sz="3200" b="1" u="sng" dirty="0" smtClean="0">
                <a:solidFill>
                  <a:schemeClr val="tx1"/>
                </a:solidFill>
              </a:rPr>
              <a:t>https</a:t>
            </a:r>
            <a:r>
              <a:rPr lang="en-US" sz="3200" b="1" u="sng" dirty="0">
                <a:solidFill>
                  <a:schemeClr val="tx1"/>
                </a:solidFill>
              </a:rPr>
              <a:t>://www.chapman.edu/research/integrity/irb/cayuse-irb.aspx 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As this is a new IRB system, </a:t>
            </a:r>
            <a:r>
              <a:rPr lang="en-US" sz="2800" dirty="0">
                <a:solidFill>
                  <a:schemeClr val="tx1"/>
                </a:solidFill>
              </a:rPr>
              <a:t>please let us </a:t>
            </a:r>
            <a:r>
              <a:rPr lang="en-US" sz="2800" dirty="0" smtClean="0">
                <a:solidFill>
                  <a:schemeClr val="tx1"/>
                </a:solidFill>
              </a:rPr>
              <a:t>know if you see any issues (typos, unclear questions, etc.).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Thank you!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86" y="6248831"/>
            <a:ext cx="536314" cy="53446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401763"/>
            <a:ext cx="5029200" cy="228600"/>
          </a:xfrm>
        </p:spPr>
        <p:txBody>
          <a:bodyPr/>
          <a:lstStyle/>
          <a:p>
            <a:r>
              <a:rPr lang="en-US" sz="1400" dirty="0" smtClean="0"/>
              <a:t>Office of Research INTEGRITY-2017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129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503</TotalTime>
  <Words>649</Words>
  <Application>Microsoft Office PowerPoint</Application>
  <PresentationFormat>Widescreen</PresentationFormat>
  <Paragraphs>52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Metropolitan</vt:lpstr>
      <vt:lpstr>How Organizational Approvers Certify or Return Submissions in Cayuse IRB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Desiree L. Vera</dc:creator>
  <cp:lastModifiedBy>Maxine De Luna, ORSTU02</cp:lastModifiedBy>
  <cp:revision>116</cp:revision>
  <dcterms:created xsi:type="dcterms:W3CDTF">2016-01-21T17:59:19Z</dcterms:created>
  <dcterms:modified xsi:type="dcterms:W3CDTF">2019-06-07T20:39:11Z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1948126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D7.0.0</vt:lpwstr>
  </property>
</Properties>
</file>