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87" r:id="rId2"/>
    <p:sldId id="257" r:id="rId3"/>
    <p:sldId id="280" r:id="rId4"/>
    <p:sldId id="271" r:id="rId5"/>
    <p:sldId id="272" r:id="rId6"/>
    <p:sldId id="291" r:id="rId7"/>
    <p:sldId id="27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siree L. Vera" initials="DLV" lastIdx="4" clrIdx="0">
    <p:extLst>
      <p:ext uri="{19B8F6BF-5375-455C-9EA6-DF929625EA0E}">
        <p15:presenceInfo xmlns:p15="http://schemas.microsoft.com/office/powerpoint/2012/main" userId="S-1-5-21-117609710-706699826-1801674531-6072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E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27" autoAdjust="0"/>
    <p:restoredTop sz="94660"/>
  </p:normalViewPr>
  <p:slideViewPr>
    <p:cSldViewPr snapToGrid="0">
      <p:cViewPr varScale="1">
        <p:scale>
          <a:sx n="88" d="100"/>
          <a:sy n="88" d="100"/>
        </p:scale>
        <p:origin x="108" y="29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8ED416-D72C-48D0-B088-280F3DAB4152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7FC53F-83C8-4E13-BB25-45E8BBA97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642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92EBC-29DC-4D99-ABF9-4F8A612E8FD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332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92EBC-29DC-4D99-ABF9-4F8A612E8FD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5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92EBC-29DC-4D99-ABF9-4F8A612E8FD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2737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92EBC-29DC-4D99-ABF9-4F8A612E8FD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484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F0A79FA5-CC7C-4980-9A8E-7F2DCC9CA7E7}" type="datetime1">
              <a:rPr lang="en-US" smtClean="0"/>
              <a:t>6/7/2019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r>
              <a:rPr lang="en-US" smtClean="0"/>
              <a:t>Office of Research Compliance v1-2016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B9F31F83-73B3-4CC2-866F-5BA775DD2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873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BC3E-A3B5-4244-8443-AE90BFF72D0E}" type="datetime1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Office of Research Compliance v1-2016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1F83-73B3-4CC2-866F-5BA775DD2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842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FADF9-04E7-494E-8DF1-42C2DFE63168}" type="datetime1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Office of Research Compliance v1-2016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1F83-73B3-4CC2-866F-5BA775DD2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146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0960F-E63A-4013-9241-83DE58C5AFEA}" type="datetime1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Office of Research Compliance v1-2016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1F83-73B3-4CC2-866F-5BA775DD2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465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DE3C6-8632-45D0-AC86-29BEACF8803B}" type="datetime1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Office of Research Compliance v1-2016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1F83-73B3-4CC2-866F-5BA775DD2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410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6A90A-87C8-42F8-8A5B-F1ED0E36649C}" type="datetime1">
              <a:rPr lang="en-US" smtClean="0"/>
              <a:t>6/7/2019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Office of Research Compliance v1-2016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1F83-73B3-4CC2-866F-5BA775DD2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78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CC5CB-0EA5-4D65-9F22-3A1A8F8FE533}" type="datetime1">
              <a:rPr lang="en-US" smtClean="0"/>
              <a:t>6/7/2019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Office of Research Compliance v1-2016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1F83-73B3-4CC2-866F-5BA775DD2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643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EDD1-9243-4A37-B8CE-CA5E61F6BD2F}" type="datetime1">
              <a:rPr lang="en-US" smtClean="0"/>
              <a:t>6/7/2019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Office of Research Compliance v1-2016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1F83-73B3-4CC2-866F-5BA775DD2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919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5FB19-EDB7-4B18-9CC5-30D568A45747}" type="datetime1">
              <a:rPr lang="en-US" smtClean="0"/>
              <a:t>6/7/2019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Office of Research Compliance v1-2016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31F83-73B3-4CC2-866F-5BA775DD2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679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EC0E6-5CD8-4F7A-B6A3-FEBD84CDCF83}" type="datetime1">
              <a:rPr lang="en-US" smtClean="0"/>
              <a:t>6/7/2019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Office of Research Compliance v1-2016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B9F31F83-73B3-4CC2-866F-5BA775DD2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880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43AB90CF-D5A1-4D70-84FB-8026FD350A40}" type="datetime1">
              <a:rPr lang="en-US" smtClean="0"/>
              <a:t>6/7/2019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r>
              <a:rPr lang="en-US" smtClean="0"/>
              <a:t>Office of Research Compliance v1-2016</a:t>
            </a:r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B9F31F83-73B3-4CC2-866F-5BA775DD2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1714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0F77B473-937D-4746-A953-DBE5C8A1C116}" type="datetime1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 smtClean="0"/>
              <a:t>Office of Research Compliance v1-2016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B9F31F83-73B3-4CC2-866F-5BA775DD2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846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51514"/>
            <a:ext cx="10417629" cy="910498"/>
          </a:xfrm>
          <a:noFill/>
        </p:spPr>
        <p:txBody>
          <a:bodyPr/>
          <a:lstStyle/>
          <a:p>
            <a:pPr algn="ctr"/>
            <a:r>
              <a:rPr lang="en-US" sz="6600" dirty="0" smtClean="0">
                <a:solidFill>
                  <a:schemeClr val="tx1"/>
                </a:solidFill>
              </a:rPr>
              <a:t>How Organizational Approvers </a:t>
            </a:r>
            <a:r>
              <a:rPr lang="en-US" sz="6600" b="1" dirty="0" smtClean="0">
                <a:solidFill>
                  <a:schemeClr val="tx1"/>
                </a:solidFill>
              </a:rPr>
              <a:t>Certify</a:t>
            </a:r>
            <a:r>
              <a:rPr lang="en-US" sz="6600" dirty="0" smtClean="0">
                <a:solidFill>
                  <a:schemeClr val="tx1"/>
                </a:solidFill>
              </a:rPr>
              <a:t> or </a:t>
            </a:r>
            <a:r>
              <a:rPr lang="en-US" sz="6600" b="1" dirty="0" smtClean="0">
                <a:solidFill>
                  <a:schemeClr val="tx1"/>
                </a:solidFill>
              </a:rPr>
              <a:t>Return</a:t>
            </a:r>
            <a:r>
              <a:rPr lang="en-US" sz="6600" dirty="0" smtClean="0">
                <a:solidFill>
                  <a:schemeClr val="tx1"/>
                </a:solidFill>
              </a:rPr>
              <a:t> Submissions in Cayuse IRB</a:t>
            </a:r>
            <a:endParaRPr lang="en-US" sz="6600" dirty="0">
              <a:solidFill>
                <a:schemeClr val="tx1"/>
              </a:solidFill>
            </a:endParaRP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6401763"/>
            <a:ext cx="5029200" cy="228600"/>
          </a:xfrm>
        </p:spPr>
        <p:txBody>
          <a:bodyPr/>
          <a:lstStyle/>
          <a:p>
            <a:r>
              <a:rPr lang="en-US" sz="1400" dirty="0" smtClean="0">
                <a:solidFill>
                  <a:schemeClr val="tx1">
                    <a:alpha val="80000"/>
                  </a:schemeClr>
                </a:solidFill>
              </a:rPr>
              <a:t>Office of Research INTEGRITY-2017</a:t>
            </a:r>
            <a:endParaRPr lang="en-US" sz="1400" dirty="0">
              <a:solidFill>
                <a:schemeClr val="tx1">
                  <a:alpha val="80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86" y="6248831"/>
            <a:ext cx="536314" cy="534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7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Introduction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314" y="2055222"/>
            <a:ext cx="10698916" cy="376618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This tutorial is for Chairs and Deans who have been tasked with providing organizational approval of a study submission.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In the Cayuse IRB system, </a:t>
            </a:r>
            <a:r>
              <a:rPr lang="en-US" b="1" i="1" dirty="0" smtClean="0">
                <a:solidFill>
                  <a:schemeClr val="tx1"/>
                </a:solidFill>
              </a:rPr>
              <a:t>“Organizational Approval” </a:t>
            </a:r>
            <a:r>
              <a:rPr lang="en-US" dirty="0" smtClean="0">
                <a:solidFill>
                  <a:schemeClr val="tx1"/>
                </a:solidFill>
              </a:rPr>
              <a:t>does not take the place of IRB approval.  Organizational Approval is also called </a:t>
            </a:r>
            <a:r>
              <a:rPr lang="en-US" i="1" dirty="0" smtClean="0">
                <a:solidFill>
                  <a:schemeClr val="tx1"/>
                </a:solidFill>
              </a:rPr>
              <a:t>“</a:t>
            </a:r>
            <a:r>
              <a:rPr lang="en-US" b="1" i="1" dirty="0" smtClean="0">
                <a:solidFill>
                  <a:schemeClr val="tx1"/>
                </a:solidFill>
              </a:rPr>
              <a:t>certifying” </a:t>
            </a:r>
            <a:r>
              <a:rPr lang="en-US" dirty="0" smtClean="0">
                <a:solidFill>
                  <a:schemeClr val="tx1"/>
                </a:solidFill>
              </a:rPr>
              <a:t>the submission and is the equivalent of signing the assurance and signature page from the old paper applications.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Use your keyboard’s left/right/up/down arrow (or your mouse/trackpad scroll or the spacebar) to move through this PowerPoint.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6401763"/>
            <a:ext cx="5029200" cy="228600"/>
          </a:xfrm>
        </p:spPr>
        <p:txBody>
          <a:bodyPr/>
          <a:lstStyle/>
          <a:p>
            <a:r>
              <a:rPr lang="en-US" sz="1400" dirty="0" smtClean="0"/>
              <a:t>Office of Research INTEGRITY-2017</a:t>
            </a:r>
            <a:endParaRPr lang="en-US" sz="1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86" y="6248831"/>
            <a:ext cx="536314" cy="534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67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63254" y="213817"/>
            <a:ext cx="4470400" cy="10156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1. You, a department Chair or Dean, has received an email notification similar to this.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912883" y="1311783"/>
            <a:ext cx="8671035" cy="507831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TO:</a:t>
            </a:r>
            <a:r>
              <a:rPr lang="en-US" dirty="0"/>
              <a:t> </a:t>
            </a:r>
            <a:r>
              <a:rPr lang="en-US" dirty="0" smtClean="0"/>
              <a:t>Chair/ Dean</a:t>
            </a:r>
            <a:endParaRPr lang="en-US" dirty="0"/>
          </a:p>
          <a:p>
            <a:r>
              <a:rPr lang="en-US" b="1" dirty="0"/>
              <a:t>FROM:</a:t>
            </a:r>
            <a:r>
              <a:rPr lang="en-US" dirty="0"/>
              <a:t> </a:t>
            </a:r>
            <a:r>
              <a:rPr lang="en-US" dirty="0" smtClean="0"/>
              <a:t>IRB Office</a:t>
            </a:r>
            <a:endParaRPr lang="en-US" dirty="0"/>
          </a:p>
          <a:p>
            <a:r>
              <a:rPr lang="en-US" b="1" dirty="0"/>
              <a:t>DATE:</a:t>
            </a:r>
            <a:r>
              <a:rPr lang="en-US" dirty="0"/>
              <a:t> Jan 25, 2016 2:30 PM PST</a:t>
            </a:r>
          </a:p>
          <a:p>
            <a:r>
              <a:rPr lang="en-US" b="1" dirty="0"/>
              <a:t>RE:</a:t>
            </a:r>
            <a:r>
              <a:rPr lang="en-US" dirty="0"/>
              <a:t> Initial Submission </a:t>
            </a:r>
            <a:r>
              <a:rPr lang="en-US" dirty="0" smtClean="0"/>
              <a:t>Requires </a:t>
            </a:r>
            <a:r>
              <a:rPr lang="en-US" dirty="0"/>
              <a:t>your </a:t>
            </a:r>
            <a:r>
              <a:rPr lang="en-US" dirty="0" smtClean="0"/>
              <a:t>Certification</a:t>
            </a:r>
          </a:p>
          <a:p>
            <a:r>
              <a:rPr lang="en-US" b="1" dirty="0" smtClean="0"/>
              <a:t>STUDY </a:t>
            </a:r>
            <a:r>
              <a:rPr lang="en-US" b="1" dirty="0"/>
              <a:t>#:</a:t>
            </a:r>
            <a:r>
              <a:rPr lang="en-US" dirty="0"/>
              <a:t> </a:t>
            </a:r>
            <a:r>
              <a:rPr lang="en-US" dirty="0" smtClean="0"/>
              <a:t>17H-000</a:t>
            </a:r>
            <a:endParaRPr lang="en-US" dirty="0"/>
          </a:p>
          <a:p>
            <a:r>
              <a:rPr lang="en-US" b="1" dirty="0"/>
              <a:t>STUDY TITLE:</a:t>
            </a:r>
            <a:r>
              <a:rPr lang="en-US" dirty="0"/>
              <a:t> </a:t>
            </a:r>
            <a:r>
              <a:rPr lang="en-US" dirty="0" smtClean="0"/>
              <a:t>Study Title</a:t>
            </a:r>
            <a:endParaRPr lang="en-US" dirty="0"/>
          </a:p>
          <a:p>
            <a:r>
              <a:rPr lang="en-US" b="1" dirty="0"/>
              <a:t>PI:</a:t>
            </a:r>
            <a:r>
              <a:rPr lang="en-US" dirty="0"/>
              <a:t> </a:t>
            </a:r>
            <a:r>
              <a:rPr lang="en-US" dirty="0" smtClean="0"/>
              <a:t>Name</a:t>
            </a:r>
            <a:endParaRPr lang="en-US" dirty="0"/>
          </a:p>
          <a:p>
            <a:r>
              <a:rPr lang="en-US" dirty="0"/>
              <a:t>The </a:t>
            </a:r>
            <a:r>
              <a:rPr lang="en-US" dirty="0" smtClean="0"/>
              <a:t>submission </a:t>
            </a:r>
            <a:r>
              <a:rPr lang="en-US" dirty="0"/>
              <a:t>for the above referenced study has been completed by the </a:t>
            </a:r>
            <a:r>
              <a:rPr lang="en-US" dirty="0" smtClean="0"/>
              <a:t>research </a:t>
            </a:r>
            <a:r>
              <a:rPr lang="en-US" dirty="0"/>
              <a:t>team and now requires your organizational approval. Please log into Cayuse IRB [URL]; review and certify this submission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Contact the principal investigator with any questions or concerns regarding this submission. Contact the IRB staff with any questions relating to Cayuse IRB. The study cannot be forwarded to </a:t>
            </a:r>
            <a:r>
              <a:rPr lang="en-US" dirty="0" smtClean="0"/>
              <a:t>the</a:t>
            </a:r>
            <a:r>
              <a:rPr lang="en-US" dirty="0"/>
              <a:t> </a:t>
            </a:r>
            <a:r>
              <a:rPr lang="en-US" dirty="0" smtClean="0"/>
              <a:t>Institutional </a:t>
            </a:r>
            <a:r>
              <a:rPr lang="en-US" dirty="0"/>
              <a:t>Review Board (IRB</a:t>
            </a:r>
            <a:r>
              <a:rPr lang="en-US" dirty="0" smtClean="0"/>
              <a:t>) Office </a:t>
            </a:r>
            <a:r>
              <a:rPr lang="en-US" dirty="0"/>
              <a:t>for review and approval until you have completed this certification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Thank you in advance for your immediate attention to this matter.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83484" y="367705"/>
            <a:ext cx="3528291" cy="7078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2. Click the link within the email to </a:t>
            </a:r>
            <a:r>
              <a:rPr lang="en-US" sz="2000" b="1" dirty="0" smtClean="0"/>
              <a:t>log into Cayuse.</a:t>
            </a:r>
            <a:endParaRPr lang="en-US" sz="2000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86" y="6248831"/>
            <a:ext cx="536314" cy="534465"/>
          </a:xfrm>
          <a:prstGeom prst="rect">
            <a:avLst/>
          </a:prstGeom>
        </p:spPr>
      </p:pic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6407266"/>
            <a:ext cx="5029200" cy="228600"/>
          </a:xfrm>
        </p:spPr>
        <p:txBody>
          <a:bodyPr/>
          <a:lstStyle/>
          <a:p>
            <a:r>
              <a:rPr lang="en-US" sz="1400" dirty="0" smtClean="0"/>
              <a:t>Office of Research INTEGRITY-2017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28127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847" y="0"/>
            <a:ext cx="12202995" cy="6148552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1593272" y="230909"/>
            <a:ext cx="3613727" cy="2674925"/>
            <a:chOff x="1593272" y="230909"/>
            <a:chExt cx="3613727" cy="2674925"/>
          </a:xfrm>
        </p:grpSpPr>
        <p:sp>
          <p:nvSpPr>
            <p:cNvPr id="4" name="TextBox 3"/>
            <p:cNvSpPr txBox="1"/>
            <p:nvPr/>
          </p:nvSpPr>
          <p:spPr>
            <a:xfrm>
              <a:off x="1593272" y="1274618"/>
              <a:ext cx="3613727" cy="163121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marL="457200" indent="-457200">
                <a:buAutoNum type="arabicPeriod"/>
              </a:pPr>
              <a:r>
                <a:rPr lang="en-US" sz="2000" dirty="0" smtClean="0"/>
                <a:t>Once you are logged into Cayuse, go to your </a:t>
              </a:r>
              <a:r>
                <a:rPr lang="en-US" sz="2000" b="1" dirty="0" smtClean="0"/>
                <a:t>Dashboard.</a:t>
              </a:r>
            </a:p>
            <a:p>
              <a:pPr marL="457200" indent="-457200">
                <a:buAutoNum type="arabicPeriod"/>
              </a:pPr>
              <a:r>
                <a:rPr lang="en-US" sz="2000" dirty="0" smtClean="0"/>
                <a:t>Change your role to </a:t>
              </a:r>
              <a:r>
                <a:rPr lang="en-US" sz="2000" b="1" dirty="0" smtClean="0"/>
                <a:t>“Org Approver.”</a:t>
              </a:r>
              <a:endParaRPr lang="en-US" sz="2000" b="1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681018" y="230909"/>
              <a:ext cx="1948873" cy="8128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Rectangle 6"/>
          <p:cNvSpPr/>
          <p:nvPr/>
        </p:nvSpPr>
        <p:spPr>
          <a:xfrm>
            <a:off x="10991273" y="0"/>
            <a:ext cx="877454" cy="2309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59" t="27280" r="29011" b="44214"/>
          <a:stretch/>
        </p:blipFill>
        <p:spPr>
          <a:xfrm>
            <a:off x="5304243" y="2096813"/>
            <a:ext cx="3492916" cy="1954925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5183432" y="2281713"/>
            <a:ext cx="3613727" cy="2341377"/>
            <a:chOff x="5035758" y="1958661"/>
            <a:chExt cx="3613727" cy="2341377"/>
          </a:xfrm>
        </p:grpSpPr>
        <p:sp>
          <p:nvSpPr>
            <p:cNvPr id="6" name="TextBox 5"/>
            <p:cNvSpPr txBox="1"/>
            <p:nvPr/>
          </p:nvSpPr>
          <p:spPr>
            <a:xfrm>
              <a:off x="5035758" y="2976599"/>
              <a:ext cx="3613727" cy="1323439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3</a:t>
              </a:r>
              <a:r>
                <a:rPr lang="en-US" sz="2000" dirty="0" smtClean="0"/>
                <a:t>. Under “My Tasks,” </a:t>
              </a:r>
              <a:r>
                <a:rPr lang="en-US" sz="2000" dirty="0"/>
                <a:t>y</a:t>
              </a:r>
              <a:r>
                <a:rPr lang="en-US" sz="2000" dirty="0" smtClean="0"/>
                <a:t>ou will </a:t>
              </a:r>
              <a:r>
                <a:rPr lang="en-US" sz="2000" dirty="0"/>
                <a:t>see studies you </a:t>
              </a:r>
              <a:r>
                <a:rPr lang="en-US" sz="2000" dirty="0" smtClean="0"/>
                <a:t>have been </a:t>
              </a:r>
              <a:r>
                <a:rPr lang="en-US" sz="2000" dirty="0"/>
                <a:t>asked to </a:t>
              </a:r>
              <a:r>
                <a:rPr lang="en-US" sz="2000" dirty="0" smtClean="0"/>
                <a:t>review and certify.  Click on the </a:t>
              </a:r>
              <a:r>
                <a:rPr lang="en-US" sz="2000" b="1" dirty="0" smtClean="0"/>
                <a:t>study</a:t>
              </a:r>
              <a:r>
                <a:rPr lang="en-US" sz="2000" dirty="0" smtClean="0"/>
                <a:t> you wish to review. </a:t>
              </a:r>
              <a:endParaRPr lang="en-US" sz="20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253181" y="1958661"/>
              <a:ext cx="3133437" cy="756526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6401763"/>
            <a:ext cx="5029200" cy="228600"/>
          </a:xfrm>
        </p:spPr>
        <p:txBody>
          <a:bodyPr/>
          <a:lstStyle/>
          <a:p>
            <a:r>
              <a:rPr lang="en-US" sz="1400" dirty="0" smtClean="0"/>
              <a:t>Office of Research INTEGRITY-2017</a:t>
            </a:r>
            <a:endParaRPr lang="en-US" sz="14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86" y="6248831"/>
            <a:ext cx="536314" cy="534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741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547" y="334488"/>
            <a:ext cx="12208547" cy="565456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492070" y="1872343"/>
            <a:ext cx="2647474" cy="396276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After clicking on </a:t>
            </a:r>
            <a:r>
              <a:rPr lang="en-US" dirty="0"/>
              <a:t>the </a:t>
            </a:r>
            <a:r>
              <a:rPr lang="en-US" dirty="0" smtClean="0"/>
              <a:t>study, you will be taken to the study’s Submission Details. Click </a:t>
            </a:r>
            <a:r>
              <a:rPr lang="en-US" b="1" dirty="0" smtClean="0"/>
              <a:t>“View” </a:t>
            </a:r>
            <a:r>
              <a:rPr lang="en-US" dirty="0" smtClean="0"/>
              <a:t>to view the submission.  </a:t>
            </a:r>
          </a:p>
          <a:p>
            <a:endParaRPr lang="en-US" dirty="0"/>
          </a:p>
          <a:p>
            <a:r>
              <a:rPr lang="en-US" dirty="0" smtClean="0"/>
              <a:t>*If you have been asked to certify a </a:t>
            </a:r>
            <a:r>
              <a:rPr lang="en-US" i="1" dirty="0" smtClean="0"/>
              <a:t>renewal</a:t>
            </a:r>
            <a:r>
              <a:rPr lang="en-US" dirty="0" smtClean="0"/>
              <a:t> or </a:t>
            </a:r>
            <a:r>
              <a:rPr lang="en-US" i="1" dirty="0" smtClean="0"/>
              <a:t>modification</a:t>
            </a:r>
            <a:r>
              <a:rPr lang="en-US" dirty="0" smtClean="0"/>
              <a:t>, you can view the study submission history by clicking: “Study Details”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“Submissions”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 “Legacy” or “Initial.”</a:t>
            </a:r>
            <a:endParaRPr lang="en-US" dirty="0"/>
          </a:p>
        </p:txBody>
      </p:sp>
      <p:sp>
        <p:nvSpPr>
          <p:cNvPr id="5" name="Up Arrow 4"/>
          <p:cNvSpPr/>
          <p:nvPr/>
        </p:nvSpPr>
        <p:spPr>
          <a:xfrm rot="5400000">
            <a:off x="1122158" y="2394472"/>
            <a:ext cx="609600" cy="92499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991273" y="0"/>
            <a:ext cx="877454" cy="2309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247899" y="781382"/>
            <a:ext cx="718457" cy="293915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Up Arrow 7"/>
          <p:cNvSpPr/>
          <p:nvPr/>
        </p:nvSpPr>
        <p:spPr>
          <a:xfrm flipV="1">
            <a:off x="2461532" y="325035"/>
            <a:ext cx="291192" cy="37901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11"/>
          <p:cNvSpPr/>
          <p:nvPr/>
        </p:nvSpPr>
        <p:spPr>
          <a:xfrm>
            <a:off x="11122506" y="3201152"/>
            <a:ext cx="600585" cy="996571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224968" y="1238593"/>
            <a:ext cx="2940803" cy="464742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2. After viewing the submission/ study history, choose either “</a:t>
            </a:r>
            <a:r>
              <a:rPr lang="en-US" b="1" dirty="0" smtClean="0"/>
              <a:t>Certify</a:t>
            </a:r>
            <a:r>
              <a:rPr lang="en-US" dirty="0" smtClean="0"/>
              <a:t>” or “</a:t>
            </a:r>
            <a:r>
              <a:rPr lang="en-US" b="1" dirty="0" smtClean="0"/>
              <a:t>Return.</a:t>
            </a:r>
            <a:r>
              <a:rPr lang="en-US" dirty="0" smtClean="0"/>
              <a:t>”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i="1" dirty="0" smtClean="0"/>
              <a:t>“Certify” </a:t>
            </a:r>
            <a:r>
              <a:rPr lang="en-US" sz="1600" dirty="0" smtClean="0"/>
              <a:t>indicates that you have reviewed the submission and approve for the submission be sent to the IRB office for review.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i="1" dirty="0" smtClean="0"/>
              <a:t>“Return” </a:t>
            </a:r>
            <a:r>
              <a:rPr lang="en-US" sz="1600" dirty="0" smtClean="0"/>
              <a:t>indicates that you reviewed but reject the submission.  Thus, the submission will not be sent to the IRB office and will instead be returned back to the researcher.</a:t>
            </a:r>
            <a:endParaRPr lang="en-US" sz="1600" dirty="0"/>
          </a:p>
        </p:txBody>
      </p:sp>
      <p:sp>
        <p:nvSpPr>
          <p:cNvPr id="14" name="Oval 13"/>
          <p:cNvSpPr/>
          <p:nvPr/>
        </p:nvSpPr>
        <p:spPr>
          <a:xfrm>
            <a:off x="1910605" y="2743666"/>
            <a:ext cx="842119" cy="360968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10653598" y="2662773"/>
            <a:ext cx="1538402" cy="49899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86" y="6248831"/>
            <a:ext cx="536314" cy="534465"/>
          </a:xfrm>
          <a:prstGeom prst="rect">
            <a:avLst/>
          </a:prstGeom>
        </p:spPr>
      </p:pic>
      <p:sp>
        <p:nvSpPr>
          <p:cNvPr id="17" name="Footer Placeholder 5"/>
          <p:cNvSpPr txBox="1">
            <a:spLocks/>
          </p:cNvSpPr>
          <p:nvPr/>
        </p:nvSpPr>
        <p:spPr>
          <a:xfrm>
            <a:off x="685800" y="6401763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50" kern="1200" cap="all" baseline="0">
                <a:solidFill>
                  <a:schemeClr val="tx1">
                    <a:alpha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Office of Research INTEGRITY-2017</a:t>
            </a:r>
            <a:endParaRPr lang="en-US" sz="1400" dirty="0"/>
          </a:p>
        </p:txBody>
      </p:sp>
      <p:sp>
        <p:nvSpPr>
          <p:cNvPr id="2" name="Rectangle 1"/>
          <p:cNvSpPr/>
          <p:nvPr/>
        </p:nvSpPr>
        <p:spPr>
          <a:xfrm>
            <a:off x="8994238" y="704845"/>
            <a:ext cx="3197761" cy="18473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*</a:t>
            </a:r>
            <a:r>
              <a:rPr lang="en-US" sz="1600" b="1" dirty="0" smtClean="0">
                <a:solidFill>
                  <a:schemeClr val="tx1"/>
                </a:solidFill>
              </a:rPr>
              <a:t>ATTN</a:t>
            </a:r>
            <a:r>
              <a:rPr lang="en-US" sz="1600" dirty="0" smtClean="0">
                <a:solidFill>
                  <a:schemeClr val="tx1"/>
                </a:solidFill>
              </a:rPr>
              <a:t>: </a:t>
            </a:r>
            <a:r>
              <a:rPr lang="en-US" sz="1600" b="1" dirty="0" smtClean="0">
                <a:solidFill>
                  <a:schemeClr val="tx1"/>
                </a:solidFill>
              </a:rPr>
              <a:t>If the researchers of the study do not belong to your department and you were </a:t>
            </a:r>
            <a:r>
              <a:rPr lang="en-US" sz="1600" b="1" dirty="0">
                <a:solidFill>
                  <a:schemeClr val="tx1"/>
                </a:solidFill>
              </a:rPr>
              <a:t>incorrectly assigned as the </a:t>
            </a:r>
            <a:r>
              <a:rPr lang="en-US" sz="1600" b="1" dirty="0" smtClean="0">
                <a:solidFill>
                  <a:schemeClr val="tx1"/>
                </a:solidFill>
              </a:rPr>
              <a:t>researchers’ </a:t>
            </a:r>
            <a:r>
              <a:rPr lang="en-US" sz="1600" b="1" dirty="0">
                <a:solidFill>
                  <a:schemeClr val="tx1"/>
                </a:solidFill>
              </a:rPr>
              <a:t>department Chair/ Dean</a:t>
            </a:r>
            <a:r>
              <a:rPr lang="en-US" sz="1600" dirty="0">
                <a:solidFill>
                  <a:schemeClr val="tx1"/>
                </a:solidFill>
              </a:rPr>
              <a:t>, select “</a:t>
            </a:r>
            <a:r>
              <a:rPr lang="en-US" sz="1600" b="1" u="sng" dirty="0">
                <a:solidFill>
                  <a:schemeClr val="tx1"/>
                </a:solidFill>
              </a:rPr>
              <a:t>Return</a:t>
            </a:r>
            <a:r>
              <a:rPr lang="en-US" sz="1600" dirty="0">
                <a:solidFill>
                  <a:schemeClr val="tx1"/>
                </a:solidFill>
              </a:rPr>
              <a:t>” and </a:t>
            </a:r>
            <a:r>
              <a:rPr lang="en-US" sz="1600" dirty="0" smtClean="0">
                <a:solidFill>
                  <a:schemeClr val="tx1"/>
                </a:solidFill>
              </a:rPr>
              <a:t>notify the </a:t>
            </a:r>
            <a:r>
              <a:rPr lang="en-US" sz="1600" dirty="0">
                <a:solidFill>
                  <a:schemeClr val="tx1"/>
                </a:solidFill>
              </a:rPr>
              <a:t>IRB office at </a:t>
            </a:r>
            <a:r>
              <a:rPr lang="en-US" sz="1600" dirty="0" smtClean="0">
                <a:solidFill>
                  <a:schemeClr val="tx1"/>
                </a:solidFill>
              </a:rPr>
              <a:t>irb@chapman.edu.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206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5315"/>
            <a:ext cx="11666243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287783" y="824528"/>
            <a:ext cx="2136705" cy="507831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If choosing to </a:t>
            </a:r>
            <a:r>
              <a:rPr lang="en-US" i="1" dirty="0" smtClean="0"/>
              <a:t>Certify,</a:t>
            </a:r>
            <a:r>
              <a:rPr lang="en-US" dirty="0" smtClean="0"/>
              <a:t> read the </a:t>
            </a:r>
            <a:r>
              <a:rPr lang="en-US" b="1" dirty="0" smtClean="0"/>
              <a:t>Submission Certification message </a:t>
            </a:r>
            <a:r>
              <a:rPr lang="en-US" dirty="0" smtClean="0"/>
              <a:t>that appears and select “</a:t>
            </a:r>
            <a:r>
              <a:rPr lang="en-US" b="1" dirty="0" smtClean="0"/>
              <a:t>Confirm</a:t>
            </a:r>
            <a:r>
              <a:rPr lang="en-US" dirty="0" smtClean="0"/>
              <a:t>” if you agree.</a:t>
            </a:r>
          </a:p>
          <a:p>
            <a:pPr marL="342900" indent="-342900">
              <a:buAutoNum type="arabicPeriod"/>
            </a:pPr>
            <a:r>
              <a:rPr lang="en-US" dirty="0" smtClean="0"/>
              <a:t>After selecting confirm, your task of providing organizational approval is complete!</a:t>
            </a:r>
          </a:p>
          <a:p>
            <a:pPr marL="342900" indent="-342900">
              <a:buAutoNum type="arabicPeriod"/>
            </a:pPr>
            <a:r>
              <a:rPr lang="en-US" dirty="0" smtClean="0"/>
              <a:t>The submission will then be sent to the IRB office for review.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7347857" y="4452257"/>
            <a:ext cx="1698172" cy="43443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600" y="6189606"/>
            <a:ext cx="536314" cy="534465"/>
          </a:xfrm>
          <a:prstGeom prst="rect">
            <a:avLst/>
          </a:prstGeom>
        </p:spPr>
      </p:pic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74914" y="6415478"/>
            <a:ext cx="5029200" cy="228600"/>
          </a:xfrm>
        </p:spPr>
        <p:txBody>
          <a:bodyPr/>
          <a:lstStyle/>
          <a:p>
            <a:r>
              <a:rPr lang="en-US" sz="1400" dirty="0" smtClean="0">
                <a:solidFill>
                  <a:schemeClr val="bg1">
                    <a:alpha val="80000"/>
                  </a:schemeClr>
                </a:solidFill>
              </a:rPr>
              <a:t>Office of Research INTEGRITY-2017</a:t>
            </a:r>
            <a:endParaRPr lang="en-US" sz="1400" dirty="0">
              <a:solidFill>
                <a:schemeClr val="bg1">
                  <a:alpha val="8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55571" y="2460171"/>
            <a:ext cx="5290457" cy="18434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</a:rPr>
              <a:t>I acknowledge as Organizational Approver that a faculty member, staff, or student from my department is engaged in this </a:t>
            </a:r>
            <a:r>
              <a:rPr lang="en-US" sz="160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</a:rPr>
              <a:t>research study.</a:t>
            </a:r>
            <a:r>
              <a:rPr lang="en-US" sz="1600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</a:rPr>
              <a:t> </a:t>
            </a:r>
            <a:endParaRPr lang="en-US" sz="1600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287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5" y="1059631"/>
            <a:ext cx="11495315" cy="5164548"/>
          </a:xfrm>
        </p:spPr>
        <p:txBody>
          <a:bodyPr anchor="ctr">
            <a:normAutofit lnSpcReduction="10000"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Please </a:t>
            </a:r>
            <a:r>
              <a:rPr lang="en-US" sz="3200" dirty="0">
                <a:solidFill>
                  <a:schemeClr val="tx1"/>
                </a:solidFill>
              </a:rPr>
              <a:t>contact the IRB office at </a:t>
            </a:r>
            <a:r>
              <a:rPr lang="en-US" sz="3200" b="1" u="sng" dirty="0">
                <a:solidFill>
                  <a:schemeClr val="tx1"/>
                </a:solidFill>
              </a:rPr>
              <a:t>irb@chapman.edu</a:t>
            </a:r>
            <a:r>
              <a:rPr lang="en-US" sz="3200" dirty="0">
                <a:solidFill>
                  <a:schemeClr val="tx1"/>
                </a:solidFill>
              </a:rPr>
              <a:t> or </a:t>
            </a:r>
            <a:r>
              <a:rPr lang="en-US" sz="3200" b="1" dirty="0">
                <a:solidFill>
                  <a:schemeClr val="tx1"/>
                </a:solidFill>
              </a:rPr>
              <a:t>(714) </a:t>
            </a:r>
            <a:r>
              <a:rPr lang="en-US" sz="3200" b="1" dirty="0" smtClean="0">
                <a:solidFill>
                  <a:schemeClr val="tx1"/>
                </a:solidFill>
              </a:rPr>
              <a:t>278-2833 </a:t>
            </a:r>
            <a:r>
              <a:rPr lang="en-US" sz="3200" dirty="0" smtClean="0">
                <a:solidFill>
                  <a:schemeClr val="tx1"/>
                </a:solidFill>
              </a:rPr>
              <a:t>if you have any issues or questions.</a:t>
            </a:r>
          </a:p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Visit the Chapman IRB webpage for </a:t>
            </a:r>
            <a:r>
              <a:rPr lang="en-US" sz="3200" dirty="0">
                <a:solidFill>
                  <a:schemeClr val="tx1"/>
                </a:solidFill>
              </a:rPr>
              <a:t>more </a:t>
            </a:r>
            <a:r>
              <a:rPr lang="en-US" sz="3200" dirty="0" smtClean="0">
                <a:solidFill>
                  <a:schemeClr val="tx1"/>
                </a:solidFill>
              </a:rPr>
              <a:t>information on Cayuse IRB:</a:t>
            </a:r>
          </a:p>
          <a:p>
            <a:pPr algn="ctr"/>
            <a:r>
              <a:rPr lang="en-US" sz="3200" b="1" u="sng" dirty="0" smtClean="0">
                <a:solidFill>
                  <a:schemeClr val="tx1"/>
                </a:solidFill>
              </a:rPr>
              <a:t>https</a:t>
            </a:r>
            <a:r>
              <a:rPr lang="en-US" sz="3200" b="1" u="sng" dirty="0">
                <a:solidFill>
                  <a:schemeClr val="tx1"/>
                </a:solidFill>
              </a:rPr>
              <a:t>://www.chapman.edu/research/integrity/irb/cayuse-irb.aspx 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As this is a new IRB system, </a:t>
            </a:r>
            <a:r>
              <a:rPr lang="en-US" sz="2800" dirty="0">
                <a:solidFill>
                  <a:schemeClr val="tx1"/>
                </a:solidFill>
              </a:rPr>
              <a:t>please let us </a:t>
            </a:r>
            <a:r>
              <a:rPr lang="en-US" sz="2800" dirty="0" smtClean="0">
                <a:solidFill>
                  <a:schemeClr val="tx1"/>
                </a:solidFill>
              </a:rPr>
              <a:t>know if you see any issues (typos, unclear questions, etc.).</a:t>
            </a:r>
          </a:p>
          <a:p>
            <a:pPr algn="ctr"/>
            <a:endParaRPr lang="en-US" sz="2800" dirty="0">
              <a:solidFill>
                <a:schemeClr val="tx1"/>
              </a:solidFill>
            </a:endParaRPr>
          </a:p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Thank you!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86" y="6248831"/>
            <a:ext cx="536314" cy="534465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6401763"/>
            <a:ext cx="5029200" cy="228600"/>
          </a:xfrm>
        </p:spPr>
        <p:txBody>
          <a:bodyPr/>
          <a:lstStyle/>
          <a:p>
            <a:r>
              <a:rPr lang="en-US" sz="1400" dirty="0" smtClean="0"/>
              <a:t>Office of Research INTEGRITY-2017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3129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503</TotalTime>
  <Words>649</Words>
  <Application>Microsoft Office PowerPoint</Application>
  <PresentationFormat>Widescreen</PresentationFormat>
  <Paragraphs>52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Metropolitan</vt:lpstr>
      <vt:lpstr>How Organizational Approvers Certify or Return Submissions in Cayuse IRB</vt:lpstr>
      <vt:lpstr>Introduction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Desiree L. Vera</dc:creator>
  <cp:lastModifiedBy>Maxine De Luna, ORSTU02</cp:lastModifiedBy>
  <cp:revision>116</cp:revision>
  <dcterms:created xsi:type="dcterms:W3CDTF">2016-01-21T17:59:19Z</dcterms:created>
  <dcterms:modified xsi:type="dcterms:W3CDTF">2019-06-07T20:39:11Z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1948126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D7.0.0</vt:lpwstr>
  </property>
</Properties>
</file>