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1" r:id="rId2"/>
    <p:sldId id="661" r:id="rId3"/>
    <p:sldId id="662" r:id="rId4"/>
    <p:sldId id="702" r:id="rId5"/>
    <p:sldId id="703" r:id="rId6"/>
    <p:sldId id="705" r:id="rId7"/>
    <p:sldId id="706" r:id="rId8"/>
    <p:sldId id="707" r:id="rId9"/>
    <p:sldId id="708" r:id="rId10"/>
    <p:sldId id="709" r:id="rId11"/>
    <p:sldId id="710" r:id="rId12"/>
    <p:sldId id="711" r:id="rId13"/>
    <p:sldId id="715" r:id="rId14"/>
    <p:sldId id="712" r:id="rId15"/>
    <p:sldId id="713" r:id="rId16"/>
    <p:sldId id="714" r:id="rId17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64" autoAdjust="0"/>
    <p:restoredTop sz="94660"/>
  </p:normalViewPr>
  <p:slideViewPr>
    <p:cSldViewPr>
      <p:cViewPr>
        <p:scale>
          <a:sx n="50" d="100"/>
          <a:sy n="50" d="100"/>
        </p:scale>
        <p:origin x="-117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3170238" cy="479425"/>
          </a:xfrm>
          <a:prstGeom prst="rect">
            <a:avLst/>
          </a:prstGeom>
        </p:spPr>
        <p:txBody>
          <a:bodyPr vert="horz" lIns="96596" tIns="48299" rIns="96596" bIns="482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6"/>
            <a:ext cx="3170238" cy="479425"/>
          </a:xfrm>
          <a:prstGeom prst="rect">
            <a:avLst/>
          </a:prstGeom>
        </p:spPr>
        <p:txBody>
          <a:bodyPr vert="horz" lIns="96596" tIns="48299" rIns="96596" bIns="482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DC6908CC-D2F5-4F72-B195-112FA16D487A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20192"/>
            <a:ext cx="3170238" cy="479425"/>
          </a:xfrm>
          <a:prstGeom prst="rect">
            <a:avLst/>
          </a:prstGeom>
        </p:spPr>
        <p:txBody>
          <a:bodyPr vert="horz" lIns="96596" tIns="48299" rIns="96596" bIns="482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2"/>
            <a:ext cx="3170238" cy="479425"/>
          </a:xfrm>
          <a:prstGeom prst="rect">
            <a:avLst/>
          </a:prstGeom>
        </p:spPr>
        <p:txBody>
          <a:bodyPr vert="horz" lIns="96596" tIns="48299" rIns="96596" bIns="482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0039B82-7698-4BE9-93CC-84258AD69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7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3170238" cy="479425"/>
          </a:xfrm>
          <a:prstGeom prst="rect">
            <a:avLst/>
          </a:prstGeom>
        </p:spPr>
        <p:txBody>
          <a:bodyPr vert="horz" lIns="96596" tIns="48299" rIns="96596" bIns="482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6" y="6"/>
            <a:ext cx="3170238" cy="479425"/>
          </a:xfrm>
          <a:prstGeom prst="rect">
            <a:avLst/>
          </a:prstGeom>
        </p:spPr>
        <p:txBody>
          <a:bodyPr vert="horz" lIns="96596" tIns="48299" rIns="96596" bIns="482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B951B3A-EEB5-46EE-B555-18FB280FBE1C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6" tIns="48299" rIns="96596" bIns="4829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1" y="4560892"/>
            <a:ext cx="5851526" cy="4319588"/>
          </a:xfrm>
          <a:prstGeom prst="rect">
            <a:avLst/>
          </a:prstGeom>
        </p:spPr>
        <p:txBody>
          <a:bodyPr vert="horz" lIns="96596" tIns="48299" rIns="96596" bIns="4829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120192"/>
            <a:ext cx="3170238" cy="479425"/>
          </a:xfrm>
          <a:prstGeom prst="rect">
            <a:avLst/>
          </a:prstGeom>
        </p:spPr>
        <p:txBody>
          <a:bodyPr vert="horz" lIns="96596" tIns="48299" rIns="96596" bIns="482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6" y="9120192"/>
            <a:ext cx="3170238" cy="479425"/>
          </a:xfrm>
          <a:prstGeom prst="rect">
            <a:avLst/>
          </a:prstGeom>
        </p:spPr>
        <p:txBody>
          <a:bodyPr vert="horz" lIns="96596" tIns="48299" rIns="96596" bIns="482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773746E-484D-4659-BCE2-2790D19C1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5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1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579" indent="-285607" defTabSz="9631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430" indent="-228486" defTabSz="9631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400" indent="-228486" defTabSz="9631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373" indent="-228486" defTabSz="963131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3344" indent="-228486" defTabSz="963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0316" indent="-228486" defTabSz="963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7285" indent="-228486" defTabSz="963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4258" indent="-228486" defTabSz="963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E3412C-C587-41D6-B6AD-87B60C1B9E9D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41DB5-3960-4AEC-A23F-0939D26066B1}" type="slidenum">
              <a:rPr lang="en-US"/>
              <a:pPr/>
              <a:t>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83562-870F-464C-B855-46D338C26E47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4901" fontAlgn="base">
              <a:spcBef>
                <a:spcPct val="0"/>
              </a:spcBef>
              <a:spcAft>
                <a:spcPct val="0"/>
              </a:spcAft>
            </a:pPr>
            <a:fld id="{CDF37F4E-852F-4BA6-9DD7-320A18CB836C}" type="slidenum">
              <a:rPr lang="en-US" smtClean="0">
                <a:latin typeface="Arial" charset="0"/>
                <a:cs typeface="Arial" charset="0"/>
              </a:rPr>
              <a:pPr defTabSz="964901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4901" fontAlgn="base">
              <a:spcBef>
                <a:spcPct val="0"/>
              </a:spcBef>
              <a:spcAft>
                <a:spcPct val="0"/>
              </a:spcAft>
            </a:pPr>
            <a:fld id="{CDF37F4E-852F-4BA6-9DD7-320A18CB836C}" type="slidenum">
              <a:rPr lang="en-US" smtClean="0">
                <a:latin typeface="Arial" charset="0"/>
                <a:cs typeface="Arial" charset="0"/>
              </a:rPr>
              <a:pPr defTabSz="964901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4901" fontAlgn="base">
              <a:spcBef>
                <a:spcPct val="0"/>
              </a:spcBef>
              <a:spcAft>
                <a:spcPct val="0"/>
              </a:spcAft>
            </a:pPr>
            <a:fld id="{6852D96B-B799-411A-B92E-1C103B85D730}" type="slidenum">
              <a:rPr lang="en-US" smtClean="0">
                <a:latin typeface="Arial" charset="0"/>
                <a:cs typeface="Arial" charset="0"/>
              </a:rPr>
              <a:pPr defTabSz="964901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42" indent="-285708" defTabSz="9650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33" indent="-228567" defTabSz="9650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66" indent="-228567" defTabSz="9650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99" indent="-228567" defTabSz="96505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32" indent="-228567" defTabSz="965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65" indent="-228567" defTabSz="965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97" indent="-228567" defTabSz="965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30" indent="-228567" defTabSz="9650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1D443E-DD02-4C83-A5F7-189BFD007D8F}" type="slidenum">
              <a:rPr lang="en-US" smtClean="0">
                <a:solidFill>
                  <a:prstClr val="black"/>
                </a:solidFill>
              </a:rPr>
              <a:pPr eaLnBrk="1" hangingPunct="1"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2188" cy="360045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1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Add one stage, where the photon goes only from the left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9BF7-C648-412A-8AEB-145ED52BCD63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A4CC7-ACA2-4A21-A8A2-F38AAA86E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DA2D-055C-42B8-8B2D-8FF15B324979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DAB8-6722-479B-86AF-9E751F9E4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2D313-0EC7-4B3F-AB89-6CBBD56EAFCD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604ED-56E2-471C-99BD-90DCE4D68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E262E-CB0F-4C2D-9B17-ACADAB6E90BB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2438-1D12-4C98-A1A6-3C1C5CADF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7D24-2A60-4DF8-8D2C-EE54850AC0A2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93747-0ABE-4B09-890A-1237910FE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84E2-AE12-4C76-BC73-8BEA66654756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BC62-55CA-403B-8373-C0E88E2AC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35B6-8B80-4919-8864-3348AB0AF3DF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8C27-5841-4FFF-801B-1DDE08675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E1C8-5AF5-4643-8555-DC67EC342B7C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60EDB-4971-4C26-B5CF-03CA68B9A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2FFAF-0B61-429F-B5A6-3F80339AE035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6784-BEAD-4DA2-85F9-D035038E3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A10EF-5551-4B96-97D5-493FFD592486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BB0D-F7AE-4512-B5C2-E692E017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955D1-0FBB-4173-A70C-4B7D43BA76B0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336C-B09D-41F0-876B-2F3BBC990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07FCAE-5981-4B19-A86A-190C6F94028B}" type="datetimeFigureOut">
              <a:rPr lang="en-US"/>
              <a:pPr>
                <a:defRPr/>
              </a:pPr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4F92F9-C33E-4A79-B36F-5335B5876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video" Target="file:///C:\talks\half_crystal-07_20b.avi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w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wmf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talks\planet.avi" TargetMode="External"/><Relationship Id="rId1" Type="http://schemas.openxmlformats.org/officeDocument/2006/relationships/video" Target="file:///C:\talks\01a.avi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talks\aharonov-bohm-hr-fast.avi" TargetMode="External"/><Relationship Id="rId1" Type="http://schemas.openxmlformats.org/officeDocument/2006/relationships/video" Target="file:///C:\talks\aharonov-bohm-hr-no-field.avi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cosmos.asu.edu/publications/books/mind_god.htm" TargetMode="External"/><Relationship Id="rId18" Type="http://schemas.openxmlformats.org/officeDocument/2006/relationships/image" Target="../media/image20.jpeg"/><Relationship Id="rId3" Type="http://schemas.openxmlformats.org/officeDocument/2006/relationships/hyperlink" Target="http://cosmos.asu.edu/publications/books/goldilocks.htm" TargetMode="External"/><Relationship Id="rId21" Type="http://schemas.openxmlformats.org/officeDocument/2006/relationships/image" Target="../media/image22.jpeg"/><Relationship Id="rId7" Type="http://schemas.openxmlformats.org/officeDocument/2006/relationships/hyperlink" Target="http://cosmos.asu.edu/publications/books/timemachine.htm" TargetMode="External"/><Relationship Id="rId12" Type="http://schemas.openxmlformats.org/officeDocument/2006/relationships/image" Target="../media/image17.jpeg"/><Relationship Id="rId17" Type="http://schemas.openxmlformats.org/officeDocument/2006/relationships/hyperlink" Target="http://cosmos.asu.edu/publications/books/superforce.htm" TargetMode="External"/><Relationship Id="rId2" Type="http://schemas.openxmlformats.org/officeDocument/2006/relationships/image" Target="../media/image12.jpeg"/><Relationship Id="rId16" Type="http://schemas.openxmlformats.org/officeDocument/2006/relationships/image" Target="../media/image19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hyperlink" Target="http://cosmos.asu.edu/publications/books/about_time.htm" TargetMode="External"/><Relationship Id="rId5" Type="http://schemas.openxmlformats.org/officeDocument/2006/relationships/hyperlink" Target="http://cosmos.asu.edu/publications/books/fifth_miracle.htm" TargetMode="External"/><Relationship Id="rId15" Type="http://schemas.openxmlformats.org/officeDocument/2006/relationships/hyperlink" Target="http://cosmos.asu.edu/publications/books/cosmic.htm" TargetMode="External"/><Relationship Id="rId23" Type="http://schemas.openxmlformats.org/officeDocument/2006/relationships/image" Target="../media/image24.png"/><Relationship Id="rId10" Type="http://schemas.openxmlformats.org/officeDocument/2006/relationships/image" Target="../media/image16.jpeg"/><Relationship Id="rId19" Type="http://schemas.openxmlformats.org/officeDocument/2006/relationships/hyperlink" Target="http://cosmos.asu.edu/publications/books/god_physics.htm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://cosmos.asu.edu/publications/books/big_qs.htm" TargetMode="External"/><Relationship Id="rId14" Type="http://schemas.openxmlformats.org/officeDocument/2006/relationships/image" Target="../media/image18.jpeg"/><Relationship Id="rId22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talks\avqm-02-20a-h264-25fps.avi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talks\avqm-02-20a-h264-25fps.avi" TargetMode="Externa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talks\avqm-02-20a-h264-25fps.avi" TargetMode="External"/><Relationship Id="rId1" Type="http://schemas.openxmlformats.org/officeDocument/2006/relationships/tags" Target="../tags/tag6.xml"/><Relationship Id="rId6" Type="http://schemas.openxmlformats.org/officeDocument/2006/relationships/image" Target="../media/image27.emf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Helvetica" pitchFamily="34" charset="0"/>
                <a:cs typeface="Times New Roman" pitchFamily="18" charset="0"/>
              </a:rPr>
              <a:t>Co-Directors: Yakir Aharonov and Jeff </a:t>
            </a:r>
            <a:r>
              <a:rPr lang="en-US" sz="2400" b="1" dirty="0" err="1">
                <a:latin typeface="Helvetica" pitchFamily="34" charset="0"/>
                <a:cs typeface="Times New Roman" pitchFamily="18" charset="0"/>
              </a:rPr>
              <a:t>Tollaksen</a:t>
            </a:r>
            <a:r>
              <a:rPr lang="en-US" sz="2400" b="1" dirty="0">
                <a:latin typeface="Helvetica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half_crystal-07_20b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981200"/>
            <a:ext cx="434022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3825" y="203200"/>
            <a:ext cx="9382125" cy="560388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800" b="1" dirty="0" smtClean="0">
                <a:solidFill>
                  <a:srgbClr val="0000FF"/>
                </a:solidFill>
              </a:rPr>
              <a:t>Institute for Quantum Studies 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5588" y="2057400"/>
            <a:ext cx="4087812" cy="4343400"/>
            <a:chOff x="255588" y="3752222"/>
            <a:chExt cx="4087812" cy="2343778"/>
          </a:xfrm>
        </p:grpSpPr>
        <p:pic>
          <p:nvPicPr>
            <p:cNvPr id="12" name="Picture 5" descr="nistR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7963" y="3777212"/>
              <a:ext cx="1556527" cy="89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69104" y="3774272"/>
              <a:ext cx="1348752" cy="90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54662" y="3752222"/>
              <a:ext cx="1088738" cy="9319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0430" y="4778281"/>
              <a:ext cx="778857" cy="1263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5588" y="4825438"/>
              <a:ext cx="963612" cy="121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1" descr="nsf4c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362200" y="4753890"/>
              <a:ext cx="1053119" cy="1342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9" name="Picture 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295400" y="4876801"/>
              <a:ext cx="1052512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7848600" y="6581001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Thaller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Content Placeholder 2"/>
          <p:cNvSpPr>
            <a:spLocks noGrp="1"/>
          </p:cNvSpPr>
          <p:nvPr>
            <p:ph idx="1"/>
          </p:nvPr>
        </p:nvSpPr>
        <p:spPr>
          <a:xfrm>
            <a:off x="311150" y="206375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Classical </a:t>
            </a:r>
            <a:r>
              <a:rPr lang="en-US" sz="2800" b="1" dirty="0" smtClean="0"/>
              <a:t>(dependent)</a:t>
            </a:r>
            <a:r>
              <a:rPr lang="en-US" b="1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/>
              <a:t>.</a:t>
            </a:r>
          </a:p>
        </p:txBody>
      </p:sp>
      <p:sp>
        <p:nvSpPr>
          <p:cNvPr id="3079" name="Rectangle 24"/>
          <p:cNvSpPr>
            <a:spLocks noChangeArrowheads="1"/>
          </p:cNvSpPr>
          <p:nvPr/>
        </p:nvSpPr>
        <p:spPr bwMode="auto">
          <a:xfrm>
            <a:off x="266700" y="177800"/>
            <a:ext cx="8585200" cy="5842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Boundary conditions: classical vs quantum</a:t>
            </a:r>
          </a:p>
        </p:txBody>
      </p:sp>
      <p:sp>
        <p:nvSpPr>
          <p:cNvPr id="2058" name="AutoShape 23"/>
          <p:cNvSpPr>
            <a:spLocks noChangeArrowheads="1"/>
          </p:cNvSpPr>
          <p:nvPr/>
        </p:nvSpPr>
        <p:spPr bwMode="auto">
          <a:xfrm>
            <a:off x="2655888" y="2017713"/>
            <a:ext cx="3406775" cy="1212850"/>
          </a:xfrm>
          <a:prstGeom prst="cloudCallout">
            <a:avLst>
              <a:gd name="adj1" fmla="val 31301"/>
              <a:gd name="adj2" fmla="val 53718"/>
            </a:avLst>
          </a:prstGeom>
          <a:solidFill>
            <a:schemeClr val="accent3">
              <a:lumMod val="95000"/>
            </a:schemeClr>
          </a:solidFill>
          <a:ln w="9525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bg2"/>
              </a:solidFill>
              <a:cs typeface="Arial" charset="0"/>
            </a:endParaRPr>
          </a:p>
        </p:txBody>
      </p:sp>
      <p:graphicFrame>
        <p:nvGraphicFramePr>
          <p:cNvPr id="105490" name="Object 8"/>
          <p:cNvGraphicFramePr>
            <a:graphicFrameLocks noChangeAspect="1"/>
          </p:cNvGraphicFramePr>
          <p:nvPr/>
        </p:nvGraphicFramePr>
        <p:xfrm>
          <a:off x="274638" y="5153025"/>
          <a:ext cx="8683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266469" imgH="253780" progId="">
                  <p:embed/>
                </p:oleObj>
              </mc:Choice>
              <mc:Fallback>
                <p:oleObj name="Equation" r:id="rId4" imgW="266469" imgH="2537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5153025"/>
                        <a:ext cx="86836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Box 17"/>
          <p:cNvSpPr txBox="1">
            <a:spLocks noChangeArrowheads="1"/>
          </p:cNvSpPr>
          <p:nvPr/>
        </p:nvSpPr>
        <p:spPr bwMode="auto">
          <a:xfrm>
            <a:off x="217488" y="1349375"/>
            <a:ext cx="1916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(X,P) </a:t>
            </a:r>
            <a:r>
              <a:rPr lang="en-US" sz="2800" b="1" baseline="-25000">
                <a:latin typeface="Calibri" pitchFamily="34" charset="0"/>
              </a:rPr>
              <a:t>init</a:t>
            </a:r>
          </a:p>
        </p:txBody>
      </p:sp>
      <p:sp>
        <p:nvSpPr>
          <p:cNvPr id="22" name="Freeform 21"/>
          <p:cNvSpPr/>
          <p:nvPr/>
        </p:nvSpPr>
        <p:spPr>
          <a:xfrm>
            <a:off x="1131888" y="5181600"/>
            <a:ext cx="6750050" cy="830263"/>
          </a:xfrm>
          <a:custGeom>
            <a:avLst/>
            <a:gdLst>
              <a:gd name="connsiteX0" fmla="*/ 0 w 7678057"/>
              <a:gd name="connsiteY0" fmla="*/ 1059543 h 1555447"/>
              <a:gd name="connsiteX1" fmla="*/ 5297714 w 7678057"/>
              <a:gd name="connsiteY1" fmla="*/ 1378857 h 1555447"/>
              <a:gd name="connsiteX2" fmla="*/ 7678057 w 7678057"/>
              <a:gd name="connsiteY2" fmla="*/ 0 h 155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8057" h="1555447">
                <a:moveTo>
                  <a:pt x="0" y="1059543"/>
                </a:moveTo>
                <a:cubicBezTo>
                  <a:pt x="2009019" y="1307495"/>
                  <a:pt x="4018038" y="1555447"/>
                  <a:pt x="5297714" y="1378857"/>
                </a:cubicBezTo>
                <a:cubicBezTo>
                  <a:pt x="6577390" y="1202267"/>
                  <a:pt x="7127723" y="601133"/>
                  <a:pt x="7678057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38175" y="1277938"/>
            <a:ext cx="7678738" cy="1554162"/>
          </a:xfrm>
          <a:custGeom>
            <a:avLst/>
            <a:gdLst>
              <a:gd name="connsiteX0" fmla="*/ 0 w 7678057"/>
              <a:gd name="connsiteY0" fmla="*/ 1059543 h 1555447"/>
              <a:gd name="connsiteX1" fmla="*/ 5297714 w 7678057"/>
              <a:gd name="connsiteY1" fmla="*/ 1378857 h 1555447"/>
              <a:gd name="connsiteX2" fmla="*/ 7678057 w 7678057"/>
              <a:gd name="connsiteY2" fmla="*/ 0 h 155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8057" h="1555447">
                <a:moveTo>
                  <a:pt x="0" y="1059543"/>
                </a:moveTo>
                <a:cubicBezTo>
                  <a:pt x="2009019" y="1307495"/>
                  <a:pt x="4018038" y="1555447"/>
                  <a:pt x="5297714" y="1378857"/>
                </a:cubicBezTo>
                <a:cubicBezTo>
                  <a:pt x="6577390" y="1202267"/>
                  <a:pt x="7127723" y="601133"/>
                  <a:pt x="7678057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441825" y="4848225"/>
            <a:ext cx="3373438" cy="768350"/>
          </a:xfrm>
          <a:custGeom>
            <a:avLst/>
            <a:gdLst>
              <a:gd name="connsiteX0" fmla="*/ 0 w 7678057"/>
              <a:gd name="connsiteY0" fmla="*/ 1059543 h 1555447"/>
              <a:gd name="connsiteX1" fmla="*/ 5297714 w 7678057"/>
              <a:gd name="connsiteY1" fmla="*/ 1378857 h 1555447"/>
              <a:gd name="connsiteX2" fmla="*/ 7678057 w 7678057"/>
              <a:gd name="connsiteY2" fmla="*/ 0 h 155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8057" h="1555447">
                <a:moveTo>
                  <a:pt x="0" y="1059543"/>
                </a:moveTo>
                <a:cubicBezTo>
                  <a:pt x="2009019" y="1307495"/>
                  <a:pt x="4018038" y="1555447"/>
                  <a:pt x="5297714" y="1378857"/>
                </a:cubicBezTo>
                <a:cubicBezTo>
                  <a:pt x="6577390" y="1202267"/>
                  <a:pt x="7127723" y="601133"/>
                  <a:pt x="7678057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 flipV="1">
            <a:off x="3883025" y="5675313"/>
            <a:ext cx="4041775" cy="885825"/>
          </a:xfrm>
          <a:custGeom>
            <a:avLst/>
            <a:gdLst>
              <a:gd name="connsiteX0" fmla="*/ 0 w 7678057"/>
              <a:gd name="connsiteY0" fmla="*/ 1059543 h 1555447"/>
              <a:gd name="connsiteX1" fmla="*/ 5297714 w 7678057"/>
              <a:gd name="connsiteY1" fmla="*/ 1378857 h 1555447"/>
              <a:gd name="connsiteX2" fmla="*/ 7678057 w 7678057"/>
              <a:gd name="connsiteY2" fmla="*/ 0 h 155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78057" h="1555447">
                <a:moveTo>
                  <a:pt x="0" y="1059543"/>
                </a:moveTo>
                <a:cubicBezTo>
                  <a:pt x="2009019" y="1307495"/>
                  <a:pt x="4018038" y="1555447"/>
                  <a:pt x="5297714" y="1378857"/>
                </a:cubicBezTo>
                <a:cubicBezTo>
                  <a:pt x="6577390" y="1202267"/>
                  <a:pt x="7127723" y="601133"/>
                  <a:pt x="7678057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6" name="AutoShape 23"/>
          <p:cNvSpPr>
            <a:spLocks noChangeArrowheads="1"/>
          </p:cNvSpPr>
          <p:nvPr/>
        </p:nvSpPr>
        <p:spPr bwMode="auto">
          <a:xfrm>
            <a:off x="3332163" y="5145088"/>
            <a:ext cx="3406775" cy="1212850"/>
          </a:xfrm>
          <a:prstGeom prst="cloudCallout">
            <a:avLst>
              <a:gd name="adj1" fmla="val 31301"/>
              <a:gd name="adj2" fmla="val 53718"/>
            </a:avLst>
          </a:prstGeom>
          <a:solidFill>
            <a:srgbClr val="FFC000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2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087" name="TextBox 25"/>
          <p:cNvSpPr txBox="1">
            <a:spLocks noChangeArrowheads="1"/>
          </p:cNvSpPr>
          <p:nvPr/>
        </p:nvSpPr>
        <p:spPr bwMode="auto">
          <a:xfrm>
            <a:off x="6931025" y="835025"/>
            <a:ext cx="19161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(X,P) </a:t>
            </a:r>
            <a:r>
              <a:rPr lang="en-US" sz="2800" b="1" baseline="-25000">
                <a:latin typeface="Calibri" pitchFamily="34" charset="0"/>
              </a:rPr>
              <a:t>fin</a:t>
            </a:r>
          </a:p>
        </p:txBody>
      </p:sp>
      <p:graphicFrame>
        <p:nvGraphicFramePr>
          <p:cNvPr id="141318" name="Object 20"/>
          <p:cNvGraphicFramePr>
            <a:graphicFrameLocks noChangeAspect="1"/>
          </p:cNvGraphicFramePr>
          <p:nvPr/>
        </p:nvGraphicFramePr>
        <p:xfrm>
          <a:off x="7915275" y="4059238"/>
          <a:ext cx="8175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6" imgW="253780" imgH="253780" progId="">
                  <p:embed/>
                </p:oleObj>
              </mc:Choice>
              <mc:Fallback>
                <p:oleObj name="Equation" r:id="rId6" imgW="253780" imgH="2537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275" y="4059238"/>
                        <a:ext cx="8175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9" name="Object 4"/>
          <p:cNvGraphicFramePr>
            <a:graphicFrameLocks noChangeAspect="1"/>
          </p:cNvGraphicFramePr>
          <p:nvPr/>
        </p:nvGraphicFramePr>
        <p:xfrm>
          <a:off x="8016875" y="4857750"/>
          <a:ext cx="8175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8" imgW="253780" imgH="253780" progId="">
                  <p:embed/>
                </p:oleObj>
              </mc:Choice>
              <mc:Fallback>
                <p:oleObj name="Equation" r:id="rId8" imgW="253780" imgH="2537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75" y="4857750"/>
                        <a:ext cx="8175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0" name="Object 5"/>
          <p:cNvGraphicFramePr>
            <a:graphicFrameLocks noChangeAspect="1"/>
          </p:cNvGraphicFramePr>
          <p:nvPr/>
        </p:nvGraphicFramePr>
        <p:xfrm>
          <a:off x="7988300" y="5835650"/>
          <a:ext cx="8175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9" imgW="253780" imgH="253780" progId="">
                  <p:embed/>
                </p:oleObj>
              </mc:Choice>
              <mc:Fallback>
                <p:oleObj name="Equation" r:id="rId9" imgW="253780" imgH="2537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8300" y="5835650"/>
                        <a:ext cx="8175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07975" y="2822575"/>
            <a:ext cx="8229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3200" kern="0" dirty="0"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200" b="1" kern="0" dirty="0" smtClean="0">
                <a:latin typeface="+mn-lt"/>
              </a:rPr>
              <a:t>Quantum </a:t>
            </a:r>
            <a:r>
              <a:rPr lang="en-US" sz="2800" b="1" dirty="0" smtClean="0"/>
              <a:t>(independent)</a:t>
            </a:r>
            <a:r>
              <a:rPr lang="en-US" sz="3200" b="1" kern="0" dirty="0" smtClean="0">
                <a:latin typeface="+mn-lt"/>
              </a:rPr>
              <a:t>:</a:t>
            </a:r>
            <a:endParaRPr lang="en-US" sz="3200" b="1" kern="0" dirty="0"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3200" kern="0" dirty="0"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3200" kern="0" dirty="0"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kern="0" dirty="0">
                <a:latin typeface="+mn-lt"/>
              </a:rPr>
              <a:t>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344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913"/>
            <a:ext cx="8763000" cy="5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0" y="58674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i="1" u="sng" dirty="0">
                <a:solidFill>
                  <a:prstClr val="black"/>
                </a:solidFill>
              </a:rPr>
              <a:t>Physics Today</a:t>
            </a:r>
            <a:r>
              <a:rPr lang="en-US" sz="2800" b="1" dirty="0">
                <a:solidFill>
                  <a:prstClr val="black"/>
                </a:solidFill>
              </a:rPr>
              <a:t>, November </a:t>
            </a:r>
            <a:r>
              <a:rPr lang="en-US" sz="2800" b="1" dirty="0" smtClean="0">
                <a:solidFill>
                  <a:prstClr val="black"/>
                </a:solidFill>
              </a:rPr>
              <a:t>2010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3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ChangeArrowheads="1"/>
          </p:cNvSpPr>
          <p:nvPr/>
        </p:nvSpPr>
        <p:spPr bwMode="auto">
          <a:xfrm>
            <a:off x="323850" y="2098675"/>
            <a:ext cx="86296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+mj-lt"/>
              <a:buAutoNum type="arabicParenR"/>
            </a:pPr>
            <a:r>
              <a:rPr lang="en-US" sz="2800" b="1" dirty="0">
                <a:solidFill>
                  <a:srgbClr val="669900"/>
                </a:solidFill>
              </a:rPr>
              <a:t>TSQM is consistent with </a:t>
            </a:r>
            <a:r>
              <a:rPr lang="en-US" sz="2800" b="1" dirty="0" smtClean="0">
                <a:solidFill>
                  <a:srgbClr val="669900"/>
                </a:solidFill>
              </a:rPr>
              <a:t>standard QM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+mj-lt"/>
              <a:buAutoNum type="arabicParenR"/>
            </a:pPr>
            <a:endParaRPr lang="en-US" b="1" dirty="0" smtClean="0">
              <a:solidFill>
                <a:srgbClr val="669900"/>
              </a:solidFill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+mj-lt"/>
              <a:buAutoNum type="arabicParenR"/>
            </a:pPr>
            <a:r>
              <a:rPr lang="en-US" sz="2800" b="1" dirty="0" smtClean="0">
                <a:solidFill>
                  <a:srgbClr val="669900"/>
                </a:solidFill>
              </a:rPr>
              <a:t>TSQM </a:t>
            </a:r>
            <a:r>
              <a:rPr lang="en-US" sz="2800" b="1" dirty="0">
                <a:solidFill>
                  <a:srgbClr val="669900"/>
                </a:solidFill>
              </a:rPr>
              <a:t>brings out features in QM that were missed before (e.g. weak </a:t>
            </a:r>
            <a:r>
              <a:rPr lang="en-US" sz="2800" b="1" dirty="0" smtClean="0">
                <a:solidFill>
                  <a:srgbClr val="669900"/>
                </a:solidFill>
              </a:rPr>
              <a:t>values)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+mj-lt"/>
              <a:buAutoNum type="arabicParenR"/>
            </a:pPr>
            <a:endParaRPr lang="en-US" b="1" dirty="0" smtClean="0">
              <a:solidFill>
                <a:srgbClr val="669900"/>
              </a:solidFill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+mj-lt"/>
              <a:buAutoNum type="arabicParenR"/>
            </a:pPr>
            <a:r>
              <a:rPr lang="en-US" sz="2800" b="1" dirty="0" smtClean="0">
                <a:solidFill>
                  <a:srgbClr val="669900"/>
                </a:solidFill>
              </a:rPr>
              <a:t>TSQM </a:t>
            </a:r>
            <a:r>
              <a:rPr lang="en-US" sz="2800" b="1" dirty="0">
                <a:solidFill>
                  <a:srgbClr val="669900"/>
                </a:solidFill>
              </a:rPr>
              <a:t>lead to simplifications in calculations and stimulated discoveries in other </a:t>
            </a:r>
            <a:r>
              <a:rPr lang="en-US" sz="2800" b="1" dirty="0" smtClean="0">
                <a:solidFill>
                  <a:srgbClr val="669900"/>
                </a:solidFill>
              </a:rPr>
              <a:t>fields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+mj-lt"/>
              <a:buAutoNum type="arabicParenR"/>
            </a:pPr>
            <a:endParaRPr lang="en-US" b="1" dirty="0" smtClean="0">
              <a:solidFill>
                <a:srgbClr val="669900"/>
              </a:solidFill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Font typeface="+mj-lt"/>
              <a:buAutoNum type="arabicParenR"/>
            </a:pPr>
            <a:r>
              <a:rPr lang="en-US" sz="2800" b="1" dirty="0" smtClean="0">
                <a:solidFill>
                  <a:srgbClr val="669900"/>
                </a:solidFill>
              </a:rPr>
              <a:t>TSQM </a:t>
            </a:r>
            <a:r>
              <a:rPr lang="en-US" sz="2800" b="1" dirty="0">
                <a:solidFill>
                  <a:srgbClr val="669900"/>
                </a:solidFill>
              </a:rPr>
              <a:t>suggests generalizations of QM</a:t>
            </a:r>
            <a:endParaRPr lang="en-US" sz="3200" dirty="0">
              <a:solidFill>
                <a:srgbClr val="669900"/>
              </a:solidFill>
            </a:endParaRPr>
          </a:p>
        </p:txBody>
      </p:sp>
      <p:sp>
        <p:nvSpPr>
          <p:cNvPr id="618500" name="Text Box 4"/>
          <p:cNvSpPr txBox="1">
            <a:spLocks noChangeArrowheads="1"/>
          </p:cNvSpPr>
          <p:nvPr/>
        </p:nvSpPr>
        <p:spPr bwMode="auto">
          <a:xfrm>
            <a:off x="174625" y="1000125"/>
            <a:ext cx="89693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prstClr val="black"/>
                </a:solidFill>
              </a:rPr>
              <a:t>To be useful and interesting,  any re-formulation of QM should meet several criteria, for example:</a:t>
            </a:r>
          </a:p>
          <a:p>
            <a:pPr>
              <a:spcBef>
                <a:spcPct val="50000"/>
              </a:spcBef>
            </a:pP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47650" y="263525"/>
            <a:ext cx="8585200" cy="5842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Time-Symmetric formulation of QM (TSQM)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05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0" y="349250"/>
            <a:ext cx="9144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36538" eaLnBrk="0" hangingPunct="0">
              <a:spcBef>
                <a:spcPts val="550"/>
              </a:spcBef>
              <a:buClr>
                <a:srgbClr val="4F81BD"/>
              </a:buClr>
              <a:buFont typeface="Verdana" pitchFamily="34" charset="0"/>
              <a:buNone/>
            </a:pPr>
            <a:endParaRPr lang="en-US" sz="24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132108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36538" eaLnBrk="0" hangingPunct="0">
              <a:spcBef>
                <a:spcPts val="550"/>
              </a:spcBef>
              <a:buClr>
                <a:srgbClr val="4F81BD"/>
              </a:buClr>
              <a:buFont typeface="Verdana" pitchFamily="34" charset="0"/>
              <a:buNone/>
            </a:pPr>
            <a:endParaRPr lang="en-US" sz="2400" dirty="0">
              <a:solidFill>
                <a:prstClr val="black"/>
              </a:solidFill>
              <a:latin typeface="Gill Sans MT" pitchFamily="34" charset="0"/>
            </a:endParaRPr>
          </a:p>
          <a:p>
            <a:pPr marL="639763" lvl="1" indent="-236538" eaLnBrk="0" hangingPunct="0">
              <a:spcBef>
                <a:spcPts val="550"/>
              </a:spcBef>
              <a:buClr>
                <a:srgbClr val="4F81BD"/>
              </a:buClr>
              <a:buFontTx/>
              <a:buChar char="•"/>
            </a:pP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Enhanced sensitivity by 10</a:t>
            </a:r>
            <a:r>
              <a:rPr lang="en-US" sz="2400" baseline="30000" dirty="0">
                <a:solidFill>
                  <a:prstClr val="black"/>
                </a:solidFill>
                <a:latin typeface="Gill Sans MT" pitchFamily="34" charset="0"/>
              </a:rPr>
              <a:t>4 </a:t>
            </a:r>
            <a:r>
              <a:rPr lang="en-US" sz="2400" dirty="0">
                <a:solidFill>
                  <a:prstClr val="black"/>
                </a:solidFill>
                <a:latin typeface="Gill Sans MT" pitchFamily="34" charset="0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Gill Sans MT" pitchFamily="34" charset="0"/>
              </a:rPr>
              <a:t>Hosten</a:t>
            </a: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Gill Sans MT" pitchFamily="34" charset="0"/>
              </a:rPr>
              <a:t>Kwiat</a:t>
            </a: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, </a:t>
            </a:r>
            <a:r>
              <a:rPr lang="en-US" sz="2000" i="1" u="sng" dirty="0">
                <a:solidFill>
                  <a:prstClr val="black"/>
                </a:solidFill>
                <a:latin typeface="Gill Sans MT" pitchFamily="34" charset="0"/>
              </a:rPr>
              <a:t>Science</a:t>
            </a:r>
            <a:r>
              <a:rPr lang="en-US" sz="2000" dirty="0">
                <a:solidFill>
                  <a:prstClr val="black"/>
                </a:solidFill>
                <a:latin typeface="Gill Sans MT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ill Sans MT" pitchFamily="34" charset="0"/>
              </a:rPr>
              <a:t>2/8/08)</a:t>
            </a:r>
            <a:endParaRPr lang="en-US" sz="24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52400" y="177800"/>
            <a:ext cx="8699500" cy="58477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 smtClean="0">
                <a:solidFill>
                  <a:srgbClr val="0000FF"/>
                </a:solidFill>
                <a:cs typeface="Arial" charset="0"/>
              </a:rPr>
              <a:t>New paradigm for amplifying signals </a:t>
            </a:r>
            <a:r>
              <a:rPr lang="en-US" b="1" kern="0" dirty="0" smtClean="0">
                <a:solidFill>
                  <a:srgbClr val="0000FF"/>
                </a:solidFill>
                <a:cs typeface="Arial" charset="0"/>
              </a:rPr>
              <a:t>(AAV effect)</a:t>
            </a:r>
          </a:p>
        </p:txBody>
      </p:sp>
      <p:pic>
        <p:nvPicPr>
          <p:cNvPr id="11" name="Picture 10" descr="artimagetrial2.jpg"/>
          <p:cNvPicPr>
            <a:picLocks noChangeAspect="1"/>
          </p:cNvPicPr>
          <p:nvPr/>
        </p:nvPicPr>
        <p:blipFill>
          <a:blip r:embed="rId4" cstate="print"/>
          <a:srcRect l="5333" t="18000" r="13333" b="5000"/>
          <a:stretch>
            <a:fillRect/>
          </a:stretch>
        </p:blipFill>
        <p:spPr>
          <a:xfrm>
            <a:off x="228600" y="1524000"/>
            <a:ext cx="4154382" cy="4648200"/>
          </a:xfrm>
          <a:prstGeom prst="rect">
            <a:avLst/>
          </a:prstGeom>
        </p:spPr>
      </p:pic>
      <p:pic>
        <p:nvPicPr>
          <p:cNvPr id="701441" name="Picture 1" descr="C:\nationalmedal\documentary\spinhall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4117" y="1524000"/>
            <a:ext cx="4265083" cy="4724400"/>
          </a:xfrm>
          <a:prstGeom prst="rect">
            <a:avLst/>
          </a:prstGeom>
          <a:noFill/>
        </p:spPr>
      </p:pic>
      <p:sp>
        <p:nvSpPr>
          <p:cNvPr id="8" name="TextBox 42"/>
          <p:cNvSpPr txBox="1">
            <a:spLocks noChangeArrowheads="1"/>
          </p:cNvSpPr>
          <p:nvPr/>
        </p:nvSpPr>
        <p:spPr bwMode="auto">
          <a:xfrm>
            <a:off x="6781800" y="6367463"/>
            <a:ext cx="4819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Courtesy </a:t>
            </a:r>
            <a:r>
              <a:rPr lang="en-US" sz="1600" dirty="0" err="1" smtClean="0">
                <a:solidFill>
                  <a:prstClr val="black"/>
                </a:solidFill>
              </a:rPr>
              <a:t>Hosten</a:t>
            </a:r>
            <a:r>
              <a:rPr lang="en-US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</a:rPr>
              <a:t>Kwiat</a:t>
            </a:r>
            <a:endParaRPr lang="en-US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5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4800" y="76200"/>
            <a:ext cx="8585200" cy="707886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Calibri" pitchFamily="34" charset="0"/>
              </a:rPr>
              <a:t>Newton’s </a:t>
            </a:r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</a:rPr>
              <a:t>laws: </a:t>
            </a:r>
            <a:r>
              <a:rPr lang="en-US" sz="3200" b="1" dirty="0" smtClean="0">
                <a:solidFill>
                  <a:srgbClr val="0000FF"/>
                </a:solidFill>
                <a:latin typeface="Calibri" pitchFamily="34" charset="0"/>
              </a:rPr>
              <a:t>local equations of motion</a:t>
            </a:r>
            <a:endParaRPr lang="en-US" sz="32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" name="01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48200" y="990600"/>
            <a:ext cx="4239208" cy="44196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5581471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alibri" pitchFamily="34" charset="0"/>
              </a:rPr>
              <a:t>In classical physics, the force has to act in the same place where the particle is</a:t>
            </a:r>
            <a:endParaRPr lang="en-US" sz="3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5" name="planet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81000" y="1600200"/>
            <a:ext cx="36385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6200" y="141288"/>
            <a:ext cx="8839200" cy="58578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“Testing </a:t>
            </a:r>
            <a:r>
              <a:rPr lang="en-US" sz="3200" b="1" dirty="0">
                <a:solidFill>
                  <a:srgbClr val="0000FF"/>
                </a:solidFill>
              </a:rPr>
              <a:t>Aharonov-Bohm effects” </a:t>
            </a:r>
            <a:endParaRPr lang="en-US" sz="2800" b="1" kern="0" dirty="0">
              <a:solidFill>
                <a:srgbClr val="0000FF"/>
              </a:solidFill>
              <a:cs typeface="Arial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5943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08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4"/>
          <p:cNvSpPr>
            <a:spLocks noChangeArrowheads="1"/>
          </p:cNvSpPr>
          <p:nvPr/>
        </p:nvSpPr>
        <p:spPr bwMode="auto">
          <a:xfrm>
            <a:off x="266700" y="134938"/>
            <a:ext cx="8585200" cy="706437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Calibri" pitchFamily="34" charset="0"/>
              </a:rPr>
              <a:t>Nonlocality: kinematic vs. dynamic</a:t>
            </a:r>
          </a:p>
        </p:txBody>
      </p:sp>
      <p:pic>
        <p:nvPicPr>
          <p:cNvPr id="3" name="aharonov-bohm-hr-no-fiel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278063"/>
            <a:ext cx="3544887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haronov-bohm-hr-fast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2249488"/>
            <a:ext cx="347345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638" y="0"/>
            <a:ext cx="8905875" cy="3222625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3600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800" b="1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Bell-inequality violations follow from the Hilbert-space structure of quantum mechanics; they are purely kinematic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kern="0" dirty="0">
                <a:solidFill>
                  <a:prstClr val="black"/>
                </a:solidFill>
                <a:latin typeface="Calibri"/>
              </a:rPr>
              <a:t>Aharonov-Bohm effect demonstrates dynamical non-locality , i.e. in the quantum equations of motion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b="1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b="1" kern="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0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65956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Courtesy </a:t>
            </a:r>
            <a:r>
              <a:rPr lang="en-US" sz="1600" dirty="0" err="1" smtClean="0">
                <a:solidFill>
                  <a:prstClr val="black"/>
                </a:solidFill>
              </a:rPr>
              <a:t>Thaller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0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-76200"/>
            <a:ext cx="8305800" cy="175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2400" b="1" dirty="0">
              <a:latin typeface="Comic Sans MS" pitchFamily="66" charset="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b="1" dirty="0"/>
              <a:t>Quantum physics is the most successful scientific theory in history and governs the </a:t>
            </a:r>
            <a:r>
              <a:rPr lang="en-US" sz="2000" b="1" dirty="0" err="1"/>
              <a:t>microworld</a:t>
            </a:r>
            <a:r>
              <a:rPr lang="en-US" sz="2000" b="1" dirty="0"/>
              <a:t> of atoms </a:t>
            </a:r>
          </a:p>
          <a:p>
            <a:pPr marL="341313" indent="-341313">
              <a:lnSpc>
                <a:spcPct val="80000"/>
              </a:lnSpc>
              <a:spcBef>
                <a:spcPts val="2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2000" b="1" dirty="0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28600" y="457200"/>
            <a:ext cx="8305800" cy="175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2400" b="1" dirty="0">
              <a:latin typeface="Comic Sans MS" pitchFamily="66" charset="0"/>
            </a:endParaRPr>
          </a:p>
          <a:p>
            <a:pPr marL="341313" indent="-341313">
              <a:lnSpc>
                <a:spcPct val="80000"/>
              </a:lnSpc>
              <a:spcBef>
                <a:spcPts val="2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2000" b="1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b="1" dirty="0"/>
              <a:t>In the 20</a:t>
            </a:r>
            <a:r>
              <a:rPr lang="en-US" sz="2000" b="1" baseline="30000" dirty="0"/>
              <a:t>th</a:t>
            </a:r>
            <a:r>
              <a:rPr lang="en-US" sz="2000" b="1" dirty="0"/>
              <a:t> century, it led to discoveries that now make up more than one-half of the US GNP, such as computers </a:t>
            </a:r>
          </a:p>
          <a:p>
            <a:pPr marL="341313" indent="-341313">
              <a:lnSpc>
                <a:spcPct val="80000"/>
              </a:lnSpc>
              <a:spcBef>
                <a:spcPts val="2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2000" b="1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b="1" dirty="0"/>
              <a:t>There is now a revolutionary new potential: ultra-powerful computers, unbreakable codes to protect communications, </a:t>
            </a:r>
            <a:r>
              <a:rPr lang="en-US" sz="2000" b="1" dirty="0" smtClean="0"/>
              <a:t>etc</a:t>
            </a:r>
            <a:endParaRPr lang="en-US" sz="2000" b="1" baseline="30000" dirty="0"/>
          </a:p>
          <a:p>
            <a:pPr marL="341313" indent="-341313">
              <a:lnSpc>
                <a:spcPct val="80000"/>
              </a:lnSpc>
              <a:spcBef>
                <a:spcPts val="2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2000" b="1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b="1" dirty="0" smtClean="0"/>
              <a:t>NIST: </a:t>
            </a:r>
            <a:r>
              <a:rPr lang="en-US" sz="2000" b="1" dirty="0"/>
              <a:t>“America’s future prosperity and economic security may rely in part on [quantum science] to accomplish feats in physics, information science, and mathematics that are impossible with today’s technology.” </a:t>
            </a:r>
          </a:p>
          <a:p>
            <a:pPr marL="341313" indent="-341313">
              <a:lnSpc>
                <a:spcPct val="80000"/>
              </a:lnSpc>
              <a:spcBef>
                <a:spcPts val="200"/>
              </a:spcBef>
              <a:buClrTx/>
              <a:buSzTx/>
              <a:buFontTx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endParaRPr lang="en-US" sz="2000" b="1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b="1" dirty="0"/>
              <a:t>“Much like the way computers of today greatly improved our quality of life, quantum computers of the future will solve problems beyond our current imagination</a:t>
            </a:r>
            <a:r>
              <a:rPr lang="en-US" sz="2000" b="1" dirty="0" smtClean="0"/>
              <a:t>.”</a:t>
            </a:r>
            <a:endParaRPr lang="en-US" sz="20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28600"/>
            <a:ext cx="9144000" cy="7391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endParaRPr lang="en-US" sz="2800" b="1">
              <a:solidFill>
                <a:schemeClr val="tx2"/>
              </a:solidFill>
            </a:endParaRPr>
          </a:p>
        </p:txBody>
      </p:sp>
      <p:pic>
        <p:nvPicPr>
          <p:cNvPr id="10" name="Picture 1" descr="YakirAharonov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010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81400" y="3467100"/>
            <a:ext cx="5638800" cy="175432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Obama: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“…one of the most influential figures in modern physics.”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8600" y="0"/>
            <a:ext cx="6172200" cy="584775"/>
          </a:xfrm>
          <a:prstGeom prst="rect">
            <a:avLst/>
          </a:prstGeom>
          <a:solidFill>
            <a:schemeClr val="tx1"/>
          </a:solidFill>
          <a:ln w="9525">
            <a:solidFill>
              <a:srgbClr val="00CC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Medal of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61950"/>
            <a:ext cx="9144000" cy="16192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endParaRPr lang="en-US" sz="2400" b="1" dirty="0"/>
          </a:p>
          <a:p>
            <a:pPr marL="609600" indent="-609600">
              <a:lnSpc>
                <a:spcPct val="80000"/>
              </a:lnSpc>
            </a:pPr>
            <a:endParaRPr lang="en-US" sz="800" b="1" dirty="0"/>
          </a:p>
          <a:p>
            <a:pPr marL="609600" indent="-609600">
              <a:lnSpc>
                <a:spcPct val="80000"/>
              </a:lnSpc>
            </a:pPr>
            <a:r>
              <a:rPr lang="en-US" sz="2400" b="1" dirty="0" smtClean="0"/>
              <a:t>Recently, the 100th anniversary of the most important scientific conference was celebrated.  </a:t>
            </a:r>
          </a:p>
          <a:p>
            <a:pPr marL="609600" indent="-609600">
              <a:lnSpc>
                <a:spcPct val="80000"/>
              </a:lnSpc>
            </a:pPr>
            <a:endParaRPr lang="en-US" sz="2400" b="1" dirty="0" smtClean="0"/>
          </a:p>
          <a:p>
            <a:pPr marL="609600" indent="-609600">
              <a:lnSpc>
                <a:spcPct val="80000"/>
              </a:lnSpc>
            </a:pPr>
            <a:endParaRPr lang="en-US" sz="2400" b="1" dirty="0" smtClean="0"/>
          </a:p>
          <a:p>
            <a:pPr marL="609600" indent="-609600">
              <a:lnSpc>
                <a:spcPct val="80000"/>
              </a:lnSpc>
            </a:pPr>
            <a:endParaRPr lang="en-US" sz="2400" b="1" dirty="0" smtClean="0"/>
          </a:p>
          <a:p>
            <a:pPr marL="609600" indent="-609600">
              <a:lnSpc>
                <a:spcPct val="80000"/>
              </a:lnSpc>
            </a:pPr>
            <a:endParaRPr lang="en-US" sz="2400" b="1" dirty="0" smtClean="0"/>
          </a:p>
          <a:p>
            <a:pPr marL="609600" indent="-609600">
              <a:lnSpc>
                <a:spcPct val="80000"/>
              </a:lnSpc>
            </a:pPr>
            <a:endParaRPr lang="en-US" sz="2400" b="1" dirty="0" smtClean="0"/>
          </a:p>
          <a:p>
            <a:pPr marL="609600" indent="-609600">
              <a:lnSpc>
                <a:spcPct val="80000"/>
              </a:lnSpc>
            </a:pPr>
            <a:endParaRPr lang="en-US" sz="2400" b="1" dirty="0" smtClean="0"/>
          </a:p>
        </p:txBody>
      </p:sp>
      <p:pic>
        <p:nvPicPr>
          <p:cNvPr id="1078274" name="Picture 0" descr="1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184"/>
            <a:ext cx="3544888" cy="206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275" name="Picture 2" descr="25ME%2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3886200" cy="220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3276600"/>
            <a:ext cx="91440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organizer,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David Gross was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interested in the status of the questions raised at the first Solvay conference 100 years ago. 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particular, physicists knew very well in 1911 how to use quantum theory to calculate certain physical quantities with great precision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b="1" dirty="0" smtClean="0">
                <a:latin typeface="+mn-lt"/>
              </a:rPr>
              <a:t>But,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theory was so intuitively bizarre that nobody knew what the theory meant! Incredibly, those very questions asked in 1911, remained largely open even to this day</a:t>
            </a:r>
            <a:endParaRPr kumimoji="0" lang="en-US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 next revolution</a:t>
            </a:r>
            <a:r>
              <a:rPr lang="en-US" sz="2000" b="1" dirty="0">
                <a:latin typeface="+mn-lt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concerns the “meaning” of the theory, towards </a:t>
            </a:r>
            <a:r>
              <a:rPr lang="en-US" sz="2000" b="1" noProof="0" dirty="0" smtClean="0"/>
              <a:t>m</a:t>
            </a:r>
            <a:r>
              <a:rPr lang="en-US" sz="2000" b="1" dirty="0" smtClean="0"/>
              <a:t>any </a:t>
            </a:r>
            <a:r>
              <a:rPr lang="en-US" sz="2000" b="1" dirty="0"/>
              <a:t>proclaim </a:t>
            </a:r>
            <a:r>
              <a:rPr lang="en-US" sz="2000" b="1" dirty="0" smtClean="0"/>
              <a:t>that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Aharonov and group are making significant breakthroughs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8913" y="1981200"/>
            <a:ext cx="8955087" cy="444341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b="1" dirty="0"/>
          </a:p>
          <a:p>
            <a:pPr marL="609600" indent="-609600">
              <a:lnSpc>
                <a:spcPct val="80000"/>
              </a:lnSpc>
            </a:pPr>
            <a:endParaRPr lang="en-US" sz="800" b="1" dirty="0"/>
          </a:p>
          <a:p>
            <a:pPr marL="609600" indent="-609600">
              <a:lnSpc>
                <a:spcPct val="80000"/>
              </a:lnSpc>
            </a:pPr>
            <a:r>
              <a:rPr lang="en-US" sz="2400" b="1" dirty="0"/>
              <a:t>to attract to the Center the top scientists in the world and to stimulate collaborations and synergy and</a:t>
            </a:r>
            <a:endParaRPr lang="en-US" sz="1000" b="1" dirty="0"/>
          </a:p>
          <a:p>
            <a:pPr marL="609600" indent="-609600">
              <a:lnSpc>
                <a:spcPct val="80000"/>
              </a:lnSpc>
            </a:pPr>
            <a:endParaRPr lang="en-US" sz="1400" b="1" dirty="0"/>
          </a:p>
          <a:p>
            <a:pPr marL="609600" indent="-609600">
              <a:lnSpc>
                <a:spcPct val="80000"/>
              </a:lnSpc>
            </a:pPr>
            <a:r>
              <a:rPr lang="en-US" sz="2400" b="1" dirty="0"/>
              <a:t>to communicate the relevance and importance of Quantum Studies to the broader public through a lecture series and other outreach efforts and</a:t>
            </a:r>
          </a:p>
          <a:p>
            <a:pPr marL="609600" indent="-609600">
              <a:lnSpc>
                <a:spcPct val="80000"/>
              </a:lnSpc>
            </a:pPr>
            <a:endParaRPr lang="en-US" sz="1400" b="1" dirty="0"/>
          </a:p>
          <a:p>
            <a:pPr marL="609600" indent="-609600">
              <a:lnSpc>
                <a:spcPct val="80000"/>
              </a:lnSpc>
            </a:pPr>
            <a:r>
              <a:rPr lang="en-US" sz="2400" b="1" dirty="0"/>
              <a:t>to provide a focal point for institutions, state and national governments, and industry around the world for the advancement (and funding) of the foundations and applications of Quantum Mechanics</a:t>
            </a:r>
            <a:endParaRPr lang="en-US" sz="800" b="1" dirty="0"/>
          </a:p>
          <a:p>
            <a:pPr marL="609600" indent="-609600">
              <a:lnSpc>
                <a:spcPct val="80000"/>
              </a:lnSpc>
            </a:pPr>
            <a:endParaRPr lang="en-US" sz="2400" b="1" dirty="0"/>
          </a:p>
        </p:txBody>
      </p:sp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203200" y="1752600"/>
            <a:ext cx="894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The mission of the </a:t>
            </a:r>
            <a:r>
              <a:rPr lang="en-US" sz="2400" b="1" dirty="0"/>
              <a:t>Institute for quantum studies </a:t>
            </a:r>
            <a:r>
              <a:rPr lang="en-US" sz="2400" b="1" dirty="0" smtClean="0"/>
              <a:t>is: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6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6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6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6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40" name="Rectangle 4"/>
          <p:cNvSpPr>
            <a:spLocks noChangeArrowheads="1"/>
          </p:cNvSpPr>
          <p:nvPr/>
        </p:nvSpPr>
        <p:spPr bwMode="auto">
          <a:xfrm>
            <a:off x="4614863" y="566738"/>
            <a:ext cx="4529137" cy="65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b="1"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Paul Davies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1"/>
              <a:t>over 20                          popular                                   books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1"/>
              <a:t>TV series:                            </a:t>
            </a:r>
            <a:r>
              <a:rPr lang="en-US" sz="2000" b="1" i="1"/>
              <a:t>The Big Questions</a:t>
            </a:r>
            <a:r>
              <a:rPr lang="en-US" sz="2000" b="1"/>
              <a:t>               and </a:t>
            </a:r>
            <a:r>
              <a:rPr lang="en-US" sz="2000" b="1" i="1"/>
              <a:t>Cradle of Life</a:t>
            </a:r>
            <a:endParaRPr lang="en-US" sz="2000" b="1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1"/>
              <a:t>winner of the 1995 Templeton Prize, the 2001 Kelvin Medal, and the 2002 Faraday Prize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b="1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200" b="1"/>
          </a:p>
        </p:txBody>
      </p:sp>
      <p:pic>
        <p:nvPicPr>
          <p:cNvPr id="705551" name="Picture 15" descr="davies72dpi175"/>
          <p:cNvPicPr>
            <a:picLocks noChangeAspect="1" noChangeArrowheads="1"/>
          </p:cNvPicPr>
          <p:nvPr/>
        </p:nvPicPr>
        <p:blipFill>
          <a:blip r:embed="rId2" cstate="print"/>
          <a:srcRect r="8229" b="25533"/>
          <a:stretch>
            <a:fillRect/>
          </a:stretch>
        </p:blipFill>
        <p:spPr bwMode="auto">
          <a:xfrm>
            <a:off x="6921500" y="1311275"/>
            <a:ext cx="2039938" cy="1333500"/>
          </a:xfrm>
          <a:prstGeom prst="rect">
            <a:avLst/>
          </a:prstGeom>
          <a:noFill/>
        </p:spPr>
      </p:pic>
      <p:pic>
        <p:nvPicPr>
          <p:cNvPr id="705555" name="Picture 19" descr="The Goldilocks Enigma book cov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8600" y="4081463"/>
            <a:ext cx="1428750" cy="1211262"/>
          </a:xfrm>
          <a:prstGeom prst="rect">
            <a:avLst/>
          </a:prstGeom>
          <a:noFill/>
        </p:spPr>
      </p:pic>
      <p:pic>
        <p:nvPicPr>
          <p:cNvPr id="705557" name="Picture 21" descr="The Fifth Miracle  book cov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5663" y="4024313"/>
            <a:ext cx="714375" cy="1066800"/>
          </a:xfrm>
          <a:prstGeom prst="rect">
            <a:avLst/>
          </a:prstGeom>
          <a:noFill/>
        </p:spPr>
      </p:pic>
      <p:pic>
        <p:nvPicPr>
          <p:cNvPr id="705559" name="Picture 23" descr="How to Build a Time Machine book cov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8063" y="4953000"/>
            <a:ext cx="714375" cy="1095375"/>
          </a:xfrm>
          <a:prstGeom prst="rect">
            <a:avLst/>
          </a:prstGeom>
          <a:noFill/>
        </p:spPr>
      </p:pic>
      <p:pic>
        <p:nvPicPr>
          <p:cNvPr id="705561" name="Picture 25" descr="The Big Questions book cover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4425" y="4992688"/>
            <a:ext cx="714375" cy="1162050"/>
          </a:xfrm>
          <a:prstGeom prst="rect">
            <a:avLst/>
          </a:prstGeom>
          <a:noFill/>
        </p:spPr>
      </p:pic>
      <p:pic>
        <p:nvPicPr>
          <p:cNvPr id="705563" name="Picture 27" descr="About Time book cover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75613" y="4010025"/>
            <a:ext cx="714375" cy="1066800"/>
          </a:xfrm>
          <a:prstGeom prst="rect">
            <a:avLst/>
          </a:prstGeom>
          <a:noFill/>
        </p:spPr>
      </p:pic>
      <p:pic>
        <p:nvPicPr>
          <p:cNvPr id="705565" name="Picture 29" descr="The Mind of Godbook cover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45100" y="5295900"/>
            <a:ext cx="830263" cy="1279525"/>
          </a:xfrm>
          <a:prstGeom prst="rect">
            <a:avLst/>
          </a:prstGeom>
          <a:noFill/>
        </p:spPr>
      </p:pic>
      <p:pic>
        <p:nvPicPr>
          <p:cNvPr id="705567" name="Picture 31" descr="The Cosmic Blueprint book cover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35725" y="4035425"/>
            <a:ext cx="714375" cy="1047750"/>
          </a:xfrm>
          <a:prstGeom prst="rect">
            <a:avLst/>
          </a:prstGeom>
          <a:noFill/>
        </p:spPr>
      </p:pic>
      <p:pic>
        <p:nvPicPr>
          <p:cNvPr id="705569" name="Picture 33" descr="Superforce book cover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99163" y="5867400"/>
            <a:ext cx="714375" cy="1038225"/>
          </a:xfrm>
          <a:prstGeom prst="rect">
            <a:avLst/>
          </a:prstGeom>
          <a:noFill/>
        </p:spPr>
      </p:pic>
      <p:pic>
        <p:nvPicPr>
          <p:cNvPr id="705571" name="Picture 35" descr="God &amp; the New Physics book cover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756525" y="5151438"/>
            <a:ext cx="1090613" cy="1627187"/>
          </a:xfrm>
          <a:prstGeom prst="rect">
            <a:avLst/>
          </a:prstGeom>
          <a:noFill/>
        </p:spPr>
      </p:pic>
      <p:pic>
        <p:nvPicPr>
          <p:cNvPr id="705573" name="Picture 37" descr="Re-emergence of emergence book cover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10363" y="5097463"/>
            <a:ext cx="714375" cy="1095375"/>
          </a:xfrm>
          <a:prstGeom prst="rect">
            <a:avLst/>
          </a:prstGeom>
          <a:noFill/>
        </p:spPr>
      </p:pic>
      <p:pic>
        <p:nvPicPr>
          <p:cNvPr id="705575" name="Picture 39" descr="The New Physics book cove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54813" y="5957888"/>
            <a:ext cx="917575" cy="901700"/>
          </a:xfrm>
          <a:prstGeom prst="rect">
            <a:avLst/>
          </a:prstGeom>
          <a:noFill/>
        </p:spPr>
      </p:pic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-76200" y="47625"/>
            <a:ext cx="9448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b="1" dirty="0">
              <a:latin typeface="Comic Sans MS" pitchFamily="6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/>
              <a:t>Popular lecture series attracting top figures to campus</a:t>
            </a:r>
            <a:endParaRPr lang="en-US" sz="2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36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200" b="1" dirty="0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304800" y="162580"/>
            <a:ext cx="8740775" cy="52322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Public outreach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3" cstate="print"/>
          <a:srcRect t="4424"/>
          <a:stretch>
            <a:fillRect/>
          </a:stretch>
        </p:blipFill>
        <p:spPr bwMode="auto">
          <a:xfrm>
            <a:off x="304800" y="1295400"/>
            <a:ext cx="4038600" cy="534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3"/>
          <p:cNvSpPr>
            <a:spLocks noChangeArrowheads="1"/>
          </p:cNvSpPr>
          <p:nvPr/>
        </p:nvSpPr>
        <p:spPr bwMode="auto">
          <a:xfrm>
            <a:off x="4495800" y="968276"/>
            <a:ext cx="4343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solidFill>
                  <a:srgbClr val="0000FF"/>
                </a:solidFill>
                <a:latin typeface="Calibri" pitchFamily="34" charset="0"/>
              </a:rPr>
              <a:t>Nonlocality</a:t>
            </a:r>
            <a:endParaRPr lang="en-US" sz="3600" b="1" i="1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3600" b="1" dirty="0" smtClean="0">
                <a:latin typeface="Calibri" pitchFamily="34" charset="0"/>
              </a:rPr>
              <a:t>How can a single particle be at 2 places at the same time? 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304800" y="130175"/>
            <a:ext cx="8585200" cy="646331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Time in quantum mechanics: 2 mysteries</a:t>
            </a:r>
            <a:endParaRPr lang="en-US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9" name="avqm-02-20a-h264-25fps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228600" y="990600"/>
            <a:ext cx="3733800" cy="350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4088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3"/>
          <p:cNvSpPr>
            <a:spLocks noChangeArrowheads="1"/>
          </p:cNvSpPr>
          <p:nvPr/>
        </p:nvSpPr>
        <p:spPr bwMode="auto">
          <a:xfrm>
            <a:off x="4495800" y="968276"/>
            <a:ext cx="4343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solidFill>
                  <a:srgbClr val="0000FF"/>
                </a:solidFill>
                <a:latin typeface="Calibri" pitchFamily="34" charset="0"/>
              </a:rPr>
              <a:t>Nonlocality</a:t>
            </a:r>
            <a:endParaRPr lang="en-US" sz="3600" b="1" i="1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3600" b="1" dirty="0" smtClean="0">
                <a:latin typeface="Calibri" pitchFamily="34" charset="0"/>
              </a:rPr>
              <a:t>How can a single particle be at 2 places at the same time? </a:t>
            </a:r>
            <a:endParaRPr lang="en-US" sz="3600" b="1" dirty="0">
              <a:latin typeface="Calibri" pitchFamily="34" charset="0"/>
            </a:endParaRPr>
          </a:p>
        </p:txBody>
      </p:sp>
      <p:pic>
        <p:nvPicPr>
          <p:cNvPr id="29704" name="Picture 4" descr="d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6576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28600" y="4572000"/>
            <a:ext cx="4191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solidFill>
                  <a:srgbClr val="0000FF"/>
                </a:solidFill>
                <a:latin typeface="Calibri" pitchFamily="34" charset="0"/>
              </a:rPr>
              <a:t>Indeterminancy</a:t>
            </a:r>
            <a:endParaRPr lang="en-US" sz="3600" b="1" i="1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3600" b="1" dirty="0" smtClean="0">
                <a:latin typeface="Calibri" pitchFamily="34" charset="0"/>
              </a:rPr>
              <a:t>Einstein</a:t>
            </a:r>
            <a:r>
              <a:rPr lang="en-US" sz="3600" b="1" dirty="0">
                <a:latin typeface="Calibri" pitchFamily="34" charset="0"/>
              </a:rPr>
              <a:t>: </a:t>
            </a:r>
            <a:r>
              <a:rPr lang="en-US" sz="3600" b="1" dirty="0" smtClean="0">
                <a:latin typeface="Calibri" pitchFamily="34" charset="0"/>
              </a:rPr>
              <a:t> “</a:t>
            </a:r>
            <a:r>
              <a:rPr lang="en-US" sz="3600" b="1" dirty="0">
                <a:latin typeface="Calibri" pitchFamily="34" charset="0"/>
              </a:rPr>
              <a:t>God does </a:t>
            </a:r>
            <a:endParaRPr lang="en-US" sz="3600" b="1" dirty="0" smtClean="0">
              <a:latin typeface="Calibri" pitchFamily="34" charset="0"/>
            </a:endParaRPr>
          </a:p>
          <a:p>
            <a:r>
              <a:rPr lang="en-US" sz="3600" b="1" dirty="0" smtClean="0">
                <a:latin typeface="Calibri" pitchFamily="34" charset="0"/>
              </a:rPr>
              <a:t>not </a:t>
            </a:r>
            <a:r>
              <a:rPr lang="en-US" sz="3600" b="1" dirty="0">
                <a:latin typeface="Calibri" pitchFamily="34" charset="0"/>
              </a:rPr>
              <a:t>play dice.”</a:t>
            </a:r>
          </a:p>
        </p:txBody>
      </p:sp>
      <p:pic>
        <p:nvPicPr>
          <p:cNvPr id="9" name="avqm-02-20a-h264-25fps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28600" y="990600"/>
            <a:ext cx="3733800" cy="35052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130175"/>
            <a:ext cx="8585200" cy="646331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Time in quantum mechanics: 2 mysteries</a:t>
            </a:r>
            <a:endParaRPr lang="en-US" sz="3600" b="1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58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vqm-02-20a-h264-25fps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114800" y="1111250"/>
            <a:ext cx="2590800" cy="2698750"/>
          </a:xfrm>
          <a:prstGeom prst="rect">
            <a:avLst/>
          </a:prstGeom>
        </p:spPr>
      </p:pic>
      <p:sp>
        <p:nvSpPr>
          <p:cNvPr id="28683" name="Rectangle 24"/>
          <p:cNvSpPr>
            <a:spLocks noChangeArrowheads="1"/>
          </p:cNvSpPr>
          <p:nvPr/>
        </p:nvSpPr>
        <p:spPr bwMode="auto">
          <a:xfrm>
            <a:off x="266700" y="177800"/>
            <a:ext cx="8585200" cy="707886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Calibri" pitchFamily="34" charset="0"/>
              </a:rPr>
              <a:t>Indeterminancy</a:t>
            </a:r>
            <a:r>
              <a:rPr lang="en-US" sz="4000" b="1" dirty="0" smtClean="0">
                <a:solidFill>
                  <a:srgbClr val="0000FF"/>
                </a:solidFill>
                <a:latin typeface="Calibri" pitchFamily="34" charset="0"/>
              </a:rPr>
              <a:t>: playing dice</a:t>
            </a:r>
            <a:endParaRPr lang="en-US" sz="40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914400"/>
            <a:ext cx="4724400" cy="10667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atom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decays in 1 min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429000"/>
            <a:ext cx="5486400" cy="121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atom (identical to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atom) decays in 1 hour</a:t>
            </a:r>
          </a:p>
        </p:txBody>
      </p:sp>
      <p:pic>
        <p:nvPicPr>
          <p:cNvPr id="8" name="avqm-02-20a-h264-25fps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114800" y="4038600"/>
            <a:ext cx="2590800" cy="25908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066800"/>
            <a:ext cx="4800599" cy="275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3952504"/>
            <a:ext cx="4800599" cy="267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0" y="4572000"/>
            <a:ext cx="3962400" cy="1630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was no difference between them in the beginning, but they behave differently later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2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TPVERSION" val="2008"/>
  <p:tag name="BULLETTYPE" val="1"/>
  <p:tag name="RESPCOUNTERFORMAT" val="0"/>
  <p:tag name="BACKUPSESSIONS" val="True"/>
  <p:tag name="ROTATIONINTERVAL" val="2"/>
  <p:tag name="RACEANIMATIONSPEED" val="3"/>
  <p:tag name="BUBBLESIZEVISIBLE" val="True"/>
  <p:tag name="CUSTOMCELLFORECOLOR" val="-16777216"/>
  <p:tag name="USESCHEMECOLORS" val="True"/>
  <p:tag name="AUTOSIZEGRID" val="True"/>
  <p:tag name="CHARTLABELS" val="0"/>
  <p:tag name="INCLUDEPPT" val="True"/>
  <p:tag name="ZEROBASED" val="False"/>
  <p:tag name="FIBNUMRESULTS" val="5"/>
  <p:tag name="PRRESPONSE3" val="8"/>
  <p:tag name="PRRESPONSE9" val="2"/>
  <p:tag name="SHOWBARVISIBLE" val="True"/>
  <p:tag name="RESPCOUNTERSTYLE" val="1"/>
  <p:tag name="BACKUPMAINTENANCE" val="7"/>
  <p:tag name="RACEENDPOINTS" val="100"/>
  <p:tag name="MAXRESPONDERS" val="5"/>
  <p:tag name="CUSTOMCELLBACKCOLOR1" val="-657956"/>
  <p:tag name="DISPLAYDEVICEID" val="True"/>
  <p:tag name="CHARTCOLORS" val="0"/>
  <p:tag name="CORRECTPOINTVALUE" val="100"/>
  <p:tag name="CHARTSCALE" val="True"/>
  <p:tag name="PRRESPONSE2" val="9"/>
  <p:tag name="PRRESPONSE10" val="1"/>
  <p:tag name="ANSWERNOWSTYLE" val="-1"/>
  <p:tag name="NUMRESPONSES" val="1"/>
  <p:tag name="RACERSMAXDISPLAYED" val="5"/>
  <p:tag name="BUBBLEGROUPING" val="3"/>
  <p:tag name="DISPLAYDEVICENUMBER" val="True"/>
  <p:tag name="RESETCHARTS" val="True"/>
  <p:tag name="REALTIMEBACKUP" val="False"/>
  <p:tag name="PRRESPONSE1" val="10"/>
  <p:tag name="SHOWFLASHWARNING" val="True"/>
  <p:tag name="COUNTDOWNSECONDS" val="10"/>
  <p:tag name="AUTOUPDATEALIASES" val="True"/>
  <p:tag name="CUSTOMGRIDBACKCOLOR" val="-722948"/>
  <p:tag name="GRIDSIZE" val="{Width=800, Height=600}"/>
  <p:tag name="INCORRECTPOINTVALUE" val="0"/>
  <p:tag name="PRRESPONSE5" val="6"/>
  <p:tag name="USESECONDARYMONITOR" val="True"/>
  <p:tag name="REVIEWONLY" val="False"/>
  <p:tag name="CUSTOMCELLBACKCOLOR3" val="-268652"/>
  <p:tag name="MULTIRESPDIVISOR" val="1"/>
  <p:tag name="FIBINCLUDEOTHER" val="True"/>
  <p:tag name="COUNTDOWNSTYLE" val="0"/>
  <p:tag name="TEAMSINLEADERBOARD" val="5"/>
  <p:tag name="GRIDPOSITION" val="1"/>
  <p:tag name="PRRESPONSE6" val="5"/>
  <p:tag name="CHARTVALUEFORMAT" val="0%"/>
  <p:tag name="GRIDOPACITY" val="90"/>
  <p:tag name="PRRESPONSE7" val="4"/>
  <p:tag name="BUBBLEVALUEFORMAT" val="0.0"/>
  <p:tag name="FIBDISPLAYRESULTS" val="True"/>
  <p:tag name="CUSTOMCELLBACKCOLOR4" val="-8355712"/>
  <p:tag name="INPUTSOURCE" val="1"/>
  <p:tag name="POWERPOINTVERSION" val="12.0"/>
  <p:tag name="PARTICIPANTSINLEADERBOARD" val="5"/>
  <p:tag name="AUTOADJUSTPARTRANGE" val="True"/>
  <p:tag name="PARTLISTDEFAULT" val="0"/>
  <p:tag name="DELIMITERS" val="3.1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14180</TotalTime>
  <Words>689</Words>
  <Application>Microsoft Office PowerPoint</Application>
  <PresentationFormat>On-screen Show (4:3)</PresentationFormat>
  <Paragraphs>108</Paragraphs>
  <Slides>16</Slides>
  <Notes>8</Notes>
  <HiddenSlides>0</HiddenSlides>
  <MMClips>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Institute for Quantum Studies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Chapman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Customer</dc:creator>
  <cp:lastModifiedBy>Tollaksen, Jeff</cp:lastModifiedBy>
  <cp:revision>347</cp:revision>
  <dcterms:created xsi:type="dcterms:W3CDTF">2009-08-25T18:47:26Z</dcterms:created>
  <dcterms:modified xsi:type="dcterms:W3CDTF">2012-03-22T20:39:52Z</dcterms:modified>
</cp:coreProperties>
</file>