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58400" cy="77724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6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5D05BD-2672-4445-B143-3A6BC543D00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2603" cy="467203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72A39A-4FE0-47DF-ACAF-3E81F10E66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5733" y="1"/>
            <a:ext cx="3042603" cy="467203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3CDAA471-4801-4840-9796-E319C732F517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3D3D17-6EBD-4F04-B5C2-9DF5C4F84B2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38722"/>
            <a:ext cx="3042603" cy="467203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110D5-23C9-4CBD-94BE-9A084566A7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5733" y="8838722"/>
            <a:ext cx="3042603" cy="467203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952FA032-A368-4B96-9C18-CDC47B1C48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902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2603" cy="467203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5733" y="1"/>
            <a:ext cx="3042603" cy="467203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EB1CDE76-7B41-4A66-AD8C-469FA9FEC7BC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77963" y="1163638"/>
            <a:ext cx="406400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0" rIns="91541" bIns="4577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9" y="4478159"/>
            <a:ext cx="5614668" cy="3664526"/>
          </a:xfrm>
          <a:prstGeom prst="rect">
            <a:avLst/>
          </a:prstGeom>
        </p:spPr>
        <p:txBody>
          <a:bodyPr vert="horz" lIns="91541" tIns="45770" rIns="91541" bIns="4577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8722"/>
            <a:ext cx="3042603" cy="467203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5733" y="8838722"/>
            <a:ext cx="3042603" cy="467203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18B8CBEA-3C82-4D81-AED8-5703208E8E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901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AAE-DDA8-4D54-88C1-E2F8CEFC5EF5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0287-F5EE-4BA6-8647-B6542A81E9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59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AAE-DDA8-4D54-88C1-E2F8CEFC5EF5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0287-F5EE-4BA6-8647-B6542A81E9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44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AAE-DDA8-4D54-88C1-E2F8CEFC5EF5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0287-F5EE-4BA6-8647-B6542A81E9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13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AAE-DDA8-4D54-88C1-E2F8CEFC5EF5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0287-F5EE-4BA6-8647-B6542A81E9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77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AAE-DDA8-4D54-88C1-E2F8CEFC5EF5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0287-F5EE-4BA6-8647-B6542A81E9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42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AAE-DDA8-4D54-88C1-E2F8CEFC5EF5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0287-F5EE-4BA6-8647-B6542A81E9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53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AAE-DDA8-4D54-88C1-E2F8CEFC5EF5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0287-F5EE-4BA6-8647-B6542A81E9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116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AAE-DDA8-4D54-88C1-E2F8CEFC5EF5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0287-F5EE-4BA6-8647-B6542A81E9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35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AAE-DDA8-4D54-88C1-E2F8CEFC5EF5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0287-F5EE-4BA6-8647-B6542A81E9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79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AAE-DDA8-4D54-88C1-E2F8CEFC5EF5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0287-F5EE-4BA6-8647-B6542A81E9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62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AAE-DDA8-4D54-88C1-E2F8CEFC5EF5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0287-F5EE-4BA6-8647-B6542A81E9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02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32AAE-DDA8-4D54-88C1-E2F8CEFC5EF5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70287-F5EE-4BA6-8647-B6542A81E9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06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mrbriggs@chapman.edu" TargetMode="External"/><Relationship Id="rId3" Type="http://schemas.openxmlformats.org/officeDocument/2006/relationships/hyperlink" Target="https://secure.ethicspoint.com/domain/media/en/gui/15747/index.html" TargetMode="External"/><Relationship Id="rId7" Type="http://schemas.openxmlformats.org/officeDocument/2006/relationships/hyperlink" Target="mailto:tradamso@chapman.edu" TargetMode="External"/><Relationship Id="rId2" Type="http://schemas.openxmlformats.org/officeDocument/2006/relationships/hyperlink" Target="mailto:iacuc@chapman.edu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Nauli@chapman.edu" TargetMode="External"/><Relationship Id="rId5" Type="http://schemas.openxmlformats.org/officeDocument/2006/relationships/hyperlink" Target="mailto:brkennedy@chapman.edu" TargetMode="External"/><Relationship Id="rId10" Type="http://schemas.openxmlformats.org/officeDocument/2006/relationships/image" Target="../media/image1.jpeg"/><Relationship Id="rId4" Type="http://schemas.openxmlformats.org/officeDocument/2006/relationships/hyperlink" Target="https://www.chapman.edu/campus-services/institutional-compliance-and-internal-audit/institutional-compliance/whistleblower.aspx" TargetMode="External"/><Relationship Id="rId9" Type="http://schemas.openxmlformats.org/officeDocument/2006/relationships/hyperlink" Target="mailto:Piechota@chapma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351691"/>
            <a:ext cx="6619351" cy="1157069"/>
          </a:xfrm>
        </p:spPr>
        <p:txBody>
          <a:bodyPr>
            <a:noAutofit/>
          </a:bodyPr>
          <a:lstStyle/>
          <a:p>
            <a:r>
              <a:rPr lang="en-US" sz="3960" dirty="0"/>
              <a:t/>
            </a:r>
            <a:br>
              <a:rPr lang="en-US" sz="3960" dirty="0"/>
            </a:br>
            <a:r>
              <a:rPr lang="en-US" sz="3960" u="sng" dirty="0"/>
              <a:t>Reporting </a:t>
            </a:r>
            <a:r>
              <a:rPr lang="en-US" sz="3960" u="sng" dirty="0" smtClean="0"/>
              <a:t>Animal</a:t>
            </a:r>
            <a:br>
              <a:rPr lang="en-US" sz="3960" u="sng" dirty="0" smtClean="0"/>
            </a:br>
            <a:r>
              <a:rPr lang="en-US" sz="3960" u="sng" dirty="0" smtClean="0"/>
              <a:t>Welfare </a:t>
            </a:r>
            <a:r>
              <a:rPr lang="en-US" sz="3960" u="sng" dirty="0"/>
              <a:t>Concerns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524000"/>
            <a:ext cx="8265271" cy="3789737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400" dirty="0"/>
              <a:t>The Animal Care and Use Committee (IACUC) </a:t>
            </a:r>
            <a:r>
              <a:rPr lang="en-US" sz="1400" dirty="0" smtClean="0"/>
              <a:t>within the Office of Research at </a:t>
            </a:r>
            <a:r>
              <a:rPr lang="en-US" sz="1400" dirty="0"/>
              <a:t>Chapman relies on the observations of individuals to ensure the well-being of all animals used in research or teaching.  All </a:t>
            </a:r>
            <a:r>
              <a:rPr lang="en-US" sz="1400" dirty="0" smtClean="0"/>
              <a:t>personnel -- </a:t>
            </a:r>
            <a:r>
              <a:rPr lang="en-US" sz="1400" dirty="0"/>
              <a:t>including investigators, members of the public, and animal husbandry </a:t>
            </a:r>
            <a:r>
              <a:rPr lang="en-US" sz="1400" dirty="0" smtClean="0"/>
              <a:t>staff -- </a:t>
            </a:r>
            <a:r>
              <a:rPr lang="en-US" sz="1400" dirty="0"/>
              <a:t>are encouraged to express </a:t>
            </a:r>
            <a:r>
              <a:rPr lang="en-US" sz="1400" dirty="0" smtClean="0"/>
              <a:t>their concern, if they …  </a:t>
            </a:r>
            <a:endParaRPr lang="en-US" sz="1400" dirty="0"/>
          </a:p>
          <a:p>
            <a:pPr marL="648296" lvl="1" indent="-145376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i="1" dirty="0"/>
              <a:t>see animals that appear to be in pain/distress</a:t>
            </a:r>
          </a:p>
          <a:p>
            <a:pPr marL="648296" lvl="1" indent="-145376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i="1" dirty="0"/>
              <a:t>witness or are involved in an incident that may impact the welfare of laboratory animals at Chapman</a:t>
            </a:r>
          </a:p>
          <a:p>
            <a:pPr marL="648296" lvl="1" indent="-145376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i="1" dirty="0"/>
              <a:t>have a concern about the conduct of personnel handling laboratory animals</a:t>
            </a:r>
          </a:p>
          <a:p>
            <a:pPr marL="648296" lvl="1" indent="-145376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i="1" dirty="0"/>
              <a:t>have a concern about protocol integrity or possible </a:t>
            </a:r>
            <a:r>
              <a:rPr lang="en-US" sz="1400" i="1" dirty="0" smtClean="0"/>
              <a:t>scientific/research </a:t>
            </a:r>
            <a:r>
              <a:rPr lang="en-US" sz="1400" i="1" dirty="0"/>
              <a:t>misconduct</a:t>
            </a:r>
            <a:r>
              <a:rPr lang="en-US" sz="1400" i="1" dirty="0" smtClean="0"/>
              <a:t>.</a:t>
            </a:r>
          </a:p>
          <a:p>
            <a:pPr marL="145376" indent="-145376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i="1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1400" i="1" dirty="0" smtClean="0"/>
              <a:t>There are several methods for reporting an animal welfare concern:</a:t>
            </a:r>
          </a:p>
          <a:p>
            <a:pPr marL="648296" lvl="1" indent="-145376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u="sng" dirty="0" smtClean="0"/>
              <a:t>Sending an email</a:t>
            </a:r>
            <a:r>
              <a:rPr lang="en-US" sz="1400" dirty="0" smtClean="0"/>
              <a:t> to the </a:t>
            </a:r>
            <a:r>
              <a:rPr lang="en-US" sz="1400" dirty="0"/>
              <a:t>IACUC at </a:t>
            </a:r>
            <a:r>
              <a:rPr lang="en-US" sz="1400" b="1" dirty="0" smtClean="0">
                <a:hlinkClick r:id="rId2"/>
              </a:rPr>
              <a:t>iacuc@chapman.edu</a:t>
            </a:r>
            <a:endParaRPr lang="en-US" sz="1400" b="1" dirty="0" smtClean="0"/>
          </a:p>
          <a:p>
            <a:pPr marL="648296" lvl="1" indent="-145376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 smtClean="0"/>
              <a:t>Filing</a:t>
            </a:r>
            <a:r>
              <a:rPr lang="en-US" sz="1400" b="1" dirty="0" smtClean="0"/>
              <a:t> </a:t>
            </a:r>
            <a:r>
              <a:rPr lang="en-US" sz="1400" dirty="0" smtClean="0"/>
              <a:t>an </a:t>
            </a:r>
            <a:r>
              <a:rPr lang="en-US" sz="1400" u="sng" dirty="0" smtClean="0"/>
              <a:t>anonymous report</a:t>
            </a:r>
            <a:r>
              <a:rPr lang="en-US" sz="1400" dirty="0" smtClean="0"/>
              <a:t> with the University's </a:t>
            </a:r>
            <a:r>
              <a:rPr lang="en-US" sz="1400" u="sng" dirty="0" err="1" smtClean="0"/>
              <a:t>Ethicspoint</a:t>
            </a:r>
            <a:r>
              <a:rPr lang="en-US" sz="1400" u="sng" dirty="0" smtClean="0"/>
              <a:t> Hotline at 888-493-1870 </a:t>
            </a:r>
            <a:r>
              <a:rPr lang="en-US" sz="1400" dirty="0"/>
              <a:t>or online at </a:t>
            </a:r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secure.ethicspoint.com/domain/media/en/gui/15747/index.html</a:t>
            </a:r>
            <a:endParaRPr lang="en-US" sz="1400" dirty="0" smtClean="0"/>
          </a:p>
          <a:p>
            <a:pPr marL="648296" lvl="1" indent="-145376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 smtClean="0"/>
              <a:t>Contacting </a:t>
            </a:r>
            <a:r>
              <a:rPr lang="en-US" sz="1400" dirty="0" smtClean="0"/>
              <a:t>directly any </a:t>
            </a:r>
            <a:r>
              <a:rPr lang="en-US" sz="1400" dirty="0"/>
              <a:t>of the following </a:t>
            </a:r>
            <a:r>
              <a:rPr lang="en-US" sz="1400" dirty="0" smtClean="0"/>
              <a:t>persons </a:t>
            </a:r>
            <a:r>
              <a:rPr lang="en-US" sz="1400" dirty="0"/>
              <a:t>by</a:t>
            </a:r>
            <a:r>
              <a:rPr lang="en-US" sz="1400" b="1" dirty="0"/>
              <a:t> </a:t>
            </a:r>
            <a:r>
              <a:rPr lang="en-US" sz="1400" u="sng" dirty="0"/>
              <a:t>phone, </a:t>
            </a:r>
            <a:r>
              <a:rPr lang="en-US" sz="1400" u="sng" dirty="0" smtClean="0"/>
              <a:t>email, or in person</a:t>
            </a:r>
            <a:r>
              <a:rPr lang="en-US" sz="1400" dirty="0" smtClean="0"/>
              <a:t>.  </a:t>
            </a:r>
            <a:r>
              <a:rPr lang="en-US" sz="1400" dirty="0"/>
              <a:t>Conversations will be </a:t>
            </a:r>
            <a:r>
              <a:rPr lang="en-US" sz="1400" dirty="0" smtClean="0"/>
              <a:t>kept confidential.</a:t>
            </a:r>
          </a:p>
          <a:p>
            <a:pPr marL="648296" lvl="1" indent="-145376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The University’s </a:t>
            </a:r>
            <a:r>
              <a:rPr lang="en-US" sz="1400" dirty="0">
                <a:hlinkClick r:id="rId4"/>
              </a:rPr>
              <a:t>whistleblower policy </a:t>
            </a:r>
            <a:r>
              <a:rPr lang="en-US" sz="1400" dirty="0"/>
              <a:t>is applicable</a:t>
            </a:r>
            <a:r>
              <a:rPr lang="en-US" sz="1400" dirty="0" smtClean="0"/>
              <a:t>.</a:t>
            </a:r>
            <a:endParaRPr lang="en-US" sz="1400" dirty="0"/>
          </a:p>
          <a:p>
            <a:pPr algn="r"/>
            <a:r>
              <a:rPr lang="en-US" sz="825" b="1" dirty="0" smtClean="0"/>
              <a:t>version </a:t>
            </a:r>
            <a:r>
              <a:rPr lang="en-US" sz="825" b="1" dirty="0" smtClean="0"/>
              <a:t>5 </a:t>
            </a:r>
            <a:r>
              <a:rPr lang="en-US" sz="825" b="1" dirty="0" smtClean="0"/>
              <a:t>October 2018</a:t>
            </a:r>
            <a:endParaRPr lang="en-US" sz="825" b="1" dirty="0"/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DFCB428C-659F-416F-9D3C-6911C4A697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7369459"/>
              </p:ext>
            </p:extLst>
          </p:nvPr>
        </p:nvGraphicFramePr>
        <p:xfrm>
          <a:off x="263580" y="5313737"/>
          <a:ext cx="9407029" cy="21416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51515">
                  <a:extLst>
                    <a:ext uri="{9D8B030D-6E8A-4147-A177-3AD203B41FA5}">
                      <a16:colId xmlns:a16="http://schemas.microsoft.com/office/drawing/2014/main" val="1526194628"/>
                    </a:ext>
                  </a:extLst>
                </a:gridCol>
                <a:gridCol w="2796536">
                  <a:extLst>
                    <a:ext uri="{9D8B030D-6E8A-4147-A177-3AD203B41FA5}">
                      <a16:colId xmlns:a16="http://schemas.microsoft.com/office/drawing/2014/main" val="1337595697"/>
                    </a:ext>
                  </a:extLst>
                </a:gridCol>
                <a:gridCol w="2215436">
                  <a:extLst>
                    <a:ext uri="{9D8B030D-6E8A-4147-A177-3AD203B41FA5}">
                      <a16:colId xmlns:a16="http://schemas.microsoft.com/office/drawing/2014/main" val="3705500519"/>
                    </a:ext>
                  </a:extLst>
                </a:gridCol>
                <a:gridCol w="1543542">
                  <a:extLst>
                    <a:ext uri="{9D8B030D-6E8A-4147-A177-3AD203B41FA5}">
                      <a16:colId xmlns:a16="http://schemas.microsoft.com/office/drawing/2014/main" val="3982620276"/>
                    </a:ext>
                  </a:extLst>
                </a:gridCol>
              </a:tblGrid>
              <a:tr h="305943">
                <a:tc gridSpan="4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Members representing</a:t>
                      </a:r>
                      <a:r>
                        <a:rPr lang="en-US" sz="1300" baseline="0" dirty="0" smtClean="0"/>
                        <a:t> th</a:t>
                      </a:r>
                      <a:r>
                        <a:rPr lang="en-US" sz="1300" dirty="0" smtClean="0"/>
                        <a:t>e Office of Research for Animal Welfare</a:t>
                      </a:r>
                      <a:r>
                        <a:rPr lang="en-US" sz="1300" baseline="0" dirty="0" smtClean="0"/>
                        <a:t> Concerns</a:t>
                      </a:r>
                      <a:endParaRPr lang="en-US" sz="1300" dirty="0"/>
                    </a:p>
                  </a:txBody>
                  <a:tcPr marL="75438" marR="75438" marT="37719" marB="37719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828695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Name</a:t>
                      </a:r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Title/Affiliation</a:t>
                      </a:r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Email</a:t>
                      </a:r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Phone</a:t>
                      </a:r>
                    </a:p>
                  </a:txBody>
                  <a:tcPr marL="75438" marR="75438" marT="37719" marB="37719"/>
                </a:tc>
                <a:extLst>
                  <a:ext uri="{0D108BD9-81ED-4DB2-BD59-A6C34878D82A}">
                    <a16:rowId xmlns:a16="http://schemas.microsoft.com/office/drawing/2014/main" val="2826751680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r>
                        <a:rPr lang="en-US" sz="1300" dirty="0"/>
                        <a:t>Bruce W. </a:t>
                      </a:r>
                      <a:r>
                        <a:rPr lang="en-US" sz="1300" dirty="0" smtClean="0"/>
                        <a:t>Kennedy </a:t>
                      </a:r>
                      <a:r>
                        <a:rPr lang="en-US" sz="1000" dirty="0" smtClean="0"/>
                        <a:t>MS RLATG CMAR CPIA </a:t>
                      </a:r>
                      <a:r>
                        <a:rPr lang="en-US" sz="1000" dirty="0"/>
                        <a:t>EdD</a:t>
                      </a:r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IACUC Administrator</a:t>
                      </a:r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hlinkClick r:id="rId5"/>
                        </a:rPr>
                        <a:t>brkennedy@chapman.edu</a:t>
                      </a:r>
                      <a:endParaRPr lang="en-US" sz="1300" dirty="0"/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714-628-2844 (o)</a:t>
                      </a:r>
                      <a:endParaRPr lang="en-US" sz="1300" dirty="0"/>
                    </a:p>
                  </a:txBody>
                  <a:tcPr marL="75438" marR="75438" marT="37719" marB="37719"/>
                </a:tc>
                <a:extLst>
                  <a:ext uri="{0D108BD9-81ED-4DB2-BD59-A6C34878D82A}">
                    <a16:rowId xmlns:a16="http://schemas.microsoft.com/office/drawing/2014/main" val="3366976112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r>
                        <a:rPr lang="en-US" sz="1300" dirty="0"/>
                        <a:t>Surya </a:t>
                      </a:r>
                      <a:r>
                        <a:rPr lang="en-US" sz="1300" dirty="0" smtClean="0"/>
                        <a:t>Nauli </a:t>
                      </a:r>
                      <a:r>
                        <a:rPr lang="en-US" sz="1000" dirty="0"/>
                        <a:t>PhD</a:t>
                      </a:r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IACUC Chair</a:t>
                      </a:r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hlinkClick r:id="rId6"/>
                        </a:rPr>
                        <a:t>n</a:t>
                      </a:r>
                      <a:r>
                        <a:rPr lang="en-US" sz="1300" dirty="0" smtClean="0">
                          <a:hlinkClick r:id="rId6"/>
                        </a:rPr>
                        <a:t>auli@chapman.edu</a:t>
                      </a:r>
                      <a:r>
                        <a:rPr lang="en-US" sz="1300" dirty="0" smtClean="0"/>
                        <a:t> </a:t>
                      </a:r>
                      <a:endParaRPr lang="en-US" sz="1300" dirty="0"/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714-516-5485 </a:t>
                      </a:r>
                      <a:r>
                        <a:rPr lang="de-DE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(o)</a:t>
                      </a:r>
                      <a:endParaRPr lang="en-US" sz="1300" dirty="0"/>
                    </a:p>
                  </a:txBody>
                  <a:tcPr marL="75438" marR="75438" marT="37719" marB="37719"/>
                </a:tc>
                <a:extLst>
                  <a:ext uri="{0D108BD9-81ED-4DB2-BD59-A6C34878D82A}">
                    <a16:rowId xmlns:a16="http://schemas.microsoft.com/office/drawing/2014/main" val="3893667415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r>
                        <a:rPr lang="en-US" sz="1300" dirty="0"/>
                        <a:t>Trinka </a:t>
                      </a:r>
                      <a:r>
                        <a:rPr lang="en-US" sz="1300" dirty="0" smtClean="0"/>
                        <a:t>Adamson </a:t>
                      </a:r>
                      <a:r>
                        <a:rPr lang="en-US" sz="1000" dirty="0" smtClean="0"/>
                        <a:t>MS DVM </a:t>
                      </a:r>
                      <a:r>
                        <a:rPr lang="en-US" sz="1000" dirty="0"/>
                        <a:t>DACLAM</a:t>
                      </a:r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Attending Veterinarian</a:t>
                      </a:r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r>
                        <a:rPr lang="sv-SE" sz="1300" dirty="0" smtClean="0">
                          <a:hlinkClick r:id="rId7"/>
                        </a:rPr>
                        <a:t>tadamson@chapman.edu</a:t>
                      </a:r>
                      <a:r>
                        <a:rPr lang="sv-SE" sz="1300" dirty="0" smtClean="0"/>
                        <a:t> </a:t>
                      </a:r>
                      <a:endParaRPr lang="en-US" sz="1300" dirty="0"/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916-956-5201 </a:t>
                      </a:r>
                      <a:r>
                        <a:rPr lang="de-DE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(m)</a:t>
                      </a:r>
                      <a:endParaRPr lang="en-US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438" marR="75438" marT="37719" marB="37719"/>
                </a:tc>
                <a:extLst>
                  <a:ext uri="{0D108BD9-81ED-4DB2-BD59-A6C34878D82A}">
                    <a16:rowId xmlns:a16="http://schemas.microsoft.com/office/drawing/2014/main" val="2621211907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Michael</a:t>
                      </a:r>
                      <a:r>
                        <a:rPr lang="en-US" sz="1300" baseline="0" dirty="0" smtClean="0"/>
                        <a:t> Briggs </a:t>
                      </a:r>
                      <a:r>
                        <a:rPr lang="en-US" sz="1000" baseline="0" dirty="0" smtClean="0"/>
                        <a:t>BA MBA</a:t>
                      </a:r>
                      <a:endParaRPr lang="en-US" sz="1000" dirty="0"/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Director of Research Integrity</a:t>
                      </a:r>
                      <a:endParaRPr lang="en-US" sz="1300" dirty="0"/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hlinkClick r:id="rId8"/>
                        </a:rPr>
                        <a:t>mibriggs@chapman.edu</a:t>
                      </a:r>
                      <a:endParaRPr lang="en-US" sz="1300" dirty="0"/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714-628-7201 (o)</a:t>
                      </a:r>
                      <a:endParaRPr lang="en-US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438" marR="75438" marT="37719" marB="37719"/>
                </a:tc>
                <a:extLst>
                  <a:ext uri="{0D108BD9-81ED-4DB2-BD59-A6C34878D82A}">
                    <a16:rowId xmlns:a16="http://schemas.microsoft.com/office/drawing/2014/main" val="1984153603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r>
                        <a:rPr lang="en-US" sz="1300" dirty="0"/>
                        <a:t>Thomas </a:t>
                      </a:r>
                      <a:r>
                        <a:rPr lang="en-US" sz="1300" dirty="0" smtClean="0"/>
                        <a:t>Piechota </a:t>
                      </a:r>
                      <a:r>
                        <a:rPr lang="en-US" sz="1000" dirty="0" smtClean="0"/>
                        <a:t>PhD </a:t>
                      </a:r>
                      <a:r>
                        <a:rPr lang="en-US" sz="1000" dirty="0"/>
                        <a:t>PE</a:t>
                      </a:r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Institutional </a:t>
                      </a:r>
                      <a:r>
                        <a:rPr lang="en-US" sz="1300" dirty="0" smtClean="0"/>
                        <a:t>Official, </a:t>
                      </a:r>
                      <a:r>
                        <a:rPr lang="en-US" sz="1300" smtClean="0"/>
                        <a:t>VP for Research</a:t>
                      </a:r>
                      <a:endParaRPr lang="en-US" sz="1300" dirty="0"/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hlinkClick r:id="rId9"/>
                        </a:rPr>
                        <a:t>p</a:t>
                      </a:r>
                      <a:r>
                        <a:rPr lang="en-US" sz="1300" dirty="0" smtClean="0">
                          <a:hlinkClick r:id="rId9"/>
                        </a:rPr>
                        <a:t>iechota@chapman.edu</a:t>
                      </a:r>
                      <a:r>
                        <a:rPr lang="en-US" sz="1300" dirty="0" smtClean="0"/>
                        <a:t> </a:t>
                      </a:r>
                      <a:endParaRPr lang="en-US" sz="1300" dirty="0"/>
                    </a:p>
                  </a:txBody>
                  <a:tcPr marL="75438" marR="75438" marT="37719" marB="3771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714-628-2897 </a:t>
                      </a:r>
                      <a:r>
                        <a:rPr lang="de-DE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(o)</a:t>
                      </a:r>
                      <a:endParaRPr lang="en-US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438" marR="75438" marT="37719" marB="37719"/>
                </a:tc>
                <a:extLst>
                  <a:ext uri="{0D108BD9-81ED-4DB2-BD59-A6C34878D82A}">
                    <a16:rowId xmlns:a16="http://schemas.microsoft.com/office/drawing/2014/main" val="3130431789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19" y="534571"/>
            <a:ext cx="1487007" cy="846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58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6209</TotalTime>
  <Words>81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Reporting Animal Welfare Concerns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Animal Welfare Concerns</dc:title>
  <dc:creator>Lopez, David</dc:creator>
  <cp:lastModifiedBy>Kennedy, Bruce</cp:lastModifiedBy>
  <cp:revision>34</cp:revision>
  <cp:lastPrinted>2017-07-21T01:57:29Z</cp:lastPrinted>
  <dcterms:created xsi:type="dcterms:W3CDTF">2017-01-27T20:49:56Z</dcterms:created>
  <dcterms:modified xsi:type="dcterms:W3CDTF">2018-10-05T14:10:48Z</dcterms:modified>
</cp:coreProperties>
</file>