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7" r:id="rId2"/>
    <p:sldMasterId id="2147483731" r:id="rId3"/>
  </p:sldMasterIdLst>
  <p:notesMasterIdLst>
    <p:notesMasterId r:id="rId27"/>
  </p:notesMasterIdLst>
  <p:sldIdLst>
    <p:sldId id="256" r:id="rId4"/>
    <p:sldId id="257" r:id="rId5"/>
    <p:sldId id="481" r:id="rId6"/>
    <p:sldId id="464" r:id="rId7"/>
    <p:sldId id="260" r:id="rId8"/>
    <p:sldId id="469" r:id="rId9"/>
    <p:sldId id="474" r:id="rId10"/>
    <p:sldId id="267" r:id="rId11"/>
    <p:sldId id="461" r:id="rId12"/>
    <p:sldId id="476" r:id="rId13"/>
    <p:sldId id="483" r:id="rId14"/>
    <p:sldId id="266" r:id="rId15"/>
    <p:sldId id="477" r:id="rId16"/>
    <p:sldId id="279" r:id="rId17"/>
    <p:sldId id="482" r:id="rId18"/>
    <p:sldId id="470" r:id="rId19"/>
    <p:sldId id="281" r:id="rId20"/>
    <p:sldId id="270" r:id="rId21"/>
    <p:sldId id="471" r:id="rId22"/>
    <p:sldId id="478" r:id="rId23"/>
    <p:sldId id="467" r:id="rId24"/>
    <p:sldId id="468" r:id="rId25"/>
    <p:sldId id="456" r:id="rId26"/>
  </p:sldIdLst>
  <p:sldSz cx="12192000" cy="6858000"/>
  <p:notesSz cx="7077075" cy="8520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i, Heidi" initials="CH" lastIdx="2" clrIdx="0">
    <p:extLst>
      <p:ext uri="{19B8F6BF-5375-455C-9EA6-DF929625EA0E}">
        <p15:presenceInfo xmlns:p15="http://schemas.microsoft.com/office/powerpoint/2012/main" userId="Choi, Hei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50034"/>
    <a:srgbClr val="8C3A54"/>
    <a:srgbClr val="FFFFFF"/>
    <a:srgbClr val="F6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32B58-57E7-40AC-B1D8-2F66E753ECE2}" v="4" dt="2024-07-31T17:51:48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8" autoAdjust="0"/>
    <p:restoredTop sz="81462" autoAdjust="0"/>
  </p:normalViewPr>
  <p:slideViewPr>
    <p:cSldViewPr snapToGrid="0" snapToObjects="1">
      <p:cViewPr varScale="1">
        <p:scale>
          <a:sx n="104" d="100"/>
          <a:sy n="104" d="100"/>
        </p:scale>
        <p:origin x="708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oval, Margarita" userId="10f66aee-8604-4ab9-9535-2e7e168c46bc" providerId="ADAL" clId="{35D32B58-57E7-40AC-B1D8-2F66E753ECE2}"/>
    <pc:docChg chg="undo custSel delSld modSld sldOrd">
      <pc:chgData name="Sandoval, Margarita" userId="10f66aee-8604-4ab9-9535-2e7e168c46bc" providerId="ADAL" clId="{35D32B58-57E7-40AC-B1D8-2F66E753ECE2}" dt="2024-08-01T16:03:07.878" v="1212" actId="1076"/>
      <pc:docMkLst>
        <pc:docMk/>
      </pc:docMkLst>
      <pc:sldChg chg="modSp mod">
        <pc:chgData name="Sandoval, Margarita" userId="10f66aee-8604-4ab9-9535-2e7e168c46bc" providerId="ADAL" clId="{35D32B58-57E7-40AC-B1D8-2F66E753ECE2}" dt="2024-07-31T17:45:41.008" v="874" actId="20577"/>
        <pc:sldMkLst>
          <pc:docMk/>
          <pc:sldMk cId="0" sldId="257"/>
        </pc:sldMkLst>
        <pc:spChg chg="mod">
          <ac:chgData name="Sandoval, Margarita" userId="10f66aee-8604-4ab9-9535-2e7e168c46bc" providerId="ADAL" clId="{35D32B58-57E7-40AC-B1D8-2F66E753ECE2}" dt="2024-07-31T17:45:41.008" v="874" actId="20577"/>
          <ac:spMkLst>
            <pc:docMk/>
            <pc:sldMk cId="0" sldId="257"/>
            <ac:spMk id="144" creationId="{00000000-0000-0000-0000-000000000000}"/>
          </ac:spMkLst>
        </pc:spChg>
      </pc:sldChg>
      <pc:sldChg chg="addSp modSp mod modNotesTx">
        <pc:chgData name="Sandoval, Margarita" userId="10f66aee-8604-4ab9-9535-2e7e168c46bc" providerId="ADAL" clId="{35D32B58-57E7-40AC-B1D8-2F66E753ECE2}" dt="2024-07-31T17:37:24.202" v="428" actId="20577"/>
        <pc:sldMkLst>
          <pc:docMk/>
          <pc:sldMk cId="0" sldId="260"/>
        </pc:sldMkLst>
        <pc:spChg chg="add mod">
          <ac:chgData name="Sandoval, Margarita" userId="10f66aee-8604-4ab9-9535-2e7e168c46bc" providerId="ADAL" clId="{35D32B58-57E7-40AC-B1D8-2F66E753ECE2}" dt="2024-07-31T17:27:01.335" v="59" actId="1076"/>
          <ac:spMkLst>
            <pc:docMk/>
            <pc:sldMk cId="0" sldId="260"/>
            <ac:spMk id="3" creationId="{6481D035-B6B2-2214-7FE4-3C94DAE04B80}"/>
          </ac:spMkLst>
        </pc:spChg>
        <pc:spChg chg="mod">
          <ac:chgData name="Sandoval, Margarita" userId="10f66aee-8604-4ab9-9535-2e7e168c46bc" providerId="ADAL" clId="{35D32B58-57E7-40AC-B1D8-2F66E753ECE2}" dt="2024-07-31T17:34:22.978" v="344" actId="1076"/>
          <ac:spMkLst>
            <pc:docMk/>
            <pc:sldMk cId="0" sldId="260"/>
            <ac:spMk id="162" creationId="{00000000-0000-0000-0000-000000000000}"/>
          </ac:spMkLst>
        </pc:spChg>
        <pc:spChg chg="mod">
          <ac:chgData name="Sandoval, Margarita" userId="10f66aee-8604-4ab9-9535-2e7e168c46bc" providerId="ADAL" clId="{35D32B58-57E7-40AC-B1D8-2F66E753ECE2}" dt="2024-07-31T17:37:24.202" v="428" actId="20577"/>
          <ac:spMkLst>
            <pc:docMk/>
            <pc:sldMk cId="0" sldId="260"/>
            <ac:spMk id="163" creationId="{00000000-0000-0000-0000-000000000000}"/>
          </ac:spMkLst>
        </pc:spChg>
        <pc:picChg chg="mod">
          <ac:chgData name="Sandoval, Margarita" userId="10f66aee-8604-4ab9-9535-2e7e168c46bc" providerId="ADAL" clId="{35D32B58-57E7-40AC-B1D8-2F66E753ECE2}" dt="2024-07-31T17:34:38.729" v="346" actId="1076"/>
          <ac:picMkLst>
            <pc:docMk/>
            <pc:sldMk cId="0" sldId="260"/>
            <ac:picMk id="164" creationId="{00000000-0000-0000-0000-000000000000}"/>
          </ac:picMkLst>
        </pc:picChg>
      </pc:sldChg>
      <pc:sldChg chg="mod modShow">
        <pc:chgData name="Sandoval, Margarita" userId="10f66aee-8604-4ab9-9535-2e7e168c46bc" providerId="ADAL" clId="{35D32B58-57E7-40AC-B1D8-2F66E753ECE2}" dt="2024-07-31T17:54:51.500" v="1184" actId="729"/>
        <pc:sldMkLst>
          <pc:docMk/>
          <pc:sldMk cId="0" sldId="266"/>
        </pc:sldMkLst>
      </pc:sldChg>
      <pc:sldChg chg="mod modShow">
        <pc:chgData name="Sandoval, Margarita" userId="10f66aee-8604-4ab9-9535-2e7e168c46bc" providerId="ADAL" clId="{35D32B58-57E7-40AC-B1D8-2F66E753ECE2}" dt="2024-07-31T17:53:36.275" v="1179" actId="729"/>
        <pc:sldMkLst>
          <pc:docMk/>
          <pc:sldMk cId="0" sldId="270"/>
        </pc:sldMkLst>
      </pc:sldChg>
      <pc:sldChg chg="modSp mod">
        <pc:chgData name="Sandoval, Margarita" userId="10f66aee-8604-4ab9-9535-2e7e168c46bc" providerId="ADAL" clId="{35D32B58-57E7-40AC-B1D8-2F66E753ECE2}" dt="2024-07-31T17:50:22.747" v="1128" actId="20577"/>
        <pc:sldMkLst>
          <pc:docMk/>
          <pc:sldMk cId="0" sldId="281"/>
        </pc:sldMkLst>
        <pc:spChg chg="mod">
          <ac:chgData name="Sandoval, Margarita" userId="10f66aee-8604-4ab9-9535-2e7e168c46bc" providerId="ADAL" clId="{35D32B58-57E7-40AC-B1D8-2F66E753ECE2}" dt="2024-07-31T17:50:22.747" v="1128" actId="20577"/>
          <ac:spMkLst>
            <pc:docMk/>
            <pc:sldMk cId="0" sldId="281"/>
            <ac:spMk id="364" creationId="{00000000-0000-0000-0000-000000000000}"/>
          </ac:spMkLst>
        </pc:spChg>
        <pc:picChg chg="mod">
          <ac:chgData name="Sandoval, Margarita" userId="10f66aee-8604-4ab9-9535-2e7e168c46bc" providerId="ADAL" clId="{35D32B58-57E7-40AC-B1D8-2F66E753ECE2}" dt="2024-07-31T17:50:12.103" v="1121" actId="1076"/>
          <ac:picMkLst>
            <pc:docMk/>
            <pc:sldMk cId="0" sldId="281"/>
            <ac:picMk id="365" creationId="{00000000-0000-0000-0000-000000000000}"/>
          </ac:picMkLst>
        </pc:picChg>
      </pc:sldChg>
      <pc:sldChg chg="modSp mod">
        <pc:chgData name="Sandoval, Margarita" userId="10f66aee-8604-4ab9-9535-2e7e168c46bc" providerId="ADAL" clId="{35D32B58-57E7-40AC-B1D8-2F66E753ECE2}" dt="2024-08-01T16:02:49.042" v="1210" actId="20577"/>
        <pc:sldMkLst>
          <pc:docMk/>
          <pc:sldMk cId="0" sldId="461"/>
        </pc:sldMkLst>
        <pc:spChg chg="mod">
          <ac:chgData name="Sandoval, Margarita" userId="10f66aee-8604-4ab9-9535-2e7e168c46bc" providerId="ADAL" clId="{35D32B58-57E7-40AC-B1D8-2F66E753ECE2}" dt="2024-08-01T16:02:49.042" v="1210" actId="20577"/>
          <ac:spMkLst>
            <pc:docMk/>
            <pc:sldMk cId="0" sldId="461"/>
            <ac:spMk id="206" creationId="{00000000-0000-0000-0000-000000000000}"/>
          </ac:spMkLst>
        </pc:spChg>
      </pc:sldChg>
      <pc:sldChg chg="ord modNotesTx">
        <pc:chgData name="Sandoval, Margarita" userId="10f66aee-8604-4ab9-9535-2e7e168c46bc" providerId="ADAL" clId="{35D32B58-57E7-40AC-B1D8-2F66E753ECE2}" dt="2024-07-31T17:35:27.570" v="351" actId="6549"/>
        <pc:sldMkLst>
          <pc:docMk/>
          <pc:sldMk cId="0" sldId="464"/>
        </pc:sldMkLst>
      </pc:sldChg>
      <pc:sldChg chg="addSp delSp modSp mod">
        <pc:chgData name="Sandoval, Margarita" userId="10f66aee-8604-4ab9-9535-2e7e168c46bc" providerId="ADAL" clId="{35D32B58-57E7-40AC-B1D8-2F66E753ECE2}" dt="2024-08-01T16:02:33.018" v="1208" actId="20577"/>
        <pc:sldMkLst>
          <pc:docMk/>
          <pc:sldMk cId="220954145" sldId="469"/>
        </pc:sldMkLst>
        <pc:spChg chg="mod">
          <ac:chgData name="Sandoval, Margarita" userId="10f66aee-8604-4ab9-9535-2e7e168c46bc" providerId="ADAL" clId="{35D32B58-57E7-40AC-B1D8-2F66E753ECE2}" dt="2024-07-31T17:36:47.285" v="421" actId="20577"/>
          <ac:spMkLst>
            <pc:docMk/>
            <pc:sldMk cId="220954145" sldId="469"/>
            <ac:spMk id="2" creationId="{1D685BC3-A801-7B90-67CB-3C19E67623DE}"/>
          </ac:spMkLst>
        </pc:spChg>
        <pc:spChg chg="mod">
          <ac:chgData name="Sandoval, Margarita" userId="10f66aee-8604-4ab9-9535-2e7e168c46bc" providerId="ADAL" clId="{35D32B58-57E7-40AC-B1D8-2F66E753ECE2}" dt="2024-08-01T16:02:33.018" v="1208" actId="20577"/>
          <ac:spMkLst>
            <pc:docMk/>
            <pc:sldMk cId="220954145" sldId="469"/>
            <ac:spMk id="3" creationId="{2FE28908-F2A3-F7B7-E314-52BB3C7EDB8D}"/>
          </ac:spMkLst>
        </pc:spChg>
        <pc:spChg chg="del mod">
          <ac:chgData name="Sandoval, Margarita" userId="10f66aee-8604-4ab9-9535-2e7e168c46bc" providerId="ADAL" clId="{35D32B58-57E7-40AC-B1D8-2F66E753ECE2}" dt="2024-07-31T17:36:50.940" v="422" actId="21"/>
          <ac:spMkLst>
            <pc:docMk/>
            <pc:sldMk cId="220954145" sldId="469"/>
            <ac:spMk id="364" creationId="{00000000-0000-0000-0000-000000000000}"/>
          </ac:spMkLst>
        </pc:spChg>
        <pc:picChg chg="add mod">
          <ac:chgData name="Sandoval, Margarita" userId="10f66aee-8604-4ab9-9535-2e7e168c46bc" providerId="ADAL" clId="{35D32B58-57E7-40AC-B1D8-2F66E753ECE2}" dt="2024-07-31T18:38:46.427" v="1196" actId="1076"/>
          <ac:picMkLst>
            <pc:docMk/>
            <pc:sldMk cId="220954145" sldId="469"/>
            <ac:picMk id="5" creationId="{9273ACE5-64EF-6E2C-5F75-BB2A173DFFE0}"/>
          </ac:picMkLst>
        </pc:picChg>
      </pc:sldChg>
      <pc:sldChg chg="modNotesTx">
        <pc:chgData name="Sandoval, Margarita" userId="10f66aee-8604-4ab9-9535-2e7e168c46bc" providerId="ADAL" clId="{35D32B58-57E7-40AC-B1D8-2F66E753ECE2}" dt="2024-07-31T17:50:43.323" v="1130" actId="20577"/>
        <pc:sldMkLst>
          <pc:docMk/>
          <pc:sldMk cId="1550950136" sldId="470"/>
        </pc:sldMkLst>
      </pc:sldChg>
      <pc:sldChg chg="delSp modSp del mod ord modNotesTx">
        <pc:chgData name="Sandoval, Margarita" userId="10f66aee-8604-4ab9-9535-2e7e168c46bc" providerId="ADAL" clId="{35D32B58-57E7-40AC-B1D8-2F66E753ECE2}" dt="2024-07-31T17:52:20.060" v="1172" actId="2696"/>
        <pc:sldMkLst>
          <pc:docMk/>
          <pc:sldMk cId="1185632116" sldId="473"/>
        </pc:sldMkLst>
        <pc:spChg chg="del mod">
          <ac:chgData name="Sandoval, Margarita" userId="10f66aee-8604-4ab9-9535-2e7e168c46bc" providerId="ADAL" clId="{35D32B58-57E7-40AC-B1D8-2F66E753ECE2}" dt="2024-07-31T17:51:59.825" v="1166"/>
          <ac:spMkLst>
            <pc:docMk/>
            <pc:sldMk cId="1185632116" sldId="473"/>
            <ac:spMk id="3" creationId="{06312433-874B-F992-062E-CB1D0A8E1241}"/>
          </ac:spMkLst>
        </pc:spChg>
        <pc:spChg chg="del mod">
          <ac:chgData name="Sandoval, Margarita" userId="10f66aee-8604-4ab9-9535-2e7e168c46bc" providerId="ADAL" clId="{35D32B58-57E7-40AC-B1D8-2F66E753ECE2}" dt="2024-07-31T17:51:53.803" v="1162"/>
          <ac:spMkLst>
            <pc:docMk/>
            <pc:sldMk cId="1185632116" sldId="473"/>
            <ac:spMk id="370" creationId="{00000000-0000-0000-0000-000000000000}"/>
          </ac:spMkLst>
        </pc:spChg>
      </pc:sldChg>
      <pc:sldChg chg="modSp mod">
        <pc:chgData name="Sandoval, Margarita" userId="10f66aee-8604-4ab9-9535-2e7e168c46bc" providerId="ADAL" clId="{35D32B58-57E7-40AC-B1D8-2F66E753ECE2}" dt="2024-07-31T17:57:23.966" v="1193" actId="1076"/>
        <pc:sldMkLst>
          <pc:docMk/>
          <pc:sldMk cId="333680368" sldId="474"/>
        </pc:sldMkLst>
        <pc:spChg chg="mod">
          <ac:chgData name="Sandoval, Margarita" userId="10f66aee-8604-4ab9-9535-2e7e168c46bc" providerId="ADAL" clId="{35D32B58-57E7-40AC-B1D8-2F66E753ECE2}" dt="2024-07-31T17:57:23.966" v="1193" actId="1076"/>
          <ac:spMkLst>
            <pc:docMk/>
            <pc:sldMk cId="333680368" sldId="474"/>
            <ac:spMk id="3" creationId="{B79A4556-FA28-6337-31B8-52F6A67CA562}"/>
          </ac:spMkLst>
        </pc:spChg>
      </pc:sldChg>
      <pc:sldChg chg="modSp mod modNotesTx">
        <pc:chgData name="Sandoval, Margarita" userId="10f66aee-8604-4ab9-9535-2e7e168c46bc" providerId="ADAL" clId="{35D32B58-57E7-40AC-B1D8-2F66E753ECE2}" dt="2024-08-01T16:03:07.878" v="1212" actId="1076"/>
        <pc:sldMkLst>
          <pc:docMk/>
          <pc:sldMk cId="2185717782" sldId="476"/>
        </pc:sldMkLst>
        <pc:spChg chg="mod">
          <ac:chgData name="Sandoval, Margarita" userId="10f66aee-8604-4ab9-9535-2e7e168c46bc" providerId="ADAL" clId="{35D32B58-57E7-40AC-B1D8-2F66E753ECE2}" dt="2024-08-01T16:03:07.878" v="1212" actId="1076"/>
          <ac:spMkLst>
            <pc:docMk/>
            <pc:sldMk cId="2185717782" sldId="476"/>
            <ac:spMk id="204" creationId="{00000000-0000-0000-0000-000000000000}"/>
          </ac:spMkLst>
        </pc:spChg>
      </pc:sldChg>
      <pc:sldChg chg="modSp mod">
        <pc:chgData name="Sandoval, Margarita" userId="10f66aee-8604-4ab9-9535-2e7e168c46bc" providerId="ADAL" clId="{35D32B58-57E7-40AC-B1D8-2F66E753ECE2}" dt="2024-07-31T17:55:18.586" v="1189" actId="20577"/>
        <pc:sldMkLst>
          <pc:docMk/>
          <pc:sldMk cId="2922479231" sldId="477"/>
        </pc:sldMkLst>
        <pc:spChg chg="mod">
          <ac:chgData name="Sandoval, Margarita" userId="10f66aee-8604-4ab9-9535-2e7e168c46bc" providerId="ADAL" clId="{35D32B58-57E7-40AC-B1D8-2F66E753ECE2}" dt="2024-07-31T17:55:18.586" v="1189" actId="20577"/>
          <ac:spMkLst>
            <pc:docMk/>
            <pc:sldMk cId="2922479231" sldId="477"/>
            <ac:spMk id="204" creationId="{00000000-0000-0000-0000-000000000000}"/>
          </ac:spMkLst>
        </pc:spChg>
      </pc:sldChg>
      <pc:sldChg chg="delSp modSp del mod ord">
        <pc:chgData name="Sandoval, Margarita" userId="10f66aee-8604-4ab9-9535-2e7e168c46bc" providerId="ADAL" clId="{35D32B58-57E7-40AC-B1D8-2F66E753ECE2}" dt="2024-07-31T17:38:42.517" v="440" actId="2696"/>
        <pc:sldMkLst>
          <pc:docMk/>
          <pc:sldMk cId="1203495920" sldId="480"/>
        </pc:sldMkLst>
        <pc:spChg chg="del mod">
          <ac:chgData name="Sandoval, Margarita" userId="10f66aee-8604-4ab9-9535-2e7e168c46bc" providerId="ADAL" clId="{35D32B58-57E7-40AC-B1D8-2F66E753ECE2}" dt="2024-07-31T17:38:22.365" v="436"/>
          <ac:spMkLst>
            <pc:docMk/>
            <pc:sldMk cId="1203495920" sldId="480"/>
            <ac:spMk id="3" creationId="{B79A4556-FA28-6337-31B8-52F6A67CA562}"/>
          </ac:spMkLst>
        </pc:spChg>
        <pc:spChg chg="mod">
          <ac:chgData name="Sandoval, Margarita" userId="10f66aee-8604-4ab9-9535-2e7e168c46bc" providerId="ADAL" clId="{35D32B58-57E7-40AC-B1D8-2F66E753ECE2}" dt="2024-07-31T17:38:16.091" v="432" actId="21"/>
          <ac:spMkLst>
            <pc:docMk/>
            <pc:sldMk cId="1203495920" sldId="480"/>
            <ac:spMk id="206" creationId="{00000000-0000-0000-0000-000000000000}"/>
          </ac:spMkLst>
        </pc:spChg>
      </pc:sldChg>
      <pc:sldChg chg="addSp modSp mod">
        <pc:chgData name="Sandoval, Margarita" userId="10f66aee-8604-4ab9-9535-2e7e168c46bc" providerId="ADAL" clId="{35D32B58-57E7-40AC-B1D8-2F66E753ECE2}" dt="2024-07-31T17:38:38.195" v="439" actId="1076"/>
        <pc:sldMkLst>
          <pc:docMk/>
          <pc:sldMk cId="1272225235" sldId="482"/>
        </pc:sldMkLst>
        <pc:spChg chg="mod">
          <ac:chgData name="Sandoval, Margarita" userId="10f66aee-8604-4ab9-9535-2e7e168c46bc" providerId="ADAL" clId="{35D32B58-57E7-40AC-B1D8-2F66E753ECE2}" dt="2024-07-31T17:38:30.321" v="437"/>
          <ac:spMkLst>
            <pc:docMk/>
            <pc:sldMk cId="1272225235" sldId="482"/>
            <ac:spMk id="364" creationId="{00000000-0000-0000-0000-000000000000}"/>
          </ac:spMkLst>
        </pc:spChg>
        <pc:spChg chg="mod">
          <ac:chgData name="Sandoval, Margarita" userId="10f66aee-8604-4ab9-9535-2e7e168c46bc" providerId="ADAL" clId="{35D32B58-57E7-40AC-B1D8-2F66E753ECE2}" dt="2024-07-31T17:38:18.380" v="433"/>
          <ac:spMkLst>
            <pc:docMk/>
            <pc:sldMk cId="1272225235" sldId="482"/>
            <ac:spMk id="370" creationId="{00000000-0000-0000-0000-000000000000}"/>
          </ac:spMkLst>
        </pc:spChg>
        <pc:picChg chg="add mod">
          <ac:chgData name="Sandoval, Margarita" userId="10f66aee-8604-4ab9-9535-2e7e168c46bc" providerId="ADAL" clId="{35D32B58-57E7-40AC-B1D8-2F66E753ECE2}" dt="2024-07-31T17:38:38.195" v="439" actId="1076"/>
          <ac:picMkLst>
            <pc:docMk/>
            <pc:sldMk cId="1272225235" sldId="482"/>
            <ac:picMk id="2" creationId="{FC7DC879-327B-4514-2655-826C5D3730B6}"/>
          </ac:picMkLst>
        </pc:picChg>
      </pc:sldChg>
      <pc:sldChg chg="addSp delSp modSp mod ord">
        <pc:chgData name="Sandoval, Margarita" userId="10f66aee-8604-4ab9-9535-2e7e168c46bc" providerId="ADAL" clId="{35D32B58-57E7-40AC-B1D8-2F66E753ECE2}" dt="2024-07-31T17:53:50.670" v="1183"/>
        <pc:sldMkLst>
          <pc:docMk/>
          <pc:sldMk cId="212576610" sldId="483"/>
        </pc:sldMkLst>
        <pc:spChg chg="add del">
          <ac:chgData name="Sandoval, Margarita" userId="10f66aee-8604-4ab9-9535-2e7e168c46bc" providerId="ADAL" clId="{35D32B58-57E7-40AC-B1D8-2F66E753ECE2}" dt="2024-07-31T17:52:08.115" v="1169" actId="22"/>
          <ac:spMkLst>
            <pc:docMk/>
            <pc:sldMk cId="212576610" sldId="483"/>
            <ac:spMk id="3" creationId="{A92816CF-D47C-3C95-365B-D571EAC6EBF2}"/>
          </ac:spMkLst>
        </pc:spChg>
        <pc:spChg chg="mod">
          <ac:chgData name="Sandoval, Margarita" userId="10f66aee-8604-4ab9-9535-2e7e168c46bc" providerId="ADAL" clId="{35D32B58-57E7-40AC-B1D8-2F66E753ECE2}" dt="2024-07-31T17:52:15.618" v="1171" actId="1076"/>
          <ac:spMkLst>
            <pc:docMk/>
            <pc:sldMk cId="212576610" sldId="483"/>
            <ac:spMk id="204" creationId="{00000000-0000-0000-0000-000000000000}"/>
          </ac:spMkLst>
        </pc:spChg>
        <pc:spChg chg="mod">
          <ac:chgData name="Sandoval, Margarita" userId="10f66aee-8604-4ab9-9535-2e7e168c46bc" providerId="ADAL" clId="{35D32B58-57E7-40AC-B1D8-2F66E753ECE2}" dt="2024-07-31T17:51:55.635" v="1163"/>
          <ac:spMkLst>
            <pc:docMk/>
            <pc:sldMk cId="212576610" sldId="483"/>
            <ac:spMk id="206" creationId="{00000000-0000-0000-0000-000000000000}"/>
          </ac:spMkLst>
        </pc:spChg>
        <pc:picChg chg="add mod">
          <ac:chgData name="Sandoval, Margarita" userId="10f66aee-8604-4ab9-9535-2e7e168c46bc" providerId="ADAL" clId="{35D32B58-57E7-40AC-B1D8-2F66E753ECE2}" dt="2024-07-31T17:53:28.545" v="1178" actId="14100"/>
          <ac:picMkLst>
            <pc:docMk/>
            <pc:sldMk cId="212576610" sldId="483"/>
            <ac:picMk id="5" creationId="{DF247591-9E61-271F-343D-6A658895F7CD}"/>
          </ac:picMkLst>
        </pc:picChg>
        <pc:picChg chg="del">
          <ac:chgData name="Sandoval, Margarita" userId="10f66aee-8604-4ab9-9535-2e7e168c46bc" providerId="ADAL" clId="{35D32B58-57E7-40AC-B1D8-2F66E753ECE2}" dt="2024-07-31T17:52:01.211" v="1167" actId="478"/>
          <ac:picMkLst>
            <pc:docMk/>
            <pc:sldMk cId="212576610" sldId="483"/>
            <ac:picMk id="6" creationId="{DF947575-E538-6E9A-9B90-250CB42D27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A9C5EDC-02BF-4B2F-8A92-5D4193F4D8F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065213"/>
            <a:ext cx="5111750" cy="2874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100305"/>
            <a:ext cx="5661660" cy="3354795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09263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092630"/>
            <a:ext cx="3066733" cy="427485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CA86152-A4EF-4B95-83A5-D21E5BD3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6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12f686050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Primary tool for tracking degree progress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List overall graduation requirements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Have questions about program evaluation?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Faculty program advisor – major/minor related questions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Academic Advisor - questions on GE  &amp; overall graduation requirements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2d12f686050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660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12f686050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Primary tool for tracking degree progress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List overall graduation requirements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Have questions about program evaluation?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Faculty program advisor – major/minor related questions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Academic Advisor - questions on GE  &amp; overall graduation requirements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2d12f686050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271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12f686050_3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d12f686050_3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12f686050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University Catalog has suggested 4 year plan for the major. Along with the Program Eval this can also be a resource for students to review which courses they have completed and what requirements they have remaining.</a:t>
            </a:r>
          </a:p>
        </p:txBody>
      </p:sp>
      <p:sp>
        <p:nvSpPr>
          <p:cNvPr id="202" name="Google Shape;202;g2d12f686050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931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d12f686050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2d12f686050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12f686050_3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We have a lot more policies than these but these are the most common you might encounter from students. </a:t>
            </a:r>
          </a:p>
          <a:p>
            <a:endParaRPr lang="en-US" dirty="0"/>
          </a:p>
          <a:p>
            <a:r>
              <a:rPr lang="en-US" dirty="0"/>
              <a:t>We have a handout that walks students through the process of transferring courses so they can definitely be directed to us if they need additional guidance. TES is a website students can use to check if a course is transferable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g2d12f686050_3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13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12f686050_3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g2d12f686050_3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520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12f686050_3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d12f686050_3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12f686050_3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d12f686050_3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d12f686050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2d12f686050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32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5667465a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5667465a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12f686050_3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highlighted important deadlines that students usually need to be reminded of. I also wanted to point out the Academic Calendar and the Tuition and reimbursement calendar are different. Sometimes students ask us these questions and even if they can drop until Sept 6</a:t>
            </a:r>
            <a:r>
              <a:rPr lang="en-US" baseline="30000" dirty="0"/>
              <a:t>th</a:t>
            </a:r>
            <a:r>
              <a:rPr lang="en-US" dirty="0"/>
              <a:t> without record of enrollment does not mean the student will receive a full reimbursement. I usually refer students to speak with the Business Office for confirmation.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g2d12f686050_3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472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12f686050_3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d12f686050_3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185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12f686050_3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d12f686050_3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767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B113-8D7C-430D-8AD8-2C648A5AC3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12f686050_3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d12f686050_3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04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12f686050_3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PROGRAM ADVISOR</a:t>
            </a:r>
          </a:p>
          <a:p>
            <a:pPr marL="91440"/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Major/minor specific advising (tracks, options, and requirements)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Four-year major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Major/GE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Study abroad major approvals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Major specific substitutions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Post graduate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Transfer courses for the major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Approve permission number requests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Overriding prerequisite/corequisites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/>
              <a:t>FACULTY MENTORING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Personalized academic mentoring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Postgraduate planning- Graduate/Professional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Support for Interdisciplinary programs and self-designed majors/minors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/>
              <a:t>SPECIALIZED ADVISING</a:t>
            </a:r>
          </a:p>
          <a:p>
            <a:endParaRPr lang="en-US" sz="3200" dirty="0"/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/>
              <a:t>Study Abroad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/>
              <a:t>University Honors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/>
              <a:t>Pre-law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/>
              <a:t>Pre-med/health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Professional Development and Internships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000" dirty="0"/>
              <a:t>Disability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Tutoring, Learning, and Testing Center (process tutoring)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Promising Futures Program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Secondary-school career path 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g2d12f686050_3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12f686050_3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Advisor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their Program Evaluation and all undergraduate requirements</a:t>
            </a:r>
          </a:p>
          <a:p>
            <a:pPr marL="285750" lvl="1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a graduation review</a:t>
            </a:r>
          </a:p>
          <a:p>
            <a:pPr marL="285750" lvl="1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Education advising</a:t>
            </a:r>
          </a:p>
          <a:p>
            <a:pPr marL="285750" lvl="1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that the student is “on track”</a:t>
            </a:r>
          </a:p>
          <a:p>
            <a:pPr marL="285750" lvl="1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the possibility of changing or adding another major/minor and still graduate on time</a:t>
            </a:r>
          </a:p>
          <a:p>
            <a:pPr marL="285750" lvl="1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Opinion themed inquiry vs minor</a:t>
            </a:r>
          </a:p>
          <a:p>
            <a:pPr marL="285750" lvl="1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difficulties that are impacting the progress in their courses</a:t>
            </a:r>
          </a:p>
          <a:p>
            <a:pPr marL="285750" lvl="1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registration questions</a:t>
            </a:r>
          </a:p>
          <a:p>
            <a:pPr marL="285750" lvl="1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Pass/No Pass grading option</a:t>
            </a:r>
          </a:p>
          <a:p>
            <a:pPr marL="285750" lvl="1" indent="-28575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withdrawing from a class</a:t>
            </a:r>
          </a:p>
          <a:p>
            <a:pPr indent="-45720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2d12f686050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d12f686050_3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d12f686050_3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14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12f686050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d12f686050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88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12f686050_3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d12f686050_3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12f686050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d12f686050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4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838200" y="1271135"/>
            <a:ext cx="10515600" cy="370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838200" y="346075"/>
            <a:ext cx="10515600" cy="70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96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815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073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418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4282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7798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8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413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644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1458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4153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9944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156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1884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7516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852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9321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374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58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9820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9326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5904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197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627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5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1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4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3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7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A8D7-9A5D-3644-8BCD-29F965D6F4D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22F1-7FA0-E443-9C7B-E4107B36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3404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45181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pman.edu/academics/undergraduate/degree-requirements/gen-ed-requirements/index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pman.edu/students/academic-resources/advising/four-year-plans/index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apman.edu/registrar" TargetMode="External"/><Relationship Id="rId3" Type="http://schemas.openxmlformats.org/officeDocument/2006/relationships/hyperlink" Target="https://www.chapman.edu/tutorin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globaled@chapman.edu" TargetMode="External"/><Relationship Id="rId5" Type="http://schemas.openxmlformats.org/officeDocument/2006/relationships/hyperlink" Target="https://www.chapman.edu/cge" TargetMode="External"/><Relationship Id="rId10" Type="http://schemas.openxmlformats.org/officeDocument/2006/relationships/hyperlink" Target="https://catalog.chapman.edu/" TargetMode="External"/><Relationship Id="rId4" Type="http://schemas.openxmlformats.org/officeDocument/2006/relationships/hyperlink" Target="https://www.chapman.edu/career" TargetMode="External"/><Relationship Id="rId9" Type="http://schemas.openxmlformats.org/officeDocument/2006/relationships/hyperlink" Target="https://www.chapman.edu/academics/academic-calendar.asp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dos@chapman.edu" TargetMode="External"/><Relationship Id="rId3" Type="http://schemas.openxmlformats.org/officeDocument/2006/relationships/hyperlink" Target="mailto:mcalderon@chapman.edu" TargetMode="External"/><Relationship Id="rId7" Type="http://schemas.openxmlformats.org/officeDocument/2006/relationships/hyperlink" Target="https://www.chapman.edu/students/dean-of-studen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pcs@chapman.edu" TargetMode="External"/><Relationship Id="rId5" Type="http://schemas.openxmlformats.org/officeDocument/2006/relationships/hyperlink" Target="https://www.chapman.edu/spcs" TargetMode="External"/><Relationship Id="rId4" Type="http://schemas.openxmlformats.org/officeDocument/2006/relationships/hyperlink" Target="https://www.chapman.edu/students/dean-of-students/student-outreach-support/contact-sos.aspx" TargetMode="External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85" y="662452"/>
            <a:ext cx="4960836" cy="496083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5967850" y="662452"/>
            <a:ext cx="5396400" cy="2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5000"/>
              </a:lnSpc>
            </a:pPr>
            <a:r>
              <a:rPr lang="en-US" sz="3470" b="1" dirty="0">
                <a:latin typeface="Oswald SemiBold" panose="00000700000000000000" pitchFamily="2" charset="0"/>
              </a:rPr>
              <a:t>Faculty Training</a:t>
            </a:r>
            <a:endParaRPr sz="3470" dirty="0">
              <a:solidFill>
                <a:schemeClr val="lt1"/>
              </a:solidFill>
              <a:latin typeface="Oswald SemiBold" panose="00000700000000000000" pitchFamily="2" charset="0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5967850" y="1703184"/>
            <a:ext cx="5396400" cy="16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467" dirty="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Wilkinson College of Arts, Humanities, and Social Sciences</a:t>
            </a:r>
            <a:endParaRPr sz="3467" dirty="0">
              <a:solidFill>
                <a:schemeClr val="dk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8398" y="4427716"/>
            <a:ext cx="3065399" cy="57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/>
        </p:nvSpPr>
        <p:spPr>
          <a:xfrm>
            <a:off x="7489028" y="2357222"/>
            <a:ext cx="426886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Lists overall credit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120 credits to graduate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48 residency requirement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42 upper division requirement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Math 100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List all General Education (GE) Requirements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List all major/minor/themed inquiry courses required for degree completion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>
            <a:off x="0" y="-7200"/>
            <a:ext cx="79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/>
        </p:nvSpPr>
        <p:spPr>
          <a:xfrm>
            <a:off x="791000" y="-7200"/>
            <a:ext cx="11401000" cy="1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A50034"/>
                </a:solidFill>
                <a:latin typeface="Oswald SemiBold" panose="00000700000000000000" pitchFamily="2" charset="0"/>
              </a:rPr>
              <a:t>Program Evaluation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A50034"/>
              </a:solidFill>
              <a:effectLst/>
              <a:uLnTx/>
              <a:uFillTx/>
              <a:latin typeface="Oswald SemiBold" panose="00000700000000000000" pitchFamily="2" charset="0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47575-E538-6E9A-9B90-250CB42D2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98" y="1182945"/>
            <a:ext cx="4903061" cy="49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1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/>
        </p:nvSpPr>
        <p:spPr>
          <a:xfrm>
            <a:off x="1071247" y="1846097"/>
            <a:ext cx="502475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General Education Requirements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Lists all courses approved to meet a GE requirement.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Divided by GE requirement and then by subject. </a:t>
            </a:r>
          </a:p>
        </p:txBody>
      </p:sp>
      <p:pic>
        <p:nvPicPr>
          <p:cNvPr id="205" name="Google Shape;205;p35"/>
          <p:cNvPicPr preferRelativeResize="0"/>
          <p:nvPr/>
        </p:nvPicPr>
        <p:blipFill rotWithShape="1">
          <a:blip r:embed="rId4">
            <a:alphaModFix/>
          </a:blip>
          <a:srcRect l="1447" r="92800"/>
          <a:stretch/>
        </p:blipFill>
        <p:spPr>
          <a:xfrm>
            <a:off x="0" y="-7200"/>
            <a:ext cx="79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/>
        </p:nvSpPr>
        <p:spPr>
          <a:xfrm>
            <a:off x="791000" y="-7200"/>
            <a:ext cx="11401000" cy="1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A50034"/>
                </a:solidFill>
                <a:latin typeface="Oswald SemiBold" panose="00000700000000000000" pitchFamily="2" charset="0"/>
                <a:cs typeface="Calibri" panose="020F0502020204030204" pitchFamily="34" charset="0"/>
              </a:rPr>
              <a:t>General Education (GE) Courses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47591-9E61-271F-343D-6A658895F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73" y="1762125"/>
            <a:ext cx="4601054" cy="43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36"/>
          <p:cNvGraphicFramePr/>
          <p:nvPr/>
        </p:nvGraphicFramePr>
        <p:xfrm>
          <a:off x="1414060" y="1626507"/>
          <a:ext cx="8128000" cy="26507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 dirty="0"/>
                        <a:t>Requirement</a:t>
                      </a:r>
                      <a:endParaRPr sz="1500" dirty="0"/>
                    </a:p>
                  </a:txBody>
                  <a:tcPr marL="91467" marR="91467" marT="45733" marB="45733" anchor="ctr">
                    <a:solidFill>
                      <a:srgbClr val="A500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Credits Needed (120 Total)</a:t>
                      </a:r>
                      <a:endParaRPr sz="1500"/>
                    </a:p>
                  </a:txBody>
                  <a:tcPr marL="91467" marR="91467" marT="45733" marB="45733" anchor="ctr">
                    <a:solidFill>
                      <a:srgbClr val="A50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General Education coursework</a:t>
                      </a:r>
                      <a:endParaRPr sz="1500"/>
                    </a:p>
                  </a:txBody>
                  <a:tcPr marL="91467" marR="91467" marT="45733" marB="45733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39 credits</a:t>
                      </a:r>
                      <a:endParaRPr sz="1500"/>
                    </a:p>
                  </a:txBody>
                  <a:tcPr marL="91467" marR="91467" marT="45733" marB="45733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BA in Political Science coursework</a:t>
                      </a:r>
                      <a:endParaRPr sz="1500"/>
                    </a:p>
                  </a:txBody>
                  <a:tcPr marL="91467" marR="91467" marT="45733" marB="45733">
                    <a:solidFill>
                      <a:srgbClr val="F6ED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/>
                        <a:t>42 credits</a:t>
                      </a:r>
                      <a:endParaRPr sz="1500" dirty="0"/>
                    </a:p>
                  </a:txBody>
                  <a:tcPr marL="91467" marR="91467" marT="45733" marB="45733">
                    <a:solidFill>
                      <a:srgbClr val="F6E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/>
                        <a:t>English Minor coursework</a:t>
                      </a:r>
                      <a:endParaRPr sz="1500" dirty="0"/>
                    </a:p>
                  </a:txBody>
                  <a:tcPr marL="91467" marR="91467" marT="45733" marB="45733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18 credits</a:t>
                      </a:r>
                      <a:endParaRPr sz="1500"/>
                    </a:p>
                  </a:txBody>
                  <a:tcPr marL="91467" marR="91467" marT="45733" marB="45733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/>
                        <a:t>TOTAL CREDITS</a:t>
                      </a:r>
                      <a:endParaRPr sz="1500"/>
                    </a:p>
                  </a:txBody>
                  <a:tcPr marL="91467" marR="91467" marT="45733" marB="45733">
                    <a:solidFill>
                      <a:srgbClr val="F6ED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/>
                        <a:t>99 credits</a:t>
                      </a:r>
                      <a:endParaRPr sz="1500" dirty="0"/>
                    </a:p>
                  </a:txBody>
                  <a:tcPr marL="91467" marR="91467" marT="45733" marB="45733">
                    <a:solidFill>
                      <a:srgbClr val="F6E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3" name="Google Shape;213;p36"/>
          <p:cNvSpPr txBox="1"/>
          <p:nvPr/>
        </p:nvSpPr>
        <p:spPr>
          <a:xfrm>
            <a:off x="1490393" y="4547413"/>
            <a:ext cx="8128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287859" indent="-321725" defTabSz="121917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With the remaining 21 credits you can take additional “free electives”, add another minor or second major, etc.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7859" indent="-321725" defTabSz="121917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Some courses may count for both your General Education, major or minor coursework.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14" name="Google Shape;214;p36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>
            <a:off x="0" y="-7200"/>
            <a:ext cx="79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 txBox="1"/>
          <p:nvPr/>
        </p:nvSpPr>
        <p:spPr>
          <a:xfrm>
            <a:off x="791000" y="26290"/>
            <a:ext cx="114010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 dirty="0">
                <a:solidFill>
                  <a:srgbClr val="A50034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Sample Degree Plan</a:t>
            </a:r>
            <a:endParaRPr sz="4800" kern="0" dirty="0">
              <a:solidFill>
                <a:srgbClr val="A50034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/>
        </p:nvSpPr>
        <p:spPr>
          <a:xfrm>
            <a:off x="6563302" y="1674616"/>
            <a:ext cx="5008683" cy="277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Undergraduate Degree Programs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All majors and minors offered at Chapman.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year plans are available in the University Catalog as of Fall 2024. This catalog is only applicable for Incoming first year students 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Suggested 4 year plans for students under the 2023 catalog are available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HERE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107000"/>
              </a:lnSpc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**Make sure to select the correct catalog year on the top right-hand corner.</a:t>
            </a:r>
          </a:p>
        </p:txBody>
      </p:sp>
      <p:pic>
        <p:nvPicPr>
          <p:cNvPr id="205" name="Google Shape;205;p35"/>
          <p:cNvPicPr preferRelativeResize="0"/>
          <p:nvPr/>
        </p:nvPicPr>
        <p:blipFill rotWithShape="1">
          <a:blip r:embed="rId4">
            <a:alphaModFix/>
          </a:blip>
          <a:srcRect l="1447" r="92800"/>
          <a:stretch/>
        </p:blipFill>
        <p:spPr>
          <a:xfrm>
            <a:off x="0" y="-7200"/>
            <a:ext cx="79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/>
        </p:nvSpPr>
        <p:spPr>
          <a:xfrm>
            <a:off x="791000" y="21623"/>
            <a:ext cx="11465655" cy="92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A50034"/>
                </a:solidFill>
                <a:latin typeface="Oswald SemiBold" panose="00000700000000000000" pitchFamily="2" charset="0"/>
              </a:rPr>
              <a:t>University Catalog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A50034"/>
              </a:solidFill>
              <a:effectLst/>
              <a:uLnTx/>
              <a:uFillTx/>
              <a:latin typeface="Oswald SemiBold" panose="00000700000000000000" pitchFamily="2" charset="0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488DB-1FD1-010B-FF81-33E6CE66A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458"/>
          <a:stretch/>
        </p:blipFill>
        <p:spPr>
          <a:xfrm>
            <a:off x="958773" y="1432712"/>
            <a:ext cx="5436756" cy="26876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6A7206-3F99-4833-BC35-AAF304F32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773" y="4721090"/>
            <a:ext cx="5436756" cy="133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7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/>
          <p:nvPr/>
        </p:nvSpPr>
        <p:spPr>
          <a:xfrm>
            <a:off x="369118" y="2427491"/>
            <a:ext cx="9426800" cy="16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9300" kern="0" dirty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Policies</a:t>
            </a:r>
            <a:endParaRPr sz="9300" kern="0" dirty="0">
              <a:solidFill>
                <a:srgbClr val="FFFFFF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588817" y="1387724"/>
            <a:ext cx="4565074" cy="370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87859" indent="-330192" defTabSz="1219170">
              <a:lnSpc>
                <a:spcPct val="150000"/>
              </a:lnSpc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1600" kern="0" dirty="0">
                <a:solidFill>
                  <a:srgbClr val="2F2F2F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Family Educational Rights and Privacy Act (FERPA) affords student certain rights with respect to their education records. </a:t>
            </a:r>
          </a:p>
          <a:p>
            <a:pPr marL="287859" indent="-330192" defTabSz="1219170">
              <a:lnSpc>
                <a:spcPct val="150000"/>
              </a:lnSpc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Students must provide written consent if they would like Chapman University to share information with parents, spouses, or any other person or groups of persons.</a:t>
            </a:r>
          </a:p>
          <a:p>
            <a:pPr marL="237061" indent="-228594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endParaRPr lang="en-US" sz="1600" dirty="0">
              <a:solidFill>
                <a:schemeClr val="dk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69" name="Google Shape;369;p51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 rot="5400000">
            <a:off x="5847150" y="468517"/>
            <a:ext cx="542333" cy="1223663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1"/>
          <p:cNvSpPr txBox="1"/>
          <p:nvPr/>
        </p:nvSpPr>
        <p:spPr>
          <a:xfrm>
            <a:off x="212436" y="32282"/>
            <a:ext cx="11979564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50034"/>
                </a:solidFill>
                <a:effectLst/>
                <a:uLnTx/>
                <a:uFillTx/>
                <a:latin typeface="Oswald SemiBold" panose="00000700000000000000" pitchFamily="2" charset="0"/>
                <a:ea typeface="+mn-ea"/>
                <a:cs typeface="+mn-cs"/>
              </a:rPr>
              <a:t>FERPA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A50034"/>
              </a:solidFill>
              <a:effectLst/>
              <a:uLnTx/>
              <a:uFillTx/>
              <a:latin typeface="Oswald SemiBold" panose="00000700000000000000" pitchFamily="2" charset="0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7DC879-327B-4514-2655-826C5D373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405" y="1387724"/>
            <a:ext cx="6140731" cy="29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2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588817" y="1387724"/>
            <a:ext cx="4565074" cy="370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37061" indent="-228594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12 credits per semester is a full-time course load.</a:t>
            </a:r>
          </a:p>
          <a:p>
            <a:pPr marL="237061" indent="-228594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can take 18 credits max per semester (at Chapman and elsewhere).</a:t>
            </a:r>
          </a:p>
          <a:p>
            <a:pPr marL="237061" indent="-228594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enroll in max of 21 credits if student has 3.0 GPA</a:t>
            </a:r>
          </a:p>
          <a:p>
            <a:pPr marL="846646" lvl="1" indent="-228594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enrolled at Chapman over 18 credits, an additional cost per credit is applied.</a:t>
            </a:r>
          </a:p>
          <a:p>
            <a:pPr marL="237061" indent="-228594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endParaRPr lang="en-US" sz="1600" dirty="0">
              <a:solidFill>
                <a:schemeClr val="dk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69" name="Google Shape;369;p51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 rot="5400000">
            <a:off x="5847150" y="468517"/>
            <a:ext cx="542333" cy="1223663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1"/>
          <p:cNvSpPr txBox="1"/>
          <p:nvPr/>
        </p:nvSpPr>
        <p:spPr>
          <a:xfrm>
            <a:off x="212436" y="32282"/>
            <a:ext cx="11979564" cy="103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4800" dirty="0">
                <a:solidFill>
                  <a:srgbClr val="A50034"/>
                </a:solidFill>
                <a:latin typeface="Oswald SemiBold" panose="000007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Course Load </a:t>
            </a:r>
          </a:p>
        </p:txBody>
      </p:sp>
    </p:spTree>
    <p:extLst>
      <p:ext uri="{BB962C8B-B14F-4D97-AF65-F5344CB8AC3E}">
        <p14:creationId xmlns:p14="http://schemas.microsoft.com/office/powerpoint/2010/main" val="155095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523951" y="1834005"/>
            <a:ext cx="4354400" cy="3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37061" indent="-228594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sz="1600" dirty="0">
                <a:solidFill>
                  <a:schemeClr val="dk1"/>
                </a:solidFill>
              </a:rPr>
              <a:t>Student can only take 6 Pass/No Pass credits per academic year (e.g., Fall 2024 and Summer 2025).</a:t>
            </a:r>
          </a:p>
          <a:p>
            <a:pPr marL="846646" lvl="1" indent="-228594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sz="1300" dirty="0">
                <a:solidFill>
                  <a:schemeClr val="dk1"/>
                </a:solidFill>
              </a:rPr>
              <a:t>Courses set to P/NP do not count e.g.: MATH 100</a:t>
            </a:r>
            <a:endParaRPr sz="1300" dirty="0">
              <a:solidFill>
                <a:schemeClr val="dk1"/>
              </a:solidFill>
            </a:endParaRPr>
          </a:p>
          <a:p>
            <a:pPr marL="237061" indent="-228594">
              <a:lnSpc>
                <a:spcPct val="150000"/>
              </a:lnSpc>
              <a:buClr>
                <a:schemeClr val="dk1"/>
              </a:buClr>
            </a:pPr>
            <a:r>
              <a:rPr lang="en" sz="1600" dirty="0">
                <a:solidFill>
                  <a:schemeClr val="dk1"/>
                </a:solidFill>
              </a:rPr>
              <a:t>Most majors &amp; minors require graded courses. </a:t>
            </a:r>
            <a:endParaRPr sz="1600" dirty="0"/>
          </a:p>
          <a:p>
            <a:pPr marL="237061" indent="-228594">
              <a:lnSpc>
                <a:spcPct val="150000"/>
              </a:lnSpc>
              <a:buClr>
                <a:schemeClr val="dk1"/>
              </a:buClr>
            </a:pPr>
            <a:r>
              <a:rPr lang="en" sz="1600" dirty="0">
                <a:solidFill>
                  <a:schemeClr val="dk1"/>
                </a:solidFill>
              </a:rPr>
              <a:t>Course must state “Student Option” if P/NP is allowed. 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365" name="Google Shape;365;p51"/>
          <p:cNvPicPr preferRelativeResize="0"/>
          <p:nvPr/>
        </p:nvPicPr>
        <p:blipFill rotWithShape="1">
          <a:blip r:embed="rId3">
            <a:alphaModFix/>
          </a:blip>
          <a:srcRect r="2185"/>
          <a:stretch/>
        </p:blipFill>
        <p:spPr>
          <a:xfrm>
            <a:off x="5907496" y="3612384"/>
            <a:ext cx="5072184" cy="142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1"/>
          <p:cNvPicPr preferRelativeResize="0"/>
          <p:nvPr/>
        </p:nvPicPr>
        <p:blipFill rotWithShape="1">
          <a:blip r:embed="rId4">
            <a:alphaModFix/>
          </a:blip>
          <a:srcRect r="1077"/>
          <a:stretch/>
        </p:blipFill>
        <p:spPr>
          <a:xfrm>
            <a:off x="5891867" y="1834006"/>
            <a:ext cx="5017479" cy="138083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1"/>
          <p:cNvSpPr/>
          <p:nvPr/>
        </p:nvSpPr>
        <p:spPr>
          <a:xfrm>
            <a:off x="6337344" y="2719917"/>
            <a:ext cx="812800" cy="422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1"/>
          <p:cNvSpPr/>
          <p:nvPr/>
        </p:nvSpPr>
        <p:spPr>
          <a:xfrm>
            <a:off x="6337344" y="4497917"/>
            <a:ext cx="812800" cy="4220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51"/>
          <p:cNvPicPr preferRelativeResize="0"/>
          <p:nvPr/>
        </p:nvPicPr>
        <p:blipFill rotWithShape="1">
          <a:blip r:embed="rId5">
            <a:alphaModFix/>
          </a:blip>
          <a:srcRect l="1447" r="92800"/>
          <a:stretch/>
        </p:blipFill>
        <p:spPr>
          <a:xfrm rot="5400000">
            <a:off x="5847150" y="468517"/>
            <a:ext cx="542333" cy="1223663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1"/>
          <p:cNvSpPr txBox="1"/>
          <p:nvPr/>
        </p:nvSpPr>
        <p:spPr>
          <a:xfrm>
            <a:off x="126787" y="7354"/>
            <a:ext cx="10932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 dirty="0">
                <a:solidFill>
                  <a:srgbClr val="A50034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Pass/No Pass Policy</a:t>
            </a:r>
            <a:endParaRPr sz="4800" kern="0" dirty="0">
              <a:solidFill>
                <a:srgbClr val="A50034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40"/>
          <p:cNvGrpSpPr/>
          <p:nvPr/>
        </p:nvGrpSpPr>
        <p:grpSpPr>
          <a:xfrm>
            <a:off x="516817" y="1775572"/>
            <a:ext cx="2755060" cy="1675547"/>
            <a:chOff x="65590" y="157707"/>
            <a:chExt cx="2755060" cy="1675546"/>
          </a:xfrm>
        </p:grpSpPr>
        <p:sp>
          <p:nvSpPr>
            <p:cNvPr id="244" name="Google Shape;244;p40"/>
            <p:cNvSpPr/>
            <p:nvPr/>
          </p:nvSpPr>
          <p:spPr>
            <a:xfrm>
              <a:off x="65590" y="215352"/>
              <a:ext cx="1617901" cy="1617901"/>
            </a:xfrm>
            <a:prstGeom prst="ellipse">
              <a:avLst/>
            </a:prstGeom>
            <a:solidFill>
              <a:srgbClr val="F6ED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0"/>
            <p:cNvSpPr txBox="1"/>
            <p:nvPr/>
          </p:nvSpPr>
          <p:spPr>
            <a:xfrm>
              <a:off x="159875" y="506136"/>
              <a:ext cx="9327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500"/>
              </a:pPr>
              <a:r>
                <a:rPr lang="en" sz="20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Major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1202749" y="157707"/>
              <a:ext cx="1617901" cy="1617901"/>
            </a:xfrm>
            <a:prstGeom prst="ellipse">
              <a:avLst/>
            </a:prstGeom>
            <a:solidFill>
              <a:srgbClr val="F6ED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0"/>
            <p:cNvSpPr txBox="1"/>
            <p:nvPr/>
          </p:nvSpPr>
          <p:spPr>
            <a:xfrm>
              <a:off x="1782916" y="365109"/>
              <a:ext cx="932700" cy="123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500"/>
              </a:pPr>
              <a:r>
                <a:rPr lang="en" sz="20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GE’s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40"/>
          <p:cNvGrpSpPr/>
          <p:nvPr/>
        </p:nvGrpSpPr>
        <p:grpSpPr>
          <a:xfrm>
            <a:off x="4147197" y="1783333"/>
            <a:ext cx="2955620" cy="1717664"/>
            <a:chOff x="69635" y="117197"/>
            <a:chExt cx="2955620" cy="1717664"/>
          </a:xfrm>
        </p:grpSpPr>
        <p:sp>
          <p:nvSpPr>
            <p:cNvPr id="249" name="Google Shape;249;p40"/>
            <p:cNvSpPr/>
            <p:nvPr/>
          </p:nvSpPr>
          <p:spPr>
            <a:xfrm>
              <a:off x="69635" y="117197"/>
              <a:ext cx="1717664" cy="1717664"/>
            </a:xfrm>
            <a:prstGeom prst="ellipse">
              <a:avLst/>
            </a:prstGeom>
            <a:solidFill>
              <a:srgbClr val="F6ED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 txBox="1"/>
            <p:nvPr/>
          </p:nvSpPr>
          <p:spPr>
            <a:xfrm>
              <a:off x="257122" y="319747"/>
              <a:ext cx="990300" cy="13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500"/>
              </a:pPr>
              <a:r>
                <a:rPr lang="en" sz="20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Minor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1307591" y="117197"/>
              <a:ext cx="1717664" cy="1717664"/>
            </a:xfrm>
            <a:prstGeom prst="ellipse">
              <a:avLst/>
            </a:prstGeom>
            <a:solidFill>
              <a:srgbClr val="F6ED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0"/>
            <p:cNvSpPr txBox="1"/>
            <p:nvPr/>
          </p:nvSpPr>
          <p:spPr>
            <a:xfrm>
              <a:off x="1939036" y="319747"/>
              <a:ext cx="990300" cy="13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500"/>
              </a:pPr>
              <a:r>
                <a:rPr lang="en" sz="20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GE’s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40"/>
          <p:cNvGrpSpPr/>
          <p:nvPr/>
        </p:nvGrpSpPr>
        <p:grpSpPr>
          <a:xfrm>
            <a:off x="8082987" y="1408832"/>
            <a:ext cx="2950845" cy="2288144"/>
            <a:chOff x="212434" y="0"/>
            <a:chExt cx="2950846" cy="2288144"/>
          </a:xfrm>
        </p:grpSpPr>
        <p:sp>
          <p:nvSpPr>
            <p:cNvPr id="254" name="Google Shape;254;p40"/>
            <p:cNvSpPr/>
            <p:nvPr/>
          </p:nvSpPr>
          <p:spPr>
            <a:xfrm>
              <a:off x="212434" y="0"/>
              <a:ext cx="1387409" cy="1387389"/>
            </a:xfrm>
            <a:prstGeom prst="ellipse">
              <a:avLst/>
            </a:prstGeom>
            <a:solidFill>
              <a:srgbClr val="F6ED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0"/>
            <p:cNvSpPr txBox="1"/>
            <p:nvPr/>
          </p:nvSpPr>
          <p:spPr>
            <a:xfrm>
              <a:off x="415615" y="203178"/>
              <a:ext cx="981047" cy="981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67" tIns="64767" rIns="64767" bIns="647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300"/>
              </a:pPr>
              <a:r>
                <a:rPr lang="en" sz="1733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Major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832757" y="900755"/>
              <a:ext cx="1387409" cy="1387389"/>
            </a:xfrm>
            <a:prstGeom prst="ellipse">
              <a:avLst/>
            </a:prstGeom>
            <a:solidFill>
              <a:srgbClr val="F6ED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0"/>
            <p:cNvSpPr txBox="1"/>
            <p:nvPr/>
          </p:nvSpPr>
          <p:spPr>
            <a:xfrm>
              <a:off x="1035938" y="1103933"/>
              <a:ext cx="981047" cy="981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67" tIns="64767" rIns="64767" bIns="647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300"/>
              </a:pPr>
              <a:r>
                <a:rPr lang="en" sz="1733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GE’s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1928625" y="45367"/>
              <a:ext cx="1234655" cy="1250565"/>
            </a:xfrm>
            <a:prstGeom prst="ellipse">
              <a:avLst/>
            </a:prstGeom>
            <a:solidFill>
              <a:srgbClr val="F6ED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0"/>
            <p:cNvSpPr txBox="1"/>
            <p:nvPr/>
          </p:nvSpPr>
          <p:spPr>
            <a:xfrm>
              <a:off x="2109436" y="228508"/>
              <a:ext cx="873033" cy="884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67" tIns="64767" rIns="64767" bIns="647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300"/>
              </a:pPr>
              <a:r>
                <a:rPr lang="en" sz="1733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Themed Inquiry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40"/>
          <p:cNvSpPr txBox="1"/>
          <p:nvPr/>
        </p:nvSpPr>
        <p:spPr>
          <a:xfrm>
            <a:off x="1505532" y="2308734"/>
            <a:ext cx="777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A50034"/>
                </a:solidFill>
                <a:latin typeface="Calibri"/>
                <a:ea typeface="Calibri"/>
                <a:cs typeface="Calibri"/>
                <a:sym typeface="Calibri"/>
              </a:rPr>
              <a:t>9 credits</a:t>
            </a:r>
            <a:endParaRPr sz="1600" b="1" kern="0">
              <a:solidFill>
                <a:srgbClr val="A5003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0"/>
          <p:cNvSpPr txBox="1"/>
          <p:nvPr/>
        </p:nvSpPr>
        <p:spPr>
          <a:xfrm>
            <a:off x="5148192" y="2295391"/>
            <a:ext cx="953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A50034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endParaRPr sz="1600" b="1" kern="0">
              <a:solidFill>
                <a:srgbClr val="A500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A50034"/>
                </a:solidFill>
                <a:latin typeface="Calibri"/>
                <a:ea typeface="Calibri"/>
                <a:cs typeface="Calibri"/>
                <a:sym typeface="Calibri"/>
              </a:rPr>
              <a:t>credits</a:t>
            </a:r>
            <a:endParaRPr sz="2000" b="1" kern="0">
              <a:solidFill>
                <a:srgbClr val="A5003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611100" y="5700294"/>
            <a:ext cx="109324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share credits between two majors and a major &amp; minor, but you must meet the unique credit verification. 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0"/>
          <p:cNvSpPr txBox="1"/>
          <p:nvPr/>
        </p:nvSpPr>
        <p:spPr>
          <a:xfrm>
            <a:off x="620343" y="4117588"/>
            <a:ext cx="2313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share 9 credits with your Major &amp; GEs.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4429195" y="4120737"/>
            <a:ext cx="2391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share 6 credits with your Minor &amp; GEs.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8465001" y="4120734"/>
            <a:ext cx="3279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cannot share themed inquiry credits with your Major/Major discipline and GEs.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6" name="Google Shape;266;p40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 rot="5400000">
            <a:off x="5847150" y="468517"/>
            <a:ext cx="542333" cy="1223663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0"/>
          <p:cNvSpPr txBox="1"/>
          <p:nvPr/>
        </p:nvSpPr>
        <p:spPr>
          <a:xfrm>
            <a:off x="158792" y="3458"/>
            <a:ext cx="10932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 dirty="0">
                <a:solidFill>
                  <a:srgbClr val="A50034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Policy for Sharing Credits</a:t>
            </a:r>
            <a:endParaRPr sz="4800" kern="0" dirty="0">
              <a:solidFill>
                <a:srgbClr val="A50034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/>
          <p:nvPr/>
        </p:nvSpPr>
        <p:spPr>
          <a:xfrm>
            <a:off x="212099" y="2390546"/>
            <a:ext cx="10696045" cy="16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9300" kern="0" dirty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42580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>
            <a:off x="0" y="-7200"/>
            <a:ext cx="791000" cy="686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2400" y="824802"/>
            <a:ext cx="5601565" cy="571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932" y="597500"/>
            <a:ext cx="6136832" cy="613683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1331876" y="498039"/>
            <a:ext cx="586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en" sz="4800" dirty="0">
                <a:solidFill>
                  <a:srgbClr val="A50034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WHAT WE’LL COVER</a:t>
            </a:r>
            <a:endParaRPr sz="4800" dirty="0">
              <a:solidFill>
                <a:srgbClr val="A50034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1391467" y="1843924"/>
            <a:ext cx="6924000" cy="292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 SemiBold" panose="00000700000000000000" pitchFamily="2" charset="0"/>
                <a:cs typeface="Arial" panose="020B0604020202020204" pitchFamily="34" charset="0"/>
              </a:rPr>
              <a:t>Advising Overview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 SemiBold" panose="00000700000000000000" pitchFamily="2" charset="0"/>
                <a:cs typeface="Arial" panose="020B0604020202020204" pitchFamily="34" charset="0"/>
              </a:rPr>
              <a:t>Understanding Degree Requirements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 SemiBold" panose="00000700000000000000" pitchFamily="2" charset="0"/>
                <a:cs typeface="Arial" panose="020B0604020202020204" pitchFamily="34" charset="0"/>
              </a:rPr>
              <a:t>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 SemiBold" panose="00000700000000000000" pitchFamily="2" charset="0"/>
                <a:cs typeface="Arial" panose="020B0604020202020204" pitchFamily="34" charset="0"/>
              </a:rPr>
              <a:t>Additional Resources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tx1"/>
                </a:solidFill>
                <a:latin typeface="Oswald SemiBold" panose="00000700000000000000" pitchFamily="2" charset="0"/>
                <a:ea typeface="Oswald"/>
                <a:cs typeface="Oswald"/>
                <a:sym typeface="Oswald"/>
              </a:rPr>
              <a:t>Q&amp;A</a:t>
            </a:r>
            <a:endParaRPr sz="1600" dirty="0">
              <a:solidFill>
                <a:schemeClr val="tx1"/>
              </a:solidFill>
              <a:latin typeface="Oswald SemiBold" panose="00000700000000000000" pitchFamily="2" charset="0"/>
              <a:ea typeface="Oswald"/>
              <a:cs typeface="Oswald"/>
              <a:sym typeface="Oswald"/>
            </a:endParaRPr>
          </a:p>
        </p:txBody>
      </p:sp>
      <p:cxnSp>
        <p:nvCxnSpPr>
          <p:cNvPr id="145" name="Google Shape;145;p27"/>
          <p:cNvCxnSpPr/>
          <p:nvPr/>
        </p:nvCxnSpPr>
        <p:spPr>
          <a:xfrm>
            <a:off x="1497299" y="1445647"/>
            <a:ext cx="5064800" cy="0"/>
          </a:xfrm>
          <a:prstGeom prst="straightConnector1">
            <a:avLst/>
          </a:prstGeom>
          <a:noFill/>
          <a:ln w="9525" cap="flat" cmpd="sng">
            <a:solidFill>
              <a:srgbClr val="A5003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1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 rot="5400000">
            <a:off x="5847150" y="468517"/>
            <a:ext cx="542333" cy="1223663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1"/>
          <p:cNvSpPr txBox="1"/>
          <p:nvPr/>
        </p:nvSpPr>
        <p:spPr>
          <a:xfrm>
            <a:off x="271298" y="17958"/>
            <a:ext cx="11819102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50034"/>
                </a:solidFill>
                <a:effectLst/>
                <a:uLnTx/>
                <a:uFillTx/>
                <a:latin typeface="Oswald SemiBold" panose="00000700000000000000" pitchFamily="2" charset="0"/>
                <a:ea typeface="+mn-ea"/>
                <a:cs typeface="+mn-cs"/>
              </a:rPr>
              <a:t>Academic Calendar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A50034"/>
              </a:solidFill>
              <a:effectLst/>
              <a:uLnTx/>
              <a:uFillTx/>
              <a:latin typeface="Oswald SemiBold" panose="00000700000000000000" pitchFamily="2" charset="0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FE622-C180-E2CA-411A-F94D1DE65341}"/>
              </a:ext>
            </a:extLst>
          </p:cNvPr>
          <p:cNvSpPr txBox="1"/>
          <p:nvPr/>
        </p:nvSpPr>
        <p:spPr>
          <a:xfrm>
            <a:off x="7500135" y="1782395"/>
            <a:ext cx="436624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Important Dates: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Last day to add/drop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Last day to add independent study/internship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Last day to change to P/NP option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Last day to withdraw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Academic Calendar differs from the Business Office’s Tuition Reimbursement Calendar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99B663-C53E-F2F1-E544-56224EA2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98" y="1723868"/>
            <a:ext cx="7228837" cy="3200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865BD0-02FA-B372-9622-B19D95B9E1FB}"/>
              </a:ext>
            </a:extLst>
          </p:cNvPr>
          <p:cNvSpPr/>
          <p:nvPr/>
        </p:nvSpPr>
        <p:spPr>
          <a:xfrm>
            <a:off x="271299" y="2414427"/>
            <a:ext cx="6951537" cy="38419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433324-71ED-FC8F-9CCF-181F13312F40}"/>
              </a:ext>
            </a:extLst>
          </p:cNvPr>
          <p:cNvSpPr/>
          <p:nvPr/>
        </p:nvSpPr>
        <p:spPr>
          <a:xfrm>
            <a:off x="271299" y="3052106"/>
            <a:ext cx="6951537" cy="67938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75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473403" y="1376992"/>
            <a:ext cx="5081901" cy="3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26997" indent="0">
              <a:buNone/>
            </a:pPr>
            <a:r>
              <a:rPr lang="en-US" sz="1600" b="1" dirty="0">
                <a:solidFill>
                  <a:schemeClr val="tx1"/>
                </a:solidFill>
                <a:hlinkClick r:id="rId3"/>
              </a:rPr>
              <a:t>Tutoring and Learning Center</a:t>
            </a:r>
            <a:endParaRPr lang="en-US" sz="1600" b="1" dirty="0">
              <a:solidFill>
                <a:schemeClr val="tx1"/>
              </a:solidFill>
            </a:endParaRPr>
          </a:p>
          <a:p>
            <a:pPr marL="126997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Academic mentoring, tutoring and supplemental instruction, Writing Center, and Testing </a:t>
            </a:r>
          </a:p>
          <a:p>
            <a:pPr marL="457200" lvl="1" indent="0">
              <a:buNone/>
            </a:pPr>
            <a:endParaRPr lang="en-US" sz="600" dirty="0">
              <a:solidFill>
                <a:schemeClr val="tx1"/>
              </a:solidFill>
            </a:endParaRPr>
          </a:p>
          <a:p>
            <a:pPr marL="126997" indent="0">
              <a:buNone/>
            </a:pPr>
            <a:r>
              <a:rPr lang="en-US" sz="1600" b="1" dirty="0">
                <a:solidFill>
                  <a:schemeClr val="tx1"/>
                </a:solidFill>
                <a:hlinkClick r:id="rId4"/>
              </a:rPr>
              <a:t>Career and Professional Development</a:t>
            </a:r>
            <a:endParaRPr lang="en-US" sz="1600" b="1" dirty="0">
              <a:solidFill>
                <a:schemeClr val="tx1"/>
              </a:solidFill>
            </a:endParaRPr>
          </a:p>
          <a:p>
            <a:pPr marL="126997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Internships, resume building, mock interviews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hlinkClick r:id="rId5"/>
              </a:rPr>
              <a:t>Center for Global Education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Study abroad, semester at sea, exchange student support, International student services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globaled@chapman.edu</a:t>
            </a: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69" name="Google Shape;369;p51"/>
          <p:cNvPicPr preferRelativeResize="0"/>
          <p:nvPr/>
        </p:nvPicPr>
        <p:blipFill rotWithShape="1">
          <a:blip r:embed="rId7">
            <a:alphaModFix/>
          </a:blip>
          <a:srcRect l="1447" r="92800"/>
          <a:stretch/>
        </p:blipFill>
        <p:spPr>
          <a:xfrm rot="5400000">
            <a:off x="5847150" y="468517"/>
            <a:ext cx="542333" cy="1223663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1"/>
          <p:cNvSpPr txBox="1"/>
          <p:nvPr/>
        </p:nvSpPr>
        <p:spPr>
          <a:xfrm>
            <a:off x="295564" y="0"/>
            <a:ext cx="11896436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dirty="0">
                <a:solidFill>
                  <a:srgbClr val="A50034"/>
                </a:solidFill>
                <a:latin typeface="Oswald SemiBold" panose="00000700000000000000" pitchFamily="2" charset="0"/>
              </a:rPr>
              <a:t>Campus Resources</a:t>
            </a:r>
            <a:endParaRPr sz="4800" kern="0" dirty="0">
              <a:solidFill>
                <a:srgbClr val="A50034"/>
              </a:solidFill>
              <a:latin typeface="Oswald SemiBold" panose="00000700000000000000" pitchFamily="2" charset="0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FE622-C180-E2CA-411A-F94D1DE65341}"/>
              </a:ext>
            </a:extLst>
          </p:cNvPr>
          <p:cNvSpPr txBox="1"/>
          <p:nvPr/>
        </p:nvSpPr>
        <p:spPr>
          <a:xfrm>
            <a:off x="6382327" y="1584788"/>
            <a:ext cx="54840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Registrar’s Office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Transcripts, add/drop forms, change of major forms, academic forms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registrar@chapman.edu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Academic Calendar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Semester start and end dates, Add/Drop dates,  Withdrawal dates, University holidays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Academic Catalog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Majors and minors offered, degree requirements, course descriptions, prerequisites, academic policies 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14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473403" y="1594798"/>
            <a:ext cx="10203833" cy="3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Student Outreach and Support Report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Miguel Calderon, </a:t>
            </a:r>
            <a:r>
              <a:rPr lang="en-US" sz="1600" b="0" i="1" dirty="0">
                <a:solidFill>
                  <a:schemeClr val="tx1"/>
                </a:solidFill>
                <a:effectLst/>
              </a:rPr>
              <a:t>Case Manager 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mcalderon@chapman.edu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chemeClr val="tx1"/>
                </a:solidFill>
                <a:effectLst/>
                <a:hlinkClick r:id="rId4"/>
              </a:rPr>
              <a:t>Submit a Student Outreach and Sup</a:t>
            </a:r>
            <a:r>
              <a:rPr lang="en-US" sz="1600" dirty="0">
                <a:solidFill>
                  <a:schemeClr val="tx1"/>
                </a:solidFill>
                <a:hlinkClick r:id="rId4"/>
              </a:rPr>
              <a:t>port Referral</a:t>
            </a:r>
            <a:endParaRPr lang="en-US" sz="1600" b="0" dirty="0">
              <a:solidFill>
                <a:schemeClr val="tx1"/>
              </a:solidFill>
              <a:effectLst/>
            </a:endParaRPr>
          </a:p>
          <a:p>
            <a:pPr marL="126997" indent="0">
              <a:buNone/>
            </a:pPr>
            <a:endParaRPr lang="en-US" sz="1600" dirty="0">
              <a:solidFill>
                <a:schemeClr val="tx1"/>
              </a:solidFill>
              <a:hlinkClick r:id="rId5"/>
            </a:endParaRPr>
          </a:p>
          <a:p>
            <a:pPr marL="126997" indent="0">
              <a:buNone/>
            </a:pPr>
            <a:r>
              <a:rPr lang="en-US" sz="1600" b="1" dirty="0">
                <a:solidFill>
                  <a:schemeClr val="tx1"/>
                </a:solidFill>
                <a:hlinkClick r:id="rId5"/>
              </a:rPr>
              <a:t>Counseling Services </a:t>
            </a:r>
            <a:endParaRPr lang="en-US" sz="1600" b="1" dirty="0">
              <a:solidFill>
                <a:schemeClr val="tx1"/>
              </a:solidFill>
            </a:endParaRPr>
          </a:p>
          <a:p>
            <a:pPr marL="126997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Individual counseling, family counseling, workshops</a:t>
            </a:r>
          </a:p>
          <a:p>
            <a:pPr marL="126997" indent="0">
              <a:buNone/>
            </a:pPr>
            <a:r>
              <a:rPr lang="en-US" sz="16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spcs@chapman.edu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126997" indent="0">
              <a:buNone/>
            </a:pPr>
            <a:r>
              <a:rPr lang="en-US" sz="1600" b="1" dirty="0">
                <a:solidFill>
                  <a:schemeClr val="tx1"/>
                </a:solidFill>
                <a:hlinkClick r:id="rId7"/>
              </a:rPr>
              <a:t>Dean of Students</a:t>
            </a:r>
            <a:endParaRPr lang="en-US" sz="1600" b="1" dirty="0">
              <a:solidFill>
                <a:schemeClr val="tx1"/>
              </a:solidFill>
            </a:endParaRPr>
          </a:p>
          <a:p>
            <a:pPr marL="126997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Support classroom experiences, provide engaging learning experiences outside of the classroom, assist with questions about or difficulties in your Chapman experience</a:t>
            </a:r>
          </a:p>
          <a:p>
            <a:pPr marL="126997" indent="0">
              <a:buNone/>
            </a:pPr>
            <a:r>
              <a:rPr lang="en-US" sz="1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dos@chapman.edu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69" name="Google Shape;369;p51"/>
          <p:cNvPicPr preferRelativeResize="0"/>
          <p:nvPr/>
        </p:nvPicPr>
        <p:blipFill rotWithShape="1">
          <a:blip r:embed="rId9">
            <a:alphaModFix/>
          </a:blip>
          <a:srcRect l="1447" r="92800"/>
          <a:stretch/>
        </p:blipFill>
        <p:spPr>
          <a:xfrm rot="5400000">
            <a:off x="5847150" y="468517"/>
            <a:ext cx="542333" cy="1223663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1"/>
          <p:cNvSpPr txBox="1"/>
          <p:nvPr/>
        </p:nvSpPr>
        <p:spPr>
          <a:xfrm>
            <a:off x="341744" y="0"/>
            <a:ext cx="11850255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A50034"/>
                </a:solidFill>
                <a:latin typeface="Oswald SemiBold" panose="00000700000000000000" pitchFamily="2" charset="0"/>
              </a:rPr>
              <a:t>SOS Reports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A50034"/>
              </a:solidFill>
              <a:effectLst/>
              <a:uLnTx/>
              <a:uFillTx/>
              <a:latin typeface="Oswald SemiBold" panose="00000700000000000000" pitchFamily="2" charset="0"/>
              <a:ea typeface="Oswald SemiBold"/>
              <a:cs typeface="Oswald SemiBold"/>
              <a:sym typeface="Oswal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52010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what questions do you h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8123" y="3227754"/>
            <a:ext cx="147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7169" y="2231292"/>
            <a:ext cx="26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1508" y="2956858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6184" y="1634794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YOU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5846" y="2969960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HAVE?</a:t>
            </a:r>
          </a:p>
        </p:txBody>
      </p:sp>
    </p:spTree>
    <p:extLst>
      <p:ext uri="{BB962C8B-B14F-4D97-AF65-F5344CB8AC3E}">
        <p14:creationId xmlns:p14="http://schemas.microsoft.com/office/powerpoint/2010/main" val="298336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/>
        </p:nvSpPr>
        <p:spPr>
          <a:xfrm>
            <a:off x="269267" y="2060000"/>
            <a:ext cx="10153600" cy="2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9300" dirty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Advising Overview</a:t>
            </a:r>
          </a:p>
        </p:txBody>
      </p:sp>
    </p:spTree>
    <p:extLst>
      <p:ext uri="{BB962C8B-B14F-4D97-AF65-F5344CB8AC3E}">
        <p14:creationId xmlns:p14="http://schemas.microsoft.com/office/powerpoint/2010/main" val="370630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/>
        </p:nvSpPr>
        <p:spPr>
          <a:xfrm>
            <a:off x="1233717" y="2356247"/>
            <a:ext cx="317635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287859" indent="-330192" defTabSz="1219170">
              <a:lnSpc>
                <a:spcPct val="150000"/>
              </a:lnSpc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Academic Advisor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7859" indent="-330192" defTabSz="1219170">
              <a:lnSpc>
                <a:spcPct val="150000"/>
              </a:lnSpc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Faculty Advisors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7859" indent="-330192" defTabSz="1219170">
              <a:lnSpc>
                <a:spcPct val="150000"/>
              </a:lnSpc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Peer Advisors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7859" indent="-330192" defTabSz="1219170">
              <a:lnSpc>
                <a:spcPct val="150000"/>
              </a:lnSpc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Global Education Advisor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7859" indent="-330192" defTabSz="1219170">
              <a:lnSpc>
                <a:spcPct val="150000"/>
              </a:lnSpc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Career Advisor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791000" y="-7200"/>
            <a:ext cx="5822400" cy="17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 dirty="0">
                <a:solidFill>
                  <a:srgbClr val="A50034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Wilkinson College Student Success Team</a:t>
            </a:r>
            <a:endParaRPr sz="4800" kern="0" dirty="0">
              <a:solidFill>
                <a:srgbClr val="A50034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>
            <a:off x="0" y="-7200"/>
            <a:ext cx="791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6117" y="1"/>
            <a:ext cx="513588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/>
          <p:nvPr/>
        </p:nvSpPr>
        <p:spPr>
          <a:xfrm>
            <a:off x="8279400" y="1700857"/>
            <a:ext cx="2954800" cy="29548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1214053" y="1800941"/>
            <a:ext cx="5397096" cy="325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84664" indent="-237061">
              <a:lnSpc>
                <a:spcPct val="100000"/>
              </a:lnSpc>
              <a:buClr>
                <a:schemeClr val="dk1"/>
              </a:buClr>
            </a:pPr>
            <a:r>
              <a:rPr lang="en-US" sz="1600" dirty="0">
                <a:solidFill>
                  <a:srgbClr val="000000"/>
                </a:solidFill>
              </a:rPr>
              <a:t>New Student Advising </a:t>
            </a:r>
          </a:p>
          <a:p>
            <a:pPr marL="694249" lvl="1" indent="-237061">
              <a:lnSpc>
                <a:spcPct val="100000"/>
              </a:lnSpc>
              <a:buClr>
                <a:schemeClr val="dk1"/>
              </a:buClr>
            </a:pPr>
            <a:r>
              <a:rPr lang="en-US" sz="1300" dirty="0">
                <a:solidFill>
                  <a:srgbClr val="000000"/>
                </a:solidFill>
              </a:rPr>
              <a:t>AP, IB, Transfer credits, placement exam</a:t>
            </a:r>
          </a:p>
          <a:p>
            <a:pPr marL="84664" indent="-237061">
              <a:lnSpc>
                <a:spcPct val="100000"/>
              </a:lnSpc>
              <a:buClr>
                <a:schemeClr val="dk1"/>
              </a:buClr>
            </a:pPr>
            <a:r>
              <a:rPr lang="en-US" sz="1600" dirty="0">
                <a:solidFill>
                  <a:srgbClr val="000000"/>
                </a:solidFill>
              </a:rPr>
              <a:t>Major/minor Advising</a:t>
            </a:r>
          </a:p>
          <a:p>
            <a:pPr marL="84664" indent="-237061">
              <a:lnSpc>
                <a:spcPct val="100000"/>
              </a:lnSpc>
              <a:buClr>
                <a:schemeClr val="dk1"/>
              </a:buClr>
            </a:pPr>
            <a:r>
              <a:rPr lang="en-US" sz="1600" dirty="0">
                <a:solidFill>
                  <a:srgbClr val="000000"/>
                </a:solidFill>
              </a:rPr>
              <a:t>Study Abroad Advising (after being accepted to a program)</a:t>
            </a:r>
          </a:p>
          <a:p>
            <a:pPr marL="84664" indent="-237061">
              <a:lnSpc>
                <a:spcPct val="100000"/>
              </a:lnSpc>
              <a:buClr>
                <a:schemeClr val="dk1"/>
              </a:buClr>
            </a:pPr>
            <a:r>
              <a:rPr lang="en-US" sz="1600" dirty="0">
                <a:solidFill>
                  <a:srgbClr val="000000"/>
                </a:solidFill>
              </a:rPr>
              <a:t>Graduation Review (Program evaluation interpretation)</a:t>
            </a:r>
          </a:p>
          <a:p>
            <a:pPr marL="84664" indent="-237061">
              <a:lnSpc>
                <a:spcPct val="100000"/>
              </a:lnSpc>
              <a:buClr>
                <a:schemeClr val="dk1"/>
              </a:buClr>
            </a:pPr>
            <a:r>
              <a:rPr lang="en-US" sz="1600" dirty="0">
                <a:solidFill>
                  <a:srgbClr val="000000"/>
                </a:solidFill>
              </a:rPr>
              <a:t>General Education Advising: Schedule, academic policies,   transfer credit, and petitions. </a:t>
            </a:r>
          </a:p>
          <a:p>
            <a:pPr marL="84664" indent="-237061">
              <a:lnSpc>
                <a:spcPct val="100000"/>
              </a:lnSpc>
              <a:buClr>
                <a:schemeClr val="dk1"/>
              </a:buClr>
            </a:pPr>
            <a:r>
              <a:rPr lang="en-US" sz="1600" dirty="0">
                <a:solidFill>
                  <a:srgbClr val="000000"/>
                </a:solidFill>
              </a:rPr>
              <a:t>Provide advising workshops for first year students</a:t>
            </a:r>
          </a:p>
          <a:p>
            <a:pPr marL="84664" indent="-237061">
              <a:lnSpc>
                <a:spcPct val="100000"/>
              </a:lnSpc>
              <a:buClr>
                <a:schemeClr val="dk1"/>
              </a:buClr>
            </a:pPr>
            <a:r>
              <a:rPr lang="en-US" sz="1600" dirty="0">
                <a:solidFill>
                  <a:srgbClr val="000000"/>
                </a:solidFill>
              </a:rPr>
              <a:t>Probation Advising</a:t>
            </a:r>
          </a:p>
          <a:p>
            <a:pPr marL="237061" indent="-228594">
              <a:lnSpc>
                <a:spcPct val="100000"/>
              </a:lnSpc>
              <a:buClr>
                <a:schemeClr val="dk1"/>
              </a:buClr>
            </a:pPr>
            <a:endParaRPr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463" y="1800941"/>
            <a:ext cx="2754673" cy="275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/>
        </p:nvSpPr>
        <p:spPr>
          <a:xfrm>
            <a:off x="791000" y="-7200"/>
            <a:ext cx="74884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 dirty="0">
                <a:solidFill>
                  <a:srgbClr val="A50034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Wilkinson Academic Advisor: </a:t>
            </a:r>
            <a:endParaRPr sz="4800" kern="0" dirty="0">
              <a:solidFill>
                <a:srgbClr val="A50034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defTabSz="1219170">
              <a:buClr>
                <a:srgbClr val="000000"/>
              </a:buClr>
            </a:pPr>
            <a:r>
              <a:rPr lang="en" sz="4800" kern="0" dirty="0">
                <a:solidFill>
                  <a:srgbClr val="A50034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Maggie Sandoval</a:t>
            </a:r>
            <a:endParaRPr sz="4800" kern="0" dirty="0">
              <a:solidFill>
                <a:srgbClr val="A50034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166" name="Google Shape;166;p30"/>
          <p:cNvPicPr preferRelativeResize="0"/>
          <p:nvPr/>
        </p:nvPicPr>
        <p:blipFill rotWithShape="1">
          <a:blip r:embed="rId4">
            <a:alphaModFix/>
          </a:blip>
          <a:srcRect l="1447" r="92800"/>
          <a:stretch/>
        </p:blipFill>
        <p:spPr>
          <a:xfrm>
            <a:off x="0" y="-7200"/>
            <a:ext cx="79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81D035-B6B2-2214-7FE4-3C94DAE04B80}"/>
              </a:ext>
            </a:extLst>
          </p:cNvPr>
          <p:cNvSpPr txBox="1"/>
          <p:nvPr/>
        </p:nvSpPr>
        <p:spPr>
          <a:xfrm>
            <a:off x="7916631" y="5546497"/>
            <a:ext cx="38792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Location: Roosevelt Hall Dean’s Suite Room 102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5BC3-A801-7B90-67CB-3C19E676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" y="32516"/>
            <a:ext cx="11360800" cy="763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A50034"/>
                </a:solidFill>
                <a:latin typeface="Oswald SemiBold" panose="00000700000000000000" pitchFamily="2" charset="0"/>
              </a:rPr>
              <a:t>Faculty Advisor</a:t>
            </a:r>
            <a:b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50034"/>
                </a:solidFill>
                <a:effectLst/>
                <a:uLnTx/>
                <a:uFillTx/>
                <a:latin typeface="Oswald SemiBold" panose="00000700000000000000" pitchFamily="2" charset="0"/>
                <a:ea typeface="Oswald SemiBold"/>
                <a:cs typeface="Oswald SemiBold"/>
                <a:sym typeface="Oswald SemiBold"/>
              </a:rPr>
            </a:b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8908-F2A3-F7B7-E314-52BB3C7EDB8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2065" y="1514289"/>
            <a:ext cx="5333200" cy="4555200"/>
          </a:xfrm>
        </p:spPr>
        <p:txBody>
          <a:bodyPr>
            <a:normAutofit/>
          </a:bodyPr>
          <a:lstStyle/>
          <a:p>
            <a:pPr marL="342900" indent="-237744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Major/minor specific advising (tracks, options, and requirements)</a:t>
            </a:r>
          </a:p>
          <a:p>
            <a:pPr marL="342900" indent="-237744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Mentorship based on student interest or future goals</a:t>
            </a:r>
          </a:p>
          <a:p>
            <a:pPr marL="342900" indent="-237744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Major/GE integration</a:t>
            </a:r>
          </a:p>
          <a:p>
            <a:pPr marL="342900" indent="-237744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abroad major approvals</a:t>
            </a:r>
          </a:p>
          <a:p>
            <a:pPr marL="342900" indent="-237744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specific substitutions</a:t>
            </a:r>
          </a:p>
          <a:p>
            <a:pPr marL="342900" indent="-237744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graduate planning</a:t>
            </a:r>
          </a:p>
          <a:p>
            <a:pPr marL="342900" indent="-237744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courses for the major</a:t>
            </a:r>
          </a:p>
          <a:p>
            <a:pPr marL="342900" lvl="2" indent="-237744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Overriding prerequisite/corequisites</a:t>
            </a:r>
          </a:p>
          <a:p>
            <a:pPr marL="342900" lvl="2" indent="-237744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 permission number requests (Chair)</a:t>
            </a:r>
          </a:p>
          <a:p>
            <a:pPr marL="342900" lvl="2" indent="-237744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37744"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9" name="Google Shape;369;p51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 rot="5400000">
            <a:off x="5847150" y="468517"/>
            <a:ext cx="542333" cy="1223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73ACE5-64EF-6E2C-5F75-BB2A173DF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15" y="1379537"/>
            <a:ext cx="45529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>
            <a:off x="0" y="-7200"/>
            <a:ext cx="79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/>
        </p:nvSpPr>
        <p:spPr>
          <a:xfrm>
            <a:off x="791000" y="27720"/>
            <a:ext cx="11401000" cy="1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A50034"/>
                </a:solidFill>
                <a:latin typeface="Oswald SemiBold" panose="00000700000000000000" pitchFamily="2" charset="0"/>
              </a:rPr>
              <a:t>Peer Advising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A50034"/>
              </a:solidFill>
              <a:effectLst/>
              <a:uLnTx/>
              <a:uFillTx/>
              <a:latin typeface="Oswald SemiBold" panose="00000700000000000000" pitchFamily="2" charset="0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A4556-FA28-6337-31B8-52F6A67CA562}"/>
              </a:ext>
            </a:extLst>
          </p:cNvPr>
          <p:cNvSpPr txBox="1"/>
          <p:nvPr/>
        </p:nvSpPr>
        <p:spPr>
          <a:xfrm>
            <a:off x="1182255" y="141075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Peer Advisors Can…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Advise on how to apply to majors/minors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Provide knowledge about policies and procedures</a:t>
            </a:r>
          </a:p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(Ex. P/NP, adding after the deadline, etc.)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Make referrals to campus resources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Answer general inquiries via email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Help with class schedule and create 4 year plans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Peer Advisors Cannot….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Give out personal information (phone number)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Make major/minor substitutions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Evaluate transfer 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Review study abroad courses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Deal with Student complaints (these should be forwarded to the Department Chair immediately)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AFD13-7D6B-91F9-D72F-A4465BBB9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725" y="1858246"/>
            <a:ext cx="3321309" cy="23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/>
        </p:nvSpPr>
        <p:spPr>
          <a:xfrm>
            <a:off x="269267" y="2060000"/>
            <a:ext cx="10153600" cy="2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8000" kern="0" dirty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Understanding the Degree Requirements</a:t>
            </a:r>
            <a:endParaRPr sz="8000" kern="0" dirty="0">
              <a:solidFill>
                <a:srgbClr val="FFFFFF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/>
        </p:nvSpPr>
        <p:spPr>
          <a:xfrm>
            <a:off x="6858842" y="1905526"/>
            <a:ext cx="479069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287859" indent="-321725" defTabSz="121917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120 credits to graduate </a:t>
            </a:r>
          </a:p>
          <a:p>
            <a:pPr marL="287859" indent="-321725" defTabSz="121917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Mixture of general education</a:t>
            </a:r>
          </a:p>
          <a:p>
            <a:pPr marL="745059" lvl="1" indent="-321725" defTabSz="121917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One required DEI course</a:t>
            </a: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r>
              <a:rPr 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7859" indent="-321725" defTabSz="121917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</a:t>
            </a:r>
            <a:r>
              <a:rPr lang="en-US" sz="1600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ajor</a:t>
            </a:r>
            <a:r>
              <a:rPr lang="en-US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-specific coursework. </a:t>
            </a:r>
            <a:endParaRPr lang="en-US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7859" indent="-321725" defTabSz="121917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Must add one of the following: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5048" lvl="1" indent="-321725" defTabSz="121917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Second major.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5048" lvl="1" indent="-321725" defTabSz="121917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Minor.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5048" lvl="1" indent="-321725" defTabSz="1219170">
              <a:lnSpc>
                <a:spcPct val="15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6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Declare a Themed Inquiry. </a:t>
            </a:r>
            <a:endParaRPr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 l="1447" r="92800"/>
          <a:stretch/>
        </p:blipFill>
        <p:spPr>
          <a:xfrm>
            <a:off x="0" y="-7200"/>
            <a:ext cx="79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/>
        </p:nvSpPr>
        <p:spPr>
          <a:xfrm>
            <a:off x="791000" y="-7200"/>
            <a:ext cx="11401000" cy="110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 dirty="0">
                <a:solidFill>
                  <a:srgbClr val="A50034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Degree Requirements </a:t>
            </a:r>
            <a:endParaRPr sz="4800" kern="0" dirty="0">
              <a:solidFill>
                <a:srgbClr val="A50034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207" name="Google Shape;207;p35"/>
          <p:cNvPicPr preferRelativeResize="0"/>
          <p:nvPr/>
        </p:nvPicPr>
        <p:blipFill rotWithShape="1">
          <a:blip r:embed="rId4">
            <a:alphaModFix/>
          </a:blip>
          <a:srcRect l="2800" t="7192" r="32956"/>
          <a:stretch/>
        </p:blipFill>
        <p:spPr>
          <a:xfrm>
            <a:off x="1550568" y="1750233"/>
            <a:ext cx="4436569" cy="4271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pman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09929af-2d25-45bf-9837-089eb9cfbd01}" enabled="0" method="" siteId="{809929af-2d25-45bf-9837-089eb9cfbd0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5015</TotalTime>
  <Words>1404</Words>
  <Application>Microsoft Office PowerPoint</Application>
  <PresentationFormat>Widescreen</PresentationFormat>
  <Paragraphs>242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Oswald SemiBold</vt:lpstr>
      <vt:lpstr>Wingdings</vt:lpstr>
      <vt:lpstr>Office Theme</vt:lpstr>
      <vt:lpstr>1_Office Theme</vt:lpstr>
      <vt:lpstr>Simple Light</vt:lpstr>
      <vt:lpstr>PowerPoint Presentation</vt:lpstr>
      <vt:lpstr>WHAT WE’LL COVER</vt:lpstr>
      <vt:lpstr>PowerPoint Presentation</vt:lpstr>
      <vt:lpstr>PowerPoint Presentation</vt:lpstr>
      <vt:lpstr>PowerPoint Presentation</vt:lpstr>
      <vt:lpstr>Faculty Advisor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2019-2020 SSLC KECK-off!</dc:title>
  <dc:creator>Schwartz, Elaine</dc:creator>
  <cp:lastModifiedBy>Sandoval, Margarita</cp:lastModifiedBy>
  <cp:revision>103</cp:revision>
  <cp:lastPrinted>2022-08-10T15:25:24Z</cp:lastPrinted>
  <dcterms:created xsi:type="dcterms:W3CDTF">2019-09-23T16:43:26Z</dcterms:created>
  <dcterms:modified xsi:type="dcterms:W3CDTF">2024-08-01T16:03:17Z</dcterms:modified>
</cp:coreProperties>
</file>