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3"/>
  </p:notesMasterIdLst>
  <p:handoutMasterIdLst>
    <p:handoutMasterId r:id="rId24"/>
  </p:handoutMasterIdLst>
  <p:sldIdLst>
    <p:sldId id="311" r:id="rId2"/>
    <p:sldId id="312" r:id="rId3"/>
    <p:sldId id="313" r:id="rId4"/>
    <p:sldId id="324" r:id="rId5"/>
    <p:sldId id="314" r:id="rId6"/>
    <p:sldId id="315" r:id="rId7"/>
    <p:sldId id="320" r:id="rId8"/>
    <p:sldId id="317" r:id="rId9"/>
    <p:sldId id="326" r:id="rId10"/>
    <p:sldId id="316" r:id="rId11"/>
    <p:sldId id="321" r:id="rId12"/>
    <p:sldId id="325" r:id="rId13"/>
    <p:sldId id="322" r:id="rId14"/>
    <p:sldId id="328" r:id="rId15"/>
    <p:sldId id="334" r:id="rId16"/>
    <p:sldId id="329" r:id="rId17"/>
    <p:sldId id="318" r:id="rId18"/>
    <p:sldId id="330" r:id="rId19"/>
    <p:sldId id="331" r:id="rId20"/>
    <p:sldId id="332" r:id="rId21"/>
    <p:sldId id="333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6" autoAdjust="0"/>
  </p:normalViewPr>
  <p:slideViewPr>
    <p:cSldViewPr>
      <p:cViewPr varScale="1">
        <p:scale>
          <a:sx n="69" d="100"/>
          <a:sy n="69" d="100"/>
        </p:scale>
        <p:origin x="51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AE374A-F060-4BBA-8C6B-D295C3FE451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922802-425B-49C1-B591-2715479D2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90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1C753F6A-4523-4DF7-AE4A-994D31D3D03A}" type="datetimeFigureOut">
              <a:rPr lang="en-US"/>
              <a:pPr>
                <a:defRPr/>
              </a:pPr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1692B0-AB4E-4BF3-BDCD-E90D761D19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55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50F129-9E21-4480-A3FE-DA12C499F7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26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598B2-03E4-45FA-A0D0-03A85639DC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1C5E9C1E-1217-4117-816C-16940757AA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2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68A38-4001-45FF-A577-DF841580F8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4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AF970A2F-67E4-4191-A358-861BA82D6E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83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97ACF9-03D3-4C02-A5B3-6AD9C5D59B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0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A5811B-A335-4CE7-9C67-3D1ECE70A69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3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A5AD6-52B9-4B6C-B023-D857CCD425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8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8C6D06-61D4-4DB7-B8B4-0717C9FA88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7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2BB4A-C7B6-4315-91B5-9D51326866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9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CF0D0146-51E3-4879-8E55-88696AAB90C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11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fld id="{201D4C40-47F6-4186-A12C-A7A20A052D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15" r:id="rId2"/>
    <p:sldLayoutId id="2147484021" r:id="rId3"/>
    <p:sldLayoutId id="2147484022" r:id="rId4"/>
    <p:sldLayoutId id="2147484023" r:id="rId5"/>
    <p:sldLayoutId id="2147484016" r:id="rId6"/>
    <p:sldLayoutId id="2147484024" r:id="rId7"/>
    <p:sldLayoutId id="2147484017" r:id="rId8"/>
    <p:sldLayoutId id="2147484025" r:id="rId9"/>
    <p:sldLayoutId id="2147484018" r:id="rId10"/>
    <p:sldLayoutId id="21474840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cdc.gov/coronavirus/2019-ncov/daily-life-coping/managing-stress-anxiety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" y="838200"/>
            <a:ext cx="8839200" cy="762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Chapman University spring 2020 national mental health study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495800"/>
            <a:ext cx="8458200" cy="1143000"/>
          </a:xfrm>
        </p:spPr>
        <p:txBody>
          <a:bodyPr/>
          <a:lstStyle/>
          <a:p>
            <a:endParaRPr lang="en-US" sz="2800" b="1">
              <a:solidFill>
                <a:schemeClr val="hlink"/>
              </a:solidFill>
            </a:endParaRPr>
          </a:p>
          <a:p>
            <a:endParaRPr lang="en-US" sz="2800" b="1">
              <a:solidFill>
                <a:schemeClr val="hlink"/>
              </a:solidFill>
            </a:endParaRP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-11884" y="6248400"/>
            <a:ext cx="2362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1600" b="1" dirty="0"/>
              <a:t>Kay Foundation Funded</a:t>
            </a: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2514600" y="6019800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b="1" dirty="0"/>
              <a:t>David Frederick and Chapman Center for Excellence in Biopsychosocial Approaches to Health (CEBAH) Research Team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CBD77-C943-458E-9738-78D8F802A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33756"/>
            <a:ext cx="7162800" cy="40263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63C80-C103-46B0-9AB3-10F61087C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Coping Behaviors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CA9E0-4D44-4412-AC5D-EA9EE9D2F9E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CDA03-2EB5-456D-9243-DFB4C5A209C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9" b="70711"/>
          <a:stretch/>
        </p:blipFill>
        <p:spPr bwMode="auto">
          <a:xfrm>
            <a:off x="0" y="1447800"/>
            <a:ext cx="8991600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8134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A58DB-29C4-44CE-BD62-41277F9CC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300"/>
            <a:ext cx="8153400" cy="990600"/>
          </a:xfrm>
        </p:spPr>
        <p:txBody>
          <a:bodyPr/>
          <a:lstStyle/>
          <a:p>
            <a:r>
              <a:rPr lang="en-US" sz="3600" dirty="0"/>
              <a:t>Most effective positive coping behaviors? </a:t>
            </a:r>
            <a:r>
              <a:rPr lang="en-US" sz="2800" dirty="0"/>
              <a:t>(Venting, active coping, emotional support, instrumental support, religion, </a:t>
            </a:r>
            <a:r>
              <a:rPr lang="en-US" sz="2800" dirty="0" err="1"/>
              <a:t>etc</a:t>
            </a:r>
            <a:r>
              <a:rPr lang="en-US" sz="2800" dirty="0"/>
              <a:t>)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3337EC-6B52-4C61-9A84-F26A7F978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021" b="56119"/>
          <a:stretch/>
        </p:blipFill>
        <p:spPr>
          <a:xfrm>
            <a:off x="38100" y="2743200"/>
            <a:ext cx="9194800" cy="9144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8DFEF7-7B36-425D-B153-66143C30591C}"/>
              </a:ext>
            </a:extLst>
          </p:cNvPr>
          <p:cNvSpPr/>
          <p:nvPr/>
        </p:nvSpPr>
        <p:spPr>
          <a:xfrm>
            <a:off x="1676400" y="1676400"/>
            <a:ext cx="6553200" cy="762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Distraction: Most Common</a:t>
            </a:r>
          </a:p>
        </p:txBody>
      </p:sp>
    </p:spTree>
    <p:extLst>
      <p:ext uri="{BB962C8B-B14F-4D97-AF65-F5344CB8AC3E}">
        <p14:creationId xmlns:p14="http://schemas.microsoft.com/office/powerpoint/2010/main" val="2216141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A58DB-29C4-44CE-BD62-41277F9CC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300"/>
            <a:ext cx="8153400" cy="990600"/>
          </a:xfrm>
        </p:spPr>
        <p:txBody>
          <a:bodyPr/>
          <a:lstStyle/>
          <a:p>
            <a:r>
              <a:rPr lang="en-US" sz="3600" dirty="0"/>
              <a:t>Most effective positive coping behaviors? </a:t>
            </a:r>
            <a:r>
              <a:rPr lang="en-US" sz="2800" dirty="0"/>
              <a:t>(Venting, active coping, emotional support, instrumental support, religion, </a:t>
            </a:r>
            <a:r>
              <a:rPr lang="en-US" sz="2800" dirty="0" err="1"/>
              <a:t>etc</a:t>
            </a:r>
            <a:r>
              <a:rPr lang="en-US" sz="2800" dirty="0"/>
              <a:t>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0E9777-D834-4BBF-9605-048BB06EC6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870" b="17581"/>
          <a:stretch/>
        </p:blipFill>
        <p:spPr>
          <a:xfrm>
            <a:off x="38100" y="5156200"/>
            <a:ext cx="9144000" cy="762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3337EC-6B52-4C61-9A84-F26A7F978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021" b="56119"/>
          <a:stretch/>
        </p:blipFill>
        <p:spPr>
          <a:xfrm>
            <a:off x="38100" y="2743200"/>
            <a:ext cx="9194800" cy="9144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29A4EF-538D-44BE-A61F-4E780853EFCD}"/>
              </a:ext>
            </a:extLst>
          </p:cNvPr>
          <p:cNvSpPr/>
          <p:nvPr/>
        </p:nvSpPr>
        <p:spPr>
          <a:xfrm>
            <a:off x="1676400" y="1676400"/>
            <a:ext cx="6553200" cy="762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Distraction: Most Common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71FEABC-39E7-403F-9CBF-31E93E1A8896}"/>
              </a:ext>
            </a:extLst>
          </p:cNvPr>
          <p:cNvSpPr/>
          <p:nvPr/>
        </p:nvSpPr>
        <p:spPr>
          <a:xfrm>
            <a:off x="1676400" y="4076701"/>
            <a:ext cx="6553200" cy="762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Positive Reframing: Most Effective</a:t>
            </a:r>
          </a:p>
        </p:txBody>
      </p:sp>
    </p:spTree>
    <p:extLst>
      <p:ext uri="{BB962C8B-B14F-4D97-AF65-F5344CB8AC3E}">
        <p14:creationId xmlns:p14="http://schemas.microsoft.com/office/powerpoint/2010/main" val="3659263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BF4E8-7843-4A5A-8C51-FD24B5B15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pandemic on reports of COVID-linked ethnic prejudice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A8467-E103-48F2-96A2-AB71C3C89B7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087956-5B96-4391-B509-DB7ED46FDD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66" t="21852" r="50833" b="38148"/>
          <a:stretch/>
        </p:blipFill>
        <p:spPr>
          <a:xfrm>
            <a:off x="352552" y="1970314"/>
            <a:ext cx="3505200" cy="4506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50DCE9-327D-4A97-ACD1-819369F37C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667" t="3333"/>
          <a:stretch/>
        </p:blipFill>
        <p:spPr>
          <a:xfrm>
            <a:off x="4876800" y="1916313"/>
            <a:ext cx="4088892" cy="456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18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D4805-F6D2-4933-8945-0705881C2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 of perceived COVID-19 Ethnic Prejudice (6 items)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7BDA6F-59D2-45B1-98A2-E6E952F207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42593" r="4444" b="18889"/>
          <a:stretch/>
        </p:blipFill>
        <p:spPr>
          <a:xfrm>
            <a:off x="0" y="1574800"/>
            <a:ext cx="8991600" cy="29718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BD59F8-B607-4ED0-A363-4F30F14537B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44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D4805-F6D2-4933-8945-0705881C2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 of perceived COVID-19 Ethnic Prejudice (6 items)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A46D0-8FE3-4283-949E-597A7AB242A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4419600"/>
            <a:ext cx="8991600" cy="1219200"/>
          </a:xfrm>
        </p:spPr>
        <p:txBody>
          <a:bodyPr/>
          <a:lstStyle/>
          <a:p>
            <a:r>
              <a:rPr lang="en-US" dirty="0"/>
              <a:t>Towards you</a:t>
            </a:r>
          </a:p>
          <a:p>
            <a:pPr lvl="1"/>
            <a:r>
              <a:rPr lang="en-US" dirty="0"/>
              <a:t>Rude comments; Felt unwelcome; “Go back to your country;” Physically threatened</a:t>
            </a:r>
          </a:p>
          <a:p>
            <a:r>
              <a:rPr lang="en-US" dirty="0"/>
              <a:t>Towards family / friend</a:t>
            </a:r>
          </a:p>
          <a:p>
            <a:pPr lvl="1"/>
            <a:r>
              <a:rPr lang="en-US" dirty="0"/>
              <a:t>Rude comments; Felt unwelcome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7BDA6F-59D2-45B1-98A2-E6E952F207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42593" r="4444" b="18889"/>
          <a:stretch/>
        </p:blipFill>
        <p:spPr>
          <a:xfrm>
            <a:off x="0" y="1574800"/>
            <a:ext cx="8991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86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799D-688A-4C5F-ADE5-3F5E4688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examples of experiences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EACD19-D946-4830-B684-799EBF3AE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942804"/>
              </p:ext>
            </p:extLst>
          </p:nvPr>
        </p:nvGraphicFramePr>
        <p:xfrm>
          <a:off x="25400" y="1752600"/>
          <a:ext cx="9118600" cy="1541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18600">
                  <a:extLst>
                    <a:ext uri="{9D8B030D-6E8A-4147-A177-3AD203B41FA5}">
                      <a16:colId xmlns:a16="http://schemas.microsoft.com/office/drawing/2014/main" val="670293486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My friend who is Asian went to the gas station and a guy told him he should kill himself for causing the pandemic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402022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B13B423-24A6-443F-8810-08ADD6AB3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976822"/>
              </p:ext>
            </p:extLst>
          </p:nvPr>
        </p:nvGraphicFramePr>
        <p:xfrm>
          <a:off x="12700" y="5029200"/>
          <a:ext cx="9118600" cy="20636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18600">
                  <a:extLst>
                    <a:ext uri="{9D8B030D-6E8A-4147-A177-3AD203B41FA5}">
                      <a16:colId xmlns:a16="http://schemas.microsoft.com/office/drawing/2014/main" val="670293486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I was walking my dog I overheard a mother say to her daughter "Let's cross the street. We don't know if that man is from China and has the China virus".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402022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F45EFFA-0954-4ED3-9FB9-DD82C80A2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206391"/>
              </p:ext>
            </p:extLst>
          </p:nvPr>
        </p:nvGraphicFramePr>
        <p:xfrm>
          <a:off x="-12700" y="3632200"/>
          <a:ext cx="9118600" cy="10199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18600">
                  <a:extLst>
                    <a:ext uri="{9D8B030D-6E8A-4147-A177-3AD203B41FA5}">
                      <a16:colId xmlns:a16="http://schemas.microsoft.com/office/drawing/2014/main" val="670293486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 yelled at my friend that she should go back to her country and that she caused the coronavirus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4020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92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E95DD-4E34-4F21-9975-2534D4CF1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of 1+ and 3+ Incidents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B793E-FCD2-47DB-95D6-49F9DA595BD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DEEC1C-BEAA-4C1D-BADD-E66C13F5D7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79"/>
          <a:stretch/>
        </p:blipFill>
        <p:spPr>
          <a:xfrm>
            <a:off x="612648" y="1562100"/>
            <a:ext cx="7931258" cy="5257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C2288B-47D5-4901-B011-682DC7A78DCC}"/>
              </a:ext>
            </a:extLst>
          </p:cNvPr>
          <p:cNvSpPr/>
          <p:nvPr/>
        </p:nvSpPr>
        <p:spPr>
          <a:xfrm>
            <a:off x="1371600" y="1600200"/>
            <a:ext cx="7010400" cy="472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04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E95DD-4E34-4F21-9975-2534D4CF1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of 1+ and 3+ Incidents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B793E-FCD2-47DB-95D6-49F9DA595BD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DEEC1C-BEAA-4C1D-BADD-E66C13F5D7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79"/>
          <a:stretch/>
        </p:blipFill>
        <p:spPr>
          <a:xfrm>
            <a:off x="612648" y="1562100"/>
            <a:ext cx="7931258" cy="5257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C2288B-47D5-4901-B011-682DC7A78DCC}"/>
              </a:ext>
            </a:extLst>
          </p:cNvPr>
          <p:cNvSpPr/>
          <p:nvPr/>
        </p:nvSpPr>
        <p:spPr>
          <a:xfrm>
            <a:off x="3048000" y="1600200"/>
            <a:ext cx="5334000" cy="472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4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E95DD-4E34-4F21-9975-2534D4CF1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of 1+ and 3+ Incidents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B793E-FCD2-47DB-95D6-49F9DA595BD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DEEC1C-BEAA-4C1D-BADD-E66C13F5D7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79"/>
          <a:stretch/>
        </p:blipFill>
        <p:spPr>
          <a:xfrm>
            <a:off x="612648" y="1562100"/>
            <a:ext cx="7931258" cy="5257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C2288B-47D5-4901-B011-682DC7A78DCC}"/>
              </a:ext>
            </a:extLst>
          </p:cNvPr>
          <p:cNvSpPr/>
          <p:nvPr/>
        </p:nvSpPr>
        <p:spPr>
          <a:xfrm>
            <a:off x="4572000" y="1600200"/>
            <a:ext cx="3810000" cy="472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33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3711B-831E-4CAB-8018-45F683BB1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8153400" cy="990600"/>
          </a:xfrm>
        </p:spPr>
        <p:txBody>
          <a:bodyPr/>
          <a:lstStyle/>
          <a:p>
            <a:r>
              <a:rPr lang="en-US" dirty="0"/>
              <a:t>Is the COVID-19 Pandemic Impacting Mental Health?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69A90-0572-4ADD-A5BE-8DDBD20E3A7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5638800" cy="4495800"/>
          </a:xfrm>
        </p:spPr>
        <p:txBody>
          <a:bodyPr/>
          <a:lstStyle/>
          <a:p>
            <a:r>
              <a:rPr lang="en-US" dirty="0"/>
              <a:t>Many anecdotes but little data</a:t>
            </a:r>
          </a:p>
          <a:p>
            <a:pPr lvl="1"/>
            <a:r>
              <a:rPr lang="en-US" dirty="0"/>
              <a:t>Massive disruption to economy and daily lives</a:t>
            </a:r>
          </a:p>
          <a:p>
            <a:pPr lvl="1"/>
            <a:r>
              <a:rPr lang="en-US" dirty="0"/>
              <a:t>Many major changes</a:t>
            </a:r>
          </a:p>
          <a:p>
            <a:pPr lvl="1"/>
            <a:r>
              <a:rPr lang="en-US" dirty="0"/>
              <a:t>Mental health effects are speculative</a:t>
            </a:r>
          </a:p>
          <a:p>
            <a:pPr lvl="1"/>
            <a:endParaRPr lang="en-US" dirty="0"/>
          </a:p>
          <a:p>
            <a:r>
              <a:rPr lang="en-US" dirty="0"/>
              <a:t>Past research</a:t>
            </a:r>
          </a:p>
          <a:p>
            <a:pPr lvl="1"/>
            <a:r>
              <a:rPr lang="en-US" dirty="0"/>
              <a:t>2008 Recession linked to 2,500 additional U.S. suicides</a:t>
            </a:r>
          </a:p>
          <a:p>
            <a:pPr lvl="1"/>
            <a:r>
              <a:rPr lang="en-US" dirty="0"/>
              <a:t>Natural disasters, epidemics, and chronic stressors harm mental health</a:t>
            </a:r>
          </a:p>
          <a:p>
            <a:endParaRPr lang="en-US" sz="1400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23254F-7388-4390-B96E-FF2A43DEF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438019"/>
            <a:ext cx="4267200" cy="284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34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E95DD-4E34-4F21-9975-2534D4CF1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of 1+ and 3+ Incidents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B793E-FCD2-47DB-95D6-49F9DA595BD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DEEC1C-BEAA-4C1D-BADD-E66C13F5D7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79"/>
          <a:stretch/>
        </p:blipFill>
        <p:spPr>
          <a:xfrm>
            <a:off x="612648" y="1562100"/>
            <a:ext cx="793125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8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D1A2F-1A59-459A-BD5C-4409D4CAC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Implications: Focus on 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A9312-17F0-4134-A270-B35DD6B35BA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1399" y="1371600"/>
            <a:ext cx="5181600" cy="4495800"/>
          </a:xfrm>
        </p:spPr>
        <p:txBody>
          <a:bodyPr/>
          <a:lstStyle/>
          <a:p>
            <a:r>
              <a:rPr lang="en-US" dirty="0"/>
              <a:t>COVID-19 and stay-at-home are not going away</a:t>
            </a:r>
          </a:p>
          <a:p>
            <a:endParaRPr lang="en-US" sz="800" dirty="0"/>
          </a:p>
          <a:p>
            <a:r>
              <a:rPr lang="en-US" dirty="0"/>
              <a:t>Individual level</a:t>
            </a:r>
          </a:p>
          <a:p>
            <a:pPr lvl="1"/>
            <a:r>
              <a:rPr lang="en-US" dirty="0"/>
              <a:t>Time for coping strategies, exercise and healthy eating</a:t>
            </a:r>
          </a:p>
          <a:p>
            <a:pPr lvl="1"/>
            <a:r>
              <a:rPr lang="en-US" dirty="0"/>
              <a:t>Telehealth mental health services</a:t>
            </a:r>
          </a:p>
          <a:p>
            <a:pPr lvl="1"/>
            <a:r>
              <a:rPr lang="en-US" dirty="0"/>
              <a:t>Google “CDC Mental Health COVID”</a:t>
            </a:r>
          </a:p>
          <a:p>
            <a:pPr lvl="1"/>
            <a:endParaRPr lang="en-US" sz="600" dirty="0"/>
          </a:p>
          <a:p>
            <a:r>
              <a:rPr lang="en-US" dirty="0"/>
              <a:t>Societal</a:t>
            </a:r>
          </a:p>
          <a:p>
            <a:pPr lvl="1"/>
            <a:r>
              <a:rPr lang="en-US" dirty="0"/>
              <a:t>Targeted interventions</a:t>
            </a:r>
          </a:p>
          <a:p>
            <a:pPr marL="366713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5116BE-3050-4B64-A61F-B8590446D922}"/>
              </a:ext>
            </a:extLst>
          </p:cNvPr>
          <p:cNvSpPr/>
          <p:nvPr/>
        </p:nvSpPr>
        <p:spPr>
          <a:xfrm>
            <a:off x="304800" y="6466185"/>
            <a:ext cx="960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https://www.cdc.gov/coronavirus/2019-ncov/daily-life-coping/managing-stress-anxiety.html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C48AB0-EEF1-493D-8D81-9C3D07E613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66" t="4074" r="1336" b="8518"/>
          <a:stretch/>
        </p:blipFill>
        <p:spPr>
          <a:xfrm>
            <a:off x="5302999" y="1907917"/>
            <a:ext cx="3764801" cy="37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34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BAAF2-760C-407A-A8A1-63B46235E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 and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3B769-94A9-4F74-9253-3D9332994A6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763000" cy="4495800"/>
          </a:xfrm>
        </p:spPr>
        <p:txBody>
          <a:bodyPr/>
          <a:lstStyle/>
          <a:p>
            <a:r>
              <a:rPr lang="en-US" dirty="0"/>
              <a:t>Negative effects of COVID-19</a:t>
            </a:r>
          </a:p>
          <a:p>
            <a:pPr lvl="1"/>
            <a:r>
              <a:rPr lang="en-US" dirty="0"/>
              <a:t>Mental health, physical health, romantic relationships, prejudice and discrimination</a:t>
            </a:r>
          </a:p>
          <a:p>
            <a:endParaRPr lang="en-US" sz="400" dirty="0"/>
          </a:p>
          <a:p>
            <a:r>
              <a:rPr lang="en-US" dirty="0"/>
              <a:t>National Sample</a:t>
            </a:r>
          </a:p>
          <a:p>
            <a:pPr lvl="1"/>
            <a:r>
              <a:rPr lang="en-US" dirty="0"/>
              <a:t>4,159 Participants from Mechanical Turk </a:t>
            </a:r>
          </a:p>
          <a:p>
            <a:pPr lvl="1"/>
            <a:r>
              <a:rPr lang="en-US" dirty="0"/>
              <a:t>All 50 states</a:t>
            </a:r>
          </a:p>
          <a:p>
            <a:pPr lvl="1"/>
            <a:r>
              <a:rPr lang="en-US" dirty="0"/>
              <a:t>Ages 18-84 (mean 39)</a:t>
            </a:r>
          </a:p>
          <a:p>
            <a:pPr lvl="1"/>
            <a:endParaRPr lang="en-US" sz="1600" dirty="0"/>
          </a:p>
          <a:p>
            <a:r>
              <a:rPr lang="en-US" dirty="0"/>
              <a:t>Funding from Kay Family Foundation</a:t>
            </a:r>
          </a:p>
          <a:p>
            <a:pPr lvl="1"/>
            <a:r>
              <a:rPr lang="en-US" dirty="0"/>
              <a:t>Chapman Collaborators: Drs. Glynn, Gruenewald, Pincus, Moors, Jenkins, Smith, </a:t>
            </a:r>
            <a:r>
              <a:rPr lang="en-US" dirty="0" err="1"/>
              <a:t>Bostean</a:t>
            </a:r>
            <a:r>
              <a:rPr lang="en-US" dirty="0"/>
              <a:t>, Robinette, Douglas, Berardi</a:t>
            </a:r>
          </a:p>
          <a:p>
            <a:pPr marL="366713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930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8D5AA-604A-4D67-A5FD-8CC8BA6F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Perceived Effects of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D8B62-DFFE-4B31-A325-28765B22EA2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D5AC7C-BF5F-4334-A8BB-758DDC3E30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34" t="54444" r="4134" b="11482"/>
          <a:stretch/>
        </p:blipFill>
        <p:spPr>
          <a:xfrm>
            <a:off x="95106" y="1775843"/>
            <a:ext cx="9023494" cy="432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48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97185-6B2F-45C8-9ACD-3F624C3E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Perceived Effects of Pandemic on Mental Health In Past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0972D-2B1C-4611-BE3E-FA05A6FF464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FD7591-987B-464C-95C5-6BF85908A6F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1"/>
          <a:stretch/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0967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97185-6B2F-45C8-9ACD-3F624C3E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Perceived Effects of Pandemic on Health Behaviors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0972D-2B1C-4611-BE3E-FA05A6FF464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37BC0-EFDC-49BA-BF99-FB45AC62E7B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14218"/>
          <a:stretch/>
        </p:blipFill>
        <p:spPr bwMode="auto">
          <a:xfrm>
            <a:off x="495300" y="1485900"/>
            <a:ext cx="8153400" cy="5372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998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CB6C-5B5F-42F3-84CC-06DBB17E9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" y="152400"/>
            <a:ext cx="9144000" cy="990600"/>
          </a:xfrm>
        </p:spPr>
        <p:txBody>
          <a:bodyPr/>
          <a:lstStyle/>
          <a:p>
            <a:r>
              <a:rPr lang="en-US" sz="3600" dirty="0"/>
              <a:t>Being at home more is not linked to poorer mental health. How people respond to it matters.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EE723-7740-40DC-8CB1-6BA79695A51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AE604-6995-4DC0-859D-62F8EC6E8E5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r="1421" b="51840"/>
          <a:stretch/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6128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AC673-1075-42C2-B940-A3FEE2D23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Correlates of 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15C11-16E7-49D1-8B5E-9BEFB8D333E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People report </a:t>
            </a:r>
            <a:r>
              <a:rPr lang="en-US" dirty="0">
                <a:solidFill>
                  <a:srgbClr val="FF0000"/>
                </a:solidFill>
              </a:rPr>
              <a:t>poorer mental health </a:t>
            </a:r>
            <a:r>
              <a:rPr lang="en-US" dirty="0"/>
              <a:t>(depression, anxiety, loneliness, stress, negative emotions) if:</a:t>
            </a:r>
          </a:p>
          <a:p>
            <a:pPr lvl="1"/>
            <a:endParaRPr lang="en-US" sz="1000" dirty="0"/>
          </a:p>
          <a:p>
            <a:pPr lvl="1"/>
            <a:r>
              <a:rPr lang="en-US" dirty="0"/>
              <a:t>COVID-19 is more prevalent</a:t>
            </a:r>
          </a:p>
          <a:p>
            <a:pPr lvl="2"/>
            <a:r>
              <a:rPr lang="en-US" dirty="0"/>
              <a:t>Overall prevalence</a:t>
            </a:r>
          </a:p>
          <a:p>
            <a:pPr lvl="2"/>
            <a:r>
              <a:rPr lang="en-US" dirty="0"/>
              <a:t>Know more people with COVID-19</a:t>
            </a:r>
          </a:p>
          <a:p>
            <a:pPr lvl="2"/>
            <a:r>
              <a:rPr lang="en-US" dirty="0"/>
              <a:t>Know people who have died of COVID-19</a:t>
            </a:r>
          </a:p>
          <a:p>
            <a:pPr lvl="1"/>
            <a:endParaRPr lang="en-US" sz="600" dirty="0"/>
          </a:p>
          <a:p>
            <a:pPr lvl="1"/>
            <a:r>
              <a:rPr lang="en-US" dirty="0"/>
              <a:t>Lost job due to COVID-19</a:t>
            </a:r>
          </a:p>
          <a:p>
            <a:pPr lvl="1"/>
            <a:endParaRPr lang="en-US" sz="1050" dirty="0"/>
          </a:p>
          <a:p>
            <a:pPr lvl="1"/>
            <a:r>
              <a:rPr lang="en-US" dirty="0"/>
              <a:t>Negative reactions to staying at home</a:t>
            </a:r>
          </a:p>
          <a:p>
            <a:pPr lvl="1"/>
            <a:endParaRPr lang="en-US" sz="1100" dirty="0"/>
          </a:p>
          <a:p>
            <a:pPr lvl="1"/>
            <a:r>
              <a:rPr lang="en-US" dirty="0"/>
              <a:t>Unhealthy coping strategies</a:t>
            </a:r>
          </a:p>
        </p:txBody>
      </p:sp>
    </p:spTree>
    <p:extLst>
      <p:ext uri="{BB962C8B-B14F-4D97-AF65-F5344CB8AC3E}">
        <p14:creationId xmlns:p14="http://schemas.microsoft.com/office/powerpoint/2010/main" val="3791679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DE88B-BBA2-4C01-B630-C07FBD472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people coping with these stresses?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0971D-69DB-47DD-9AA7-B70C5C64608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287345-8E6C-43D7-A496-AAE21FD0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33" t="32223" r="5000" b="45891"/>
          <a:stretch/>
        </p:blipFill>
        <p:spPr>
          <a:xfrm>
            <a:off x="12700" y="3073400"/>
            <a:ext cx="89408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56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14565</TotalTime>
  <Words>530</Words>
  <Application>Microsoft Office PowerPoint</Application>
  <PresentationFormat>On-screen Show (4:3)</PresentationFormat>
  <Paragraphs>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Garamond</vt:lpstr>
      <vt:lpstr>Tw Cen MT</vt:lpstr>
      <vt:lpstr>Wingdings</vt:lpstr>
      <vt:lpstr>Wingdings 2</vt:lpstr>
      <vt:lpstr>Median</vt:lpstr>
      <vt:lpstr>Chapman University spring 2020 national mental health study</vt:lpstr>
      <vt:lpstr>Is the COVID-19 Pandemic Impacting Mental Health?</vt:lpstr>
      <vt:lpstr>Aims and Method</vt:lpstr>
      <vt:lpstr>Perceived Effects of Pandemic</vt:lpstr>
      <vt:lpstr>Perceived Effects of Pandemic on Mental Health In Past Week</vt:lpstr>
      <vt:lpstr>Perceived Effects of Pandemic on Health Behaviors</vt:lpstr>
      <vt:lpstr>Being at home more is not linked to poorer mental health. How people respond to it matters.</vt:lpstr>
      <vt:lpstr>Correlates of Mental Health</vt:lpstr>
      <vt:lpstr>How are people coping with these stresses?</vt:lpstr>
      <vt:lpstr>Negative Coping Behaviors</vt:lpstr>
      <vt:lpstr>Most effective positive coping behaviors? (Venting, active coping, emotional support, instrumental support, religion, etc)</vt:lpstr>
      <vt:lpstr>Most effective positive coping behaviors? (Venting, active coping, emotional support, instrumental support, religion, etc)</vt:lpstr>
      <vt:lpstr>Effects of pandemic on reports of COVID-linked ethnic prejudice</vt:lpstr>
      <vt:lpstr>Measure of perceived COVID-19 Ethnic Prejudice (6 items)</vt:lpstr>
      <vt:lpstr>Measure of perceived COVID-19 Ethnic Prejudice (6 items)</vt:lpstr>
      <vt:lpstr>Specific examples of experiences</vt:lpstr>
      <vt:lpstr>Reports of 1+ and 3+ Incidents</vt:lpstr>
      <vt:lpstr>Reports of 1+ and 3+ Incidents</vt:lpstr>
      <vt:lpstr>Reports of 1+ and 3+ Incidents</vt:lpstr>
      <vt:lpstr>Reports of 1+ and 3+ Incidents</vt:lpstr>
      <vt:lpstr>Implications: Focus on mental health</vt:lpstr>
    </vt:vector>
  </TitlesOfParts>
  <Company>CBD 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Psychology of Gender and the Body!</dc:title>
  <dc:creator>Greenfield Lab</dc:creator>
  <cp:lastModifiedBy>David Frederick</cp:lastModifiedBy>
  <cp:revision>168</cp:revision>
  <cp:lastPrinted>2020-05-12T01:55:19Z</cp:lastPrinted>
  <dcterms:created xsi:type="dcterms:W3CDTF">2008-03-31T20:39:53Z</dcterms:created>
  <dcterms:modified xsi:type="dcterms:W3CDTF">2020-05-20T18:39:50Z</dcterms:modified>
</cp:coreProperties>
</file>