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89" r:id="rId5"/>
    <p:sldId id="258" r:id="rId6"/>
    <p:sldId id="306" r:id="rId7"/>
    <p:sldId id="312" r:id="rId8"/>
    <p:sldId id="313" r:id="rId9"/>
    <p:sldId id="314" r:id="rId10"/>
    <p:sldId id="315" r:id="rId11"/>
    <p:sldId id="309" r:id="rId12"/>
    <p:sldId id="336" r:id="rId13"/>
    <p:sldId id="305" r:id="rId14"/>
    <p:sldId id="335" r:id="rId15"/>
    <p:sldId id="294" r:id="rId16"/>
    <p:sldId id="297" r:id="rId17"/>
    <p:sldId id="277" r:id="rId18"/>
    <p:sldId id="317" r:id="rId19"/>
    <p:sldId id="310" r:id="rId20"/>
    <p:sldId id="337" r:id="rId21"/>
    <p:sldId id="338" r:id="rId22"/>
    <p:sldId id="318" r:id="rId23"/>
    <p:sldId id="339" r:id="rId24"/>
    <p:sldId id="319" r:id="rId25"/>
    <p:sldId id="322" r:id="rId26"/>
    <p:sldId id="270" r:id="rId27"/>
    <p:sldId id="323" r:id="rId28"/>
    <p:sldId id="324" r:id="rId29"/>
    <p:sldId id="325" r:id="rId30"/>
    <p:sldId id="326" r:id="rId31"/>
    <p:sldId id="327" r:id="rId32"/>
    <p:sldId id="328" r:id="rId33"/>
    <p:sldId id="266" r:id="rId34"/>
    <p:sldId id="290" r:id="rId35"/>
    <p:sldId id="329" r:id="rId36"/>
    <p:sldId id="330" r:id="rId37"/>
    <p:sldId id="331" r:id="rId38"/>
    <p:sldId id="332" r:id="rId39"/>
    <p:sldId id="333" r:id="rId40"/>
    <p:sldId id="33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1D36"/>
    <a:srgbClr val="E9D7A9"/>
    <a:srgbClr val="DDDA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891643-C6C6-45C2-B7C9-32B3B30759D7}" v="2" dt="2024-10-22T16:34:27.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24" autoAdjust="0"/>
  </p:normalViewPr>
  <p:slideViewPr>
    <p:cSldViewPr snapToGrid="0">
      <p:cViewPr varScale="1">
        <p:scale>
          <a:sx n="77" d="100"/>
          <a:sy n="77" d="100"/>
        </p:scale>
        <p:origin x="1794" y="348"/>
      </p:cViewPr>
      <p:guideLst>
        <p:guide orient="horz" pos="2160"/>
        <p:guide pos="1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ulkner, Megan" userId="349fb1ce-c909-486a-82ba-d3eb916899aa" providerId="ADAL" clId="{9B891643-C6C6-45C2-B7C9-32B3B30759D7}"/>
    <pc:docChg chg="undo custSel modSld">
      <pc:chgData name="Faulkner, Megan" userId="349fb1ce-c909-486a-82ba-d3eb916899aa" providerId="ADAL" clId="{9B891643-C6C6-45C2-B7C9-32B3B30759D7}" dt="2024-10-22T16:35:34.940" v="947" actId="255"/>
      <pc:docMkLst>
        <pc:docMk/>
      </pc:docMkLst>
      <pc:sldChg chg="addSp modSp mod">
        <pc:chgData name="Faulkner, Megan" userId="349fb1ce-c909-486a-82ba-d3eb916899aa" providerId="ADAL" clId="{9B891643-C6C6-45C2-B7C9-32B3B30759D7}" dt="2024-10-14T16:16:09.292" v="214" actId="1035"/>
        <pc:sldMkLst>
          <pc:docMk/>
          <pc:sldMk cId="2055255874" sldId="258"/>
        </pc:sldMkLst>
        <pc:spChg chg="add mod">
          <ac:chgData name="Faulkner, Megan" userId="349fb1ce-c909-486a-82ba-d3eb916899aa" providerId="ADAL" clId="{9B891643-C6C6-45C2-B7C9-32B3B30759D7}" dt="2024-10-14T16:16:09.292" v="214" actId="1035"/>
          <ac:spMkLst>
            <pc:docMk/>
            <pc:sldMk cId="2055255874" sldId="258"/>
            <ac:spMk id="2" creationId="{FFF83811-4042-6FB9-3F6A-FFBC927F97F7}"/>
          </ac:spMkLst>
        </pc:spChg>
        <pc:spChg chg="add mod">
          <ac:chgData name="Faulkner, Megan" userId="349fb1ce-c909-486a-82ba-d3eb916899aa" providerId="ADAL" clId="{9B891643-C6C6-45C2-B7C9-32B3B30759D7}" dt="2024-10-14T16:16:09.292" v="214" actId="1035"/>
          <ac:spMkLst>
            <pc:docMk/>
            <pc:sldMk cId="2055255874" sldId="258"/>
            <ac:spMk id="3" creationId="{72068179-EC4F-4308-D096-E5471EB0CB53}"/>
          </ac:spMkLst>
        </pc:spChg>
        <pc:spChg chg="mod">
          <ac:chgData name="Faulkner, Megan" userId="349fb1ce-c909-486a-82ba-d3eb916899aa" providerId="ADAL" clId="{9B891643-C6C6-45C2-B7C9-32B3B30759D7}" dt="2024-10-14T16:15:49.613" v="195" actId="404"/>
          <ac:spMkLst>
            <pc:docMk/>
            <pc:sldMk cId="2055255874" sldId="258"/>
            <ac:spMk id="4" creationId="{D63F2636-F246-282A-7E5C-EFB3FA174093}"/>
          </ac:spMkLst>
        </pc:spChg>
        <pc:spChg chg="mod">
          <ac:chgData name="Faulkner, Megan" userId="349fb1ce-c909-486a-82ba-d3eb916899aa" providerId="ADAL" clId="{9B891643-C6C6-45C2-B7C9-32B3B30759D7}" dt="2024-10-14T16:16:02.990" v="209" actId="1035"/>
          <ac:spMkLst>
            <pc:docMk/>
            <pc:sldMk cId="2055255874" sldId="258"/>
            <ac:spMk id="5" creationId="{5E38974D-78EA-292F-0B5B-3E7822AFC8C8}"/>
          </ac:spMkLst>
        </pc:spChg>
      </pc:sldChg>
      <pc:sldChg chg="addSp modSp mod">
        <pc:chgData name="Faulkner, Megan" userId="349fb1ce-c909-486a-82ba-d3eb916899aa" providerId="ADAL" clId="{9B891643-C6C6-45C2-B7C9-32B3B30759D7}" dt="2024-10-22T16:35:34.940" v="947" actId="255"/>
        <pc:sldMkLst>
          <pc:docMk/>
          <pc:sldMk cId="3006874858" sldId="266"/>
        </pc:sldMkLst>
        <pc:spChg chg="add mod">
          <ac:chgData name="Faulkner, Megan" userId="349fb1ce-c909-486a-82ba-d3eb916899aa" providerId="ADAL" clId="{9B891643-C6C6-45C2-B7C9-32B3B30759D7}" dt="2024-10-22T16:35:34.940" v="947" actId="255"/>
          <ac:spMkLst>
            <pc:docMk/>
            <pc:sldMk cId="3006874858" sldId="266"/>
            <ac:spMk id="3" creationId="{CC48DF7C-5C97-BEBB-A7CA-1122E664EAFF}"/>
          </ac:spMkLst>
        </pc:spChg>
        <pc:spChg chg="mod">
          <ac:chgData name="Faulkner, Megan" userId="349fb1ce-c909-486a-82ba-d3eb916899aa" providerId="ADAL" clId="{9B891643-C6C6-45C2-B7C9-32B3B30759D7}" dt="2024-10-22T16:34:35.977" v="935" actId="14100"/>
          <ac:spMkLst>
            <pc:docMk/>
            <pc:sldMk cId="3006874858" sldId="266"/>
            <ac:spMk id="5" creationId="{BB1C0515-0961-185E-86F4-DA318F87485B}"/>
          </ac:spMkLst>
        </pc:spChg>
        <pc:spChg chg="add mod ord">
          <ac:chgData name="Faulkner, Megan" userId="349fb1ce-c909-486a-82ba-d3eb916899aa" providerId="ADAL" clId="{9B891643-C6C6-45C2-B7C9-32B3B30759D7}" dt="2024-10-22T16:34:46.680" v="937" actId="14100"/>
          <ac:spMkLst>
            <pc:docMk/>
            <pc:sldMk cId="3006874858" sldId="266"/>
            <ac:spMk id="6" creationId="{A263A623-6C88-28EE-CC57-B775E7344A87}"/>
          </ac:spMkLst>
        </pc:spChg>
        <pc:picChg chg="mod">
          <ac:chgData name="Faulkner, Megan" userId="349fb1ce-c909-486a-82ba-d3eb916899aa" providerId="ADAL" clId="{9B891643-C6C6-45C2-B7C9-32B3B30759D7}" dt="2024-10-14T15:59:51.120" v="4" actId="14100"/>
          <ac:picMkLst>
            <pc:docMk/>
            <pc:sldMk cId="3006874858" sldId="266"/>
            <ac:picMk id="2" creationId="{AFC34B52-14C5-888F-6C8F-EF1A32438A51}"/>
          </ac:picMkLst>
        </pc:picChg>
      </pc:sldChg>
      <pc:sldChg chg="addSp delSp modSp mod">
        <pc:chgData name="Faulkner, Megan" userId="349fb1ce-c909-486a-82ba-d3eb916899aa" providerId="ADAL" clId="{9B891643-C6C6-45C2-B7C9-32B3B30759D7}" dt="2024-10-21T16:17:10.043" v="755" actId="20577"/>
        <pc:sldMkLst>
          <pc:docMk/>
          <pc:sldMk cId="1146203952" sldId="277"/>
        </pc:sldMkLst>
        <pc:spChg chg="mod topLvl">
          <ac:chgData name="Faulkner, Megan" userId="349fb1ce-c909-486a-82ba-d3eb916899aa" providerId="ADAL" clId="{9B891643-C6C6-45C2-B7C9-32B3B30759D7}" dt="2024-10-19T00:33:00.701" v="228" actId="164"/>
          <ac:spMkLst>
            <pc:docMk/>
            <pc:sldMk cId="1146203952" sldId="277"/>
            <ac:spMk id="5" creationId="{11683A07-CFD9-F6C7-043F-36E1EB9E1A1C}"/>
          </ac:spMkLst>
        </pc:spChg>
        <pc:spChg chg="mod">
          <ac:chgData name="Faulkner, Megan" userId="349fb1ce-c909-486a-82ba-d3eb916899aa" providerId="ADAL" clId="{9B891643-C6C6-45C2-B7C9-32B3B30759D7}" dt="2024-10-21T16:15:26.510" v="715" actId="1076"/>
          <ac:spMkLst>
            <pc:docMk/>
            <pc:sldMk cId="1146203952" sldId="277"/>
            <ac:spMk id="12" creationId="{A27B3CF1-AC19-5E34-3A4A-800D7DF44B74}"/>
          </ac:spMkLst>
        </pc:spChg>
        <pc:spChg chg="mod">
          <ac:chgData name="Faulkner, Megan" userId="349fb1ce-c909-486a-82ba-d3eb916899aa" providerId="ADAL" clId="{9B891643-C6C6-45C2-B7C9-32B3B30759D7}" dt="2024-10-21T16:17:10.043" v="755" actId="20577"/>
          <ac:spMkLst>
            <pc:docMk/>
            <pc:sldMk cId="1146203952" sldId="277"/>
            <ac:spMk id="13" creationId="{1EE574B6-CC39-8741-A62C-41EB2103EC49}"/>
          </ac:spMkLst>
        </pc:spChg>
        <pc:grpChg chg="add mod">
          <ac:chgData name="Faulkner, Megan" userId="349fb1ce-c909-486a-82ba-d3eb916899aa" providerId="ADAL" clId="{9B891643-C6C6-45C2-B7C9-32B3B30759D7}" dt="2024-10-21T16:09:04.739" v="382" actId="14100"/>
          <ac:grpSpMkLst>
            <pc:docMk/>
            <pc:sldMk cId="1146203952" sldId="277"/>
            <ac:grpSpMk id="2" creationId="{7D9E3602-0C9C-D099-4CE3-279DA03352E6}"/>
          </ac:grpSpMkLst>
        </pc:grpChg>
        <pc:grpChg chg="del">
          <ac:chgData name="Faulkner, Megan" userId="349fb1ce-c909-486a-82ba-d3eb916899aa" providerId="ADAL" clId="{9B891643-C6C6-45C2-B7C9-32B3B30759D7}" dt="2024-10-19T00:23:30.786" v="227" actId="165"/>
          <ac:grpSpMkLst>
            <pc:docMk/>
            <pc:sldMk cId="1146203952" sldId="277"/>
            <ac:grpSpMk id="6" creationId="{717A9AAF-C79D-77E0-6A17-AE5F267B2AC1}"/>
          </ac:grpSpMkLst>
        </pc:grpChg>
        <pc:picChg chg="mod topLvl">
          <ac:chgData name="Faulkner, Megan" userId="349fb1ce-c909-486a-82ba-d3eb916899aa" providerId="ADAL" clId="{9B891643-C6C6-45C2-B7C9-32B3B30759D7}" dt="2024-10-19T00:33:00.701" v="228" actId="164"/>
          <ac:picMkLst>
            <pc:docMk/>
            <pc:sldMk cId="1146203952" sldId="277"/>
            <ac:picMk id="3" creationId="{AD15167B-7F1D-2454-6B70-B8A585E53A49}"/>
          </ac:picMkLst>
        </pc:picChg>
      </pc:sldChg>
      <pc:sldChg chg="addSp delSp modSp mod modClrScheme modAnim chgLayout">
        <pc:chgData name="Faulkner, Megan" userId="349fb1ce-c909-486a-82ba-d3eb916899aa" providerId="ADAL" clId="{9B891643-C6C6-45C2-B7C9-32B3B30759D7}" dt="2024-10-15T18:48:27.640" v="226" actId="1076"/>
        <pc:sldMkLst>
          <pc:docMk/>
          <pc:sldMk cId="3368775630" sldId="297"/>
        </pc:sldMkLst>
        <pc:spChg chg="add del mod ord">
          <ac:chgData name="Faulkner, Megan" userId="349fb1ce-c909-486a-82ba-d3eb916899aa" providerId="ADAL" clId="{9B891643-C6C6-45C2-B7C9-32B3B30759D7}" dt="2024-10-15T18:48:23.179" v="225" actId="478"/>
          <ac:spMkLst>
            <pc:docMk/>
            <pc:sldMk cId="3368775630" sldId="297"/>
            <ac:spMk id="2" creationId="{4F8E7D07-34AC-0D7C-C8D6-CC62A8A0BF40}"/>
          </ac:spMkLst>
        </pc:spChg>
        <pc:spChg chg="mod ord">
          <ac:chgData name="Faulkner, Megan" userId="349fb1ce-c909-486a-82ba-d3eb916899aa" providerId="ADAL" clId="{9B891643-C6C6-45C2-B7C9-32B3B30759D7}" dt="2024-10-15T18:48:27.640" v="226" actId="1076"/>
          <ac:spMkLst>
            <pc:docMk/>
            <pc:sldMk cId="3368775630" sldId="297"/>
            <ac:spMk id="3" creationId="{A0798C2F-52AD-E241-5937-486D035E2FFF}"/>
          </ac:spMkLst>
        </pc:spChg>
        <pc:spChg chg="add del mod ord">
          <ac:chgData name="Faulkner, Megan" userId="349fb1ce-c909-486a-82ba-d3eb916899aa" providerId="ADAL" clId="{9B891643-C6C6-45C2-B7C9-32B3B30759D7}" dt="2024-10-15T18:48:20.794" v="224" actId="478"/>
          <ac:spMkLst>
            <pc:docMk/>
            <pc:sldMk cId="3368775630" sldId="297"/>
            <ac:spMk id="4" creationId="{417DE8D4-5772-F8EF-0E99-F24ED4DF68B3}"/>
          </ac:spMkLst>
        </pc:spChg>
        <pc:spChg chg="mod ord">
          <ac:chgData name="Faulkner, Megan" userId="349fb1ce-c909-486a-82ba-d3eb916899aa" providerId="ADAL" clId="{9B891643-C6C6-45C2-B7C9-32B3B30759D7}" dt="2024-10-15T18:48:14.395" v="223" actId="167"/>
          <ac:spMkLst>
            <pc:docMk/>
            <pc:sldMk cId="3368775630" sldId="297"/>
            <ac:spMk id="9" creationId="{18C24125-16F3-8214-F776-A81699D8C76B}"/>
          </ac:spMkLst>
        </pc:spChg>
      </pc:sldChg>
      <pc:sldChg chg="modAnim">
        <pc:chgData name="Faulkner, Megan" userId="349fb1ce-c909-486a-82ba-d3eb916899aa" providerId="ADAL" clId="{9B891643-C6C6-45C2-B7C9-32B3B30759D7}" dt="2024-10-15T17:10:52.364" v="218"/>
        <pc:sldMkLst>
          <pc:docMk/>
          <pc:sldMk cId="665477122" sldId="305"/>
        </pc:sldMkLst>
      </pc:sldChg>
      <pc:sldChg chg="modAnim">
        <pc:chgData name="Faulkner, Megan" userId="349fb1ce-c909-486a-82ba-d3eb916899aa" providerId="ADAL" clId="{9B891643-C6C6-45C2-B7C9-32B3B30759D7}" dt="2024-10-15T17:10:38.241" v="217"/>
        <pc:sldMkLst>
          <pc:docMk/>
          <pc:sldMk cId="4147463889" sldId="306"/>
        </pc:sldMkLst>
      </pc:sldChg>
      <pc:sldChg chg="modNotesTx">
        <pc:chgData name="Faulkner, Megan" userId="349fb1ce-c909-486a-82ba-d3eb916899aa" providerId="ADAL" clId="{9B891643-C6C6-45C2-B7C9-32B3B30759D7}" dt="2024-10-14T15:59:02.464" v="1" actId="20577"/>
        <pc:sldMkLst>
          <pc:docMk/>
          <pc:sldMk cId="4158701937" sldId="309"/>
        </pc:sldMkLst>
      </pc:sldChg>
      <pc:sldChg chg="modNotesTx">
        <pc:chgData name="Faulkner, Megan" userId="349fb1ce-c909-486a-82ba-d3eb916899aa" providerId="ADAL" clId="{9B891643-C6C6-45C2-B7C9-32B3B30759D7}" dt="2024-10-14T15:59:15.562" v="3" actId="20577"/>
        <pc:sldMkLst>
          <pc:docMk/>
          <pc:sldMk cId="293076551" sldId="310"/>
        </pc:sldMkLst>
      </pc:sldChg>
      <pc:sldChg chg="modNotesTx">
        <pc:chgData name="Faulkner, Megan" userId="349fb1ce-c909-486a-82ba-d3eb916899aa" providerId="ADAL" clId="{9B891643-C6C6-45C2-B7C9-32B3B30759D7}" dt="2024-10-14T16:42:03.818" v="216" actId="20577"/>
        <pc:sldMkLst>
          <pc:docMk/>
          <pc:sldMk cId="2635888714" sldId="335"/>
        </pc:sldMkLst>
      </pc:sldChg>
    </pc:docChg>
  </pc:docChgLst>
  <pc:docChgLst>
    <pc:chgData name="Sheeley, Matt" userId="df8a457d-2854-4626-a8dd-46b5c178fac1" providerId="ADAL" clId="{21A86CF3-6752-4A6C-8C4C-DF5B8CE36C4A}"/>
    <pc:docChg chg="custSel modSld sldOrd">
      <pc:chgData name="Sheeley, Matt" userId="df8a457d-2854-4626-a8dd-46b5c178fac1" providerId="ADAL" clId="{21A86CF3-6752-4A6C-8C4C-DF5B8CE36C4A}" dt="2024-10-22T15:22:43.544" v="175" actId="20577"/>
      <pc:docMkLst>
        <pc:docMk/>
      </pc:docMkLst>
      <pc:sldChg chg="modSp mod">
        <pc:chgData name="Sheeley, Matt" userId="df8a457d-2854-4626-a8dd-46b5c178fac1" providerId="ADAL" clId="{21A86CF3-6752-4A6C-8C4C-DF5B8CE36C4A}" dt="2024-10-17T21:33:37.241" v="161" actId="20577"/>
        <pc:sldMkLst>
          <pc:docMk/>
          <pc:sldMk cId="297613680" sldId="270"/>
        </pc:sldMkLst>
        <pc:spChg chg="mod">
          <ac:chgData name="Sheeley, Matt" userId="df8a457d-2854-4626-a8dd-46b5c178fac1" providerId="ADAL" clId="{21A86CF3-6752-4A6C-8C4C-DF5B8CE36C4A}" dt="2024-10-17T21:33:37.241" v="161" actId="20577"/>
          <ac:spMkLst>
            <pc:docMk/>
            <pc:sldMk cId="297613680" sldId="270"/>
            <ac:spMk id="6" creationId="{CBD447F0-976A-5FA8-2125-00BDD7F85A77}"/>
          </ac:spMkLst>
        </pc:spChg>
      </pc:sldChg>
      <pc:sldChg chg="ord">
        <pc:chgData name="Sheeley, Matt" userId="df8a457d-2854-4626-a8dd-46b5c178fac1" providerId="ADAL" clId="{21A86CF3-6752-4A6C-8C4C-DF5B8CE36C4A}" dt="2024-10-17T21:33:28.557" v="156"/>
        <pc:sldMkLst>
          <pc:docMk/>
          <pc:sldMk cId="3018773515" sldId="329"/>
        </pc:sldMkLst>
      </pc:sldChg>
      <pc:sldChg chg="modSp mod ord">
        <pc:chgData name="Sheeley, Matt" userId="df8a457d-2854-4626-a8dd-46b5c178fac1" providerId="ADAL" clId="{21A86CF3-6752-4A6C-8C4C-DF5B8CE36C4A}" dt="2024-10-22T15:22:43.544" v="175" actId="20577"/>
        <pc:sldMkLst>
          <pc:docMk/>
          <pc:sldMk cId="4238207593" sldId="330"/>
        </pc:sldMkLst>
        <pc:spChg chg="mod">
          <ac:chgData name="Sheeley, Matt" userId="df8a457d-2854-4626-a8dd-46b5c178fac1" providerId="ADAL" clId="{21A86CF3-6752-4A6C-8C4C-DF5B8CE36C4A}" dt="2024-10-22T15:22:43.544" v="175" actId="20577"/>
          <ac:spMkLst>
            <pc:docMk/>
            <pc:sldMk cId="4238207593" sldId="330"/>
            <ac:spMk id="4" creationId="{0E6A32F1-AD2E-AA24-2B14-B0891971E7A8}"/>
          </ac:spMkLst>
        </pc:spChg>
      </pc:sldChg>
      <pc:sldChg chg="ord">
        <pc:chgData name="Sheeley, Matt" userId="df8a457d-2854-4626-a8dd-46b5c178fac1" providerId="ADAL" clId="{21A86CF3-6752-4A6C-8C4C-DF5B8CE36C4A}" dt="2024-10-17T21:33:28.557" v="156"/>
        <pc:sldMkLst>
          <pc:docMk/>
          <pc:sldMk cId="1016973734" sldId="331"/>
        </pc:sldMkLst>
      </pc:sldChg>
      <pc:sldChg chg="ord">
        <pc:chgData name="Sheeley, Matt" userId="df8a457d-2854-4626-a8dd-46b5c178fac1" providerId="ADAL" clId="{21A86CF3-6752-4A6C-8C4C-DF5B8CE36C4A}" dt="2024-10-17T21:33:28.557" v="156"/>
        <pc:sldMkLst>
          <pc:docMk/>
          <pc:sldMk cId="1200707038" sldId="332"/>
        </pc:sldMkLst>
      </pc:sldChg>
      <pc:sldChg chg="ord">
        <pc:chgData name="Sheeley, Matt" userId="df8a457d-2854-4626-a8dd-46b5c178fac1" providerId="ADAL" clId="{21A86CF3-6752-4A6C-8C4C-DF5B8CE36C4A}" dt="2024-10-17T21:33:28.557" v="156"/>
        <pc:sldMkLst>
          <pc:docMk/>
          <pc:sldMk cId="1926090350" sldId="333"/>
        </pc:sldMkLst>
      </pc:sldChg>
      <pc:sldChg chg="ord">
        <pc:chgData name="Sheeley, Matt" userId="df8a457d-2854-4626-a8dd-46b5c178fac1" providerId="ADAL" clId="{21A86CF3-6752-4A6C-8C4C-DF5B8CE36C4A}" dt="2024-10-17T21:33:28.557" v="156"/>
        <pc:sldMkLst>
          <pc:docMk/>
          <pc:sldMk cId="2490499738" sldId="33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8DC985-D037-4919-B530-D29F1AECAA5B}"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B74C054A-E453-4E97-B311-9CED87A52DF7}">
      <dgm:prSet phldrT="[Text]"/>
      <dgm:spPr/>
      <dgm:t>
        <a:bodyPr/>
        <a:lstStyle/>
        <a:p>
          <a:r>
            <a:rPr lang="en-US"/>
            <a:t>Allowable?</a:t>
          </a:r>
        </a:p>
      </dgm:t>
    </dgm:pt>
    <dgm:pt modelId="{B2CD01C6-4B1C-4D04-B2AF-870CFC812D16}" type="parTrans" cxnId="{AC30A23F-3587-43D2-84EB-AB21067C73EC}">
      <dgm:prSet/>
      <dgm:spPr/>
      <dgm:t>
        <a:bodyPr/>
        <a:lstStyle/>
        <a:p>
          <a:endParaRPr lang="en-US"/>
        </a:p>
      </dgm:t>
    </dgm:pt>
    <dgm:pt modelId="{A60D6CE0-FC6A-4019-9420-5166DA4022E4}" type="sibTrans" cxnId="{AC30A23F-3587-43D2-84EB-AB21067C73EC}">
      <dgm:prSet/>
      <dgm:spPr/>
      <dgm:t>
        <a:bodyPr/>
        <a:lstStyle/>
        <a:p>
          <a:endParaRPr lang="en-US"/>
        </a:p>
      </dgm:t>
    </dgm:pt>
    <dgm:pt modelId="{BFDB2690-0513-4748-85C3-9269554C24A7}">
      <dgm:prSet phldrT="[Text]"/>
      <dgm:spPr/>
      <dgm:t>
        <a:bodyPr/>
        <a:lstStyle/>
        <a:p>
          <a:r>
            <a:rPr lang="en-US"/>
            <a:t>Allocable?</a:t>
          </a:r>
        </a:p>
      </dgm:t>
    </dgm:pt>
    <dgm:pt modelId="{93D3ACB8-1783-4176-BE38-64D3DDBEFA35}" type="parTrans" cxnId="{8FDA400E-2247-411D-AB1D-145DB5662E70}">
      <dgm:prSet/>
      <dgm:spPr/>
      <dgm:t>
        <a:bodyPr/>
        <a:lstStyle/>
        <a:p>
          <a:endParaRPr lang="en-US"/>
        </a:p>
      </dgm:t>
    </dgm:pt>
    <dgm:pt modelId="{F4BD53BD-DA0E-4A1C-A62F-8B88F3D8DFEE}" type="sibTrans" cxnId="{8FDA400E-2247-411D-AB1D-145DB5662E70}">
      <dgm:prSet/>
      <dgm:spPr/>
      <dgm:t>
        <a:bodyPr/>
        <a:lstStyle/>
        <a:p>
          <a:endParaRPr lang="en-US"/>
        </a:p>
      </dgm:t>
    </dgm:pt>
    <dgm:pt modelId="{D53C3D77-1355-40B6-917A-06A4FA8875AA}">
      <dgm:prSet phldrT="[Text]"/>
      <dgm:spPr/>
      <dgm:t>
        <a:bodyPr/>
        <a:lstStyle/>
        <a:p>
          <a:r>
            <a:rPr lang="en-US"/>
            <a:t>Reasonable?</a:t>
          </a:r>
        </a:p>
      </dgm:t>
    </dgm:pt>
    <dgm:pt modelId="{8B046997-0D60-46A5-808E-8CFB97F9234F}" type="parTrans" cxnId="{2A8D9FB0-AB13-45F3-853C-1352AD656575}">
      <dgm:prSet/>
      <dgm:spPr/>
      <dgm:t>
        <a:bodyPr/>
        <a:lstStyle/>
        <a:p>
          <a:endParaRPr lang="en-US"/>
        </a:p>
      </dgm:t>
    </dgm:pt>
    <dgm:pt modelId="{6266768C-0AB0-44ED-90F2-5B522416A097}" type="sibTrans" cxnId="{2A8D9FB0-AB13-45F3-853C-1352AD656575}">
      <dgm:prSet/>
      <dgm:spPr/>
      <dgm:t>
        <a:bodyPr/>
        <a:lstStyle/>
        <a:p>
          <a:endParaRPr lang="en-US"/>
        </a:p>
      </dgm:t>
    </dgm:pt>
    <dgm:pt modelId="{244EA9D9-AE69-4A0F-8A31-F1D402C0AA04}">
      <dgm:prSet phldrT="[Text]"/>
      <dgm:spPr/>
      <dgm:t>
        <a:bodyPr/>
        <a:lstStyle/>
        <a:p>
          <a:r>
            <a:rPr lang="en-US"/>
            <a:t>Necessary?</a:t>
          </a:r>
        </a:p>
      </dgm:t>
    </dgm:pt>
    <dgm:pt modelId="{B9FDCEE6-ABCC-41F6-9178-F6839B62D38A}" type="parTrans" cxnId="{FF7FC96E-A2AE-47D6-8E73-98E8F2A490EA}">
      <dgm:prSet/>
      <dgm:spPr/>
      <dgm:t>
        <a:bodyPr/>
        <a:lstStyle/>
        <a:p>
          <a:endParaRPr lang="en-US"/>
        </a:p>
      </dgm:t>
    </dgm:pt>
    <dgm:pt modelId="{DB2EDBD4-B18E-4FC4-B733-16515D3851C6}" type="sibTrans" cxnId="{FF7FC96E-A2AE-47D6-8E73-98E8F2A490EA}">
      <dgm:prSet/>
      <dgm:spPr/>
      <dgm:t>
        <a:bodyPr/>
        <a:lstStyle/>
        <a:p>
          <a:endParaRPr lang="en-US"/>
        </a:p>
      </dgm:t>
    </dgm:pt>
    <dgm:pt modelId="{B4EEC6E9-692A-406E-995D-D64395FB688B}">
      <dgm:prSet phldrT="[Text]"/>
      <dgm:spPr/>
      <dgm:t>
        <a:bodyPr/>
        <a:lstStyle/>
        <a:p>
          <a:r>
            <a:rPr lang="en-US"/>
            <a:t>Consistently Applied?</a:t>
          </a:r>
        </a:p>
      </dgm:t>
    </dgm:pt>
    <dgm:pt modelId="{19A7AC9F-458D-4C7F-AB63-05917AFFB19A}" type="parTrans" cxnId="{CB6AFEBA-8499-4F74-8CD9-1CC5B92564F9}">
      <dgm:prSet/>
      <dgm:spPr/>
      <dgm:t>
        <a:bodyPr/>
        <a:lstStyle/>
        <a:p>
          <a:endParaRPr lang="en-US"/>
        </a:p>
      </dgm:t>
    </dgm:pt>
    <dgm:pt modelId="{80087342-725A-4FDB-9503-F4B28E86B964}" type="sibTrans" cxnId="{CB6AFEBA-8499-4F74-8CD9-1CC5B92564F9}">
      <dgm:prSet/>
      <dgm:spPr/>
      <dgm:t>
        <a:bodyPr/>
        <a:lstStyle/>
        <a:p>
          <a:endParaRPr lang="en-US"/>
        </a:p>
      </dgm:t>
    </dgm:pt>
    <dgm:pt modelId="{653FC52D-CC1F-4965-8483-365DCAF6E087}" type="pres">
      <dgm:prSet presAssocID="{418DC985-D037-4919-B530-D29F1AECAA5B}" presName="Name0" presStyleCnt="0">
        <dgm:presLayoutVars>
          <dgm:dir/>
          <dgm:resizeHandles val="exact"/>
        </dgm:presLayoutVars>
      </dgm:prSet>
      <dgm:spPr/>
    </dgm:pt>
    <dgm:pt modelId="{2FA5B194-9689-4002-96A6-346B290DB6C0}" type="pres">
      <dgm:prSet presAssocID="{B74C054A-E453-4E97-B311-9CED87A52DF7}" presName="parTxOnly" presStyleLbl="node1" presStyleIdx="0" presStyleCnt="5">
        <dgm:presLayoutVars>
          <dgm:bulletEnabled val="1"/>
        </dgm:presLayoutVars>
      </dgm:prSet>
      <dgm:spPr/>
    </dgm:pt>
    <dgm:pt modelId="{AEF94686-3D64-4A2D-8954-5734B78FDB56}" type="pres">
      <dgm:prSet presAssocID="{A60D6CE0-FC6A-4019-9420-5166DA4022E4}" presName="parSpace" presStyleCnt="0"/>
      <dgm:spPr/>
    </dgm:pt>
    <dgm:pt modelId="{7A0046B9-E7DD-43E1-BB77-289FC8519EB0}" type="pres">
      <dgm:prSet presAssocID="{BFDB2690-0513-4748-85C3-9269554C24A7}" presName="parTxOnly" presStyleLbl="node1" presStyleIdx="1" presStyleCnt="5">
        <dgm:presLayoutVars>
          <dgm:bulletEnabled val="1"/>
        </dgm:presLayoutVars>
      </dgm:prSet>
      <dgm:spPr/>
    </dgm:pt>
    <dgm:pt modelId="{5F38B9CF-DF37-4D2D-8CD8-2BBA54C7F074}" type="pres">
      <dgm:prSet presAssocID="{F4BD53BD-DA0E-4A1C-A62F-8B88F3D8DFEE}" presName="parSpace" presStyleCnt="0"/>
      <dgm:spPr/>
    </dgm:pt>
    <dgm:pt modelId="{F569B1E7-A546-41C5-8389-1F6247A2369B}" type="pres">
      <dgm:prSet presAssocID="{D53C3D77-1355-40B6-917A-06A4FA8875AA}" presName="parTxOnly" presStyleLbl="node1" presStyleIdx="2" presStyleCnt="5">
        <dgm:presLayoutVars>
          <dgm:bulletEnabled val="1"/>
        </dgm:presLayoutVars>
      </dgm:prSet>
      <dgm:spPr/>
    </dgm:pt>
    <dgm:pt modelId="{5DAD02F6-8A3E-45C4-BFC5-711F05A945B4}" type="pres">
      <dgm:prSet presAssocID="{6266768C-0AB0-44ED-90F2-5B522416A097}" presName="parSpace" presStyleCnt="0"/>
      <dgm:spPr/>
    </dgm:pt>
    <dgm:pt modelId="{BE5F0730-3169-40D6-A9C3-04BA726676D3}" type="pres">
      <dgm:prSet presAssocID="{244EA9D9-AE69-4A0F-8A31-F1D402C0AA04}" presName="parTxOnly" presStyleLbl="node1" presStyleIdx="3" presStyleCnt="5">
        <dgm:presLayoutVars>
          <dgm:bulletEnabled val="1"/>
        </dgm:presLayoutVars>
      </dgm:prSet>
      <dgm:spPr/>
    </dgm:pt>
    <dgm:pt modelId="{00FA9B9B-4AC3-4491-BB75-59001424960D}" type="pres">
      <dgm:prSet presAssocID="{DB2EDBD4-B18E-4FC4-B733-16515D3851C6}" presName="parSpace" presStyleCnt="0"/>
      <dgm:spPr/>
    </dgm:pt>
    <dgm:pt modelId="{89913E17-57B0-4D3E-A42F-D974C2F1AE67}" type="pres">
      <dgm:prSet presAssocID="{B4EEC6E9-692A-406E-995D-D64395FB688B}" presName="parTxOnly" presStyleLbl="node1" presStyleIdx="4" presStyleCnt="5">
        <dgm:presLayoutVars>
          <dgm:bulletEnabled val="1"/>
        </dgm:presLayoutVars>
      </dgm:prSet>
      <dgm:spPr/>
    </dgm:pt>
  </dgm:ptLst>
  <dgm:cxnLst>
    <dgm:cxn modelId="{8FDA400E-2247-411D-AB1D-145DB5662E70}" srcId="{418DC985-D037-4919-B530-D29F1AECAA5B}" destId="{BFDB2690-0513-4748-85C3-9269554C24A7}" srcOrd="1" destOrd="0" parTransId="{93D3ACB8-1783-4176-BE38-64D3DDBEFA35}" sibTransId="{F4BD53BD-DA0E-4A1C-A62F-8B88F3D8DFEE}"/>
    <dgm:cxn modelId="{694B291D-DDFC-4BCA-98F2-8A06987959A9}" type="presOf" srcId="{244EA9D9-AE69-4A0F-8A31-F1D402C0AA04}" destId="{BE5F0730-3169-40D6-A9C3-04BA726676D3}" srcOrd="0" destOrd="0" presId="urn:microsoft.com/office/officeart/2005/8/layout/hChevron3"/>
    <dgm:cxn modelId="{F1701526-E8B7-485D-BCDD-4FD469758A5D}" type="presOf" srcId="{D53C3D77-1355-40B6-917A-06A4FA8875AA}" destId="{F569B1E7-A546-41C5-8389-1F6247A2369B}" srcOrd="0" destOrd="0" presId="urn:microsoft.com/office/officeart/2005/8/layout/hChevron3"/>
    <dgm:cxn modelId="{AC30A23F-3587-43D2-84EB-AB21067C73EC}" srcId="{418DC985-D037-4919-B530-D29F1AECAA5B}" destId="{B74C054A-E453-4E97-B311-9CED87A52DF7}" srcOrd="0" destOrd="0" parTransId="{B2CD01C6-4B1C-4D04-B2AF-870CFC812D16}" sibTransId="{A60D6CE0-FC6A-4019-9420-5166DA4022E4}"/>
    <dgm:cxn modelId="{75A0E95C-6D2C-40F7-81CF-4D6108602795}" type="presOf" srcId="{B4EEC6E9-692A-406E-995D-D64395FB688B}" destId="{89913E17-57B0-4D3E-A42F-D974C2F1AE67}" srcOrd="0" destOrd="0" presId="urn:microsoft.com/office/officeart/2005/8/layout/hChevron3"/>
    <dgm:cxn modelId="{FF7FC96E-A2AE-47D6-8E73-98E8F2A490EA}" srcId="{418DC985-D037-4919-B530-D29F1AECAA5B}" destId="{244EA9D9-AE69-4A0F-8A31-F1D402C0AA04}" srcOrd="3" destOrd="0" parTransId="{B9FDCEE6-ABCC-41F6-9178-F6839B62D38A}" sibTransId="{DB2EDBD4-B18E-4FC4-B733-16515D3851C6}"/>
    <dgm:cxn modelId="{B5807688-FB5D-4D71-9B7B-006759652BD1}" type="presOf" srcId="{B74C054A-E453-4E97-B311-9CED87A52DF7}" destId="{2FA5B194-9689-4002-96A6-346B290DB6C0}" srcOrd="0" destOrd="0" presId="urn:microsoft.com/office/officeart/2005/8/layout/hChevron3"/>
    <dgm:cxn modelId="{721C3392-F523-48E2-B211-DE61FE606930}" type="presOf" srcId="{418DC985-D037-4919-B530-D29F1AECAA5B}" destId="{653FC52D-CC1F-4965-8483-365DCAF6E087}" srcOrd="0" destOrd="0" presId="urn:microsoft.com/office/officeart/2005/8/layout/hChevron3"/>
    <dgm:cxn modelId="{2A8D9FB0-AB13-45F3-853C-1352AD656575}" srcId="{418DC985-D037-4919-B530-D29F1AECAA5B}" destId="{D53C3D77-1355-40B6-917A-06A4FA8875AA}" srcOrd="2" destOrd="0" parTransId="{8B046997-0D60-46A5-808E-8CFB97F9234F}" sibTransId="{6266768C-0AB0-44ED-90F2-5B522416A097}"/>
    <dgm:cxn modelId="{CB6AFEBA-8499-4F74-8CD9-1CC5B92564F9}" srcId="{418DC985-D037-4919-B530-D29F1AECAA5B}" destId="{B4EEC6E9-692A-406E-995D-D64395FB688B}" srcOrd="4" destOrd="0" parTransId="{19A7AC9F-458D-4C7F-AB63-05917AFFB19A}" sibTransId="{80087342-725A-4FDB-9503-F4B28E86B964}"/>
    <dgm:cxn modelId="{F167EDE3-05B5-4B00-8347-7B86DBDAAD6D}" type="presOf" srcId="{BFDB2690-0513-4748-85C3-9269554C24A7}" destId="{7A0046B9-E7DD-43E1-BB77-289FC8519EB0}" srcOrd="0" destOrd="0" presId="urn:microsoft.com/office/officeart/2005/8/layout/hChevron3"/>
    <dgm:cxn modelId="{5AF79556-6665-448A-97C4-503891B1E574}" type="presParOf" srcId="{653FC52D-CC1F-4965-8483-365DCAF6E087}" destId="{2FA5B194-9689-4002-96A6-346B290DB6C0}" srcOrd="0" destOrd="0" presId="urn:microsoft.com/office/officeart/2005/8/layout/hChevron3"/>
    <dgm:cxn modelId="{B022B342-BDEB-426D-AF22-83EA85A46A74}" type="presParOf" srcId="{653FC52D-CC1F-4965-8483-365DCAF6E087}" destId="{AEF94686-3D64-4A2D-8954-5734B78FDB56}" srcOrd="1" destOrd="0" presId="urn:microsoft.com/office/officeart/2005/8/layout/hChevron3"/>
    <dgm:cxn modelId="{E54E862C-E683-48D2-B41C-CCDBDEE4D33D}" type="presParOf" srcId="{653FC52D-CC1F-4965-8483-365DCAF6E087}" destId="{7A0046B9-E7DD-43E1-BB77-289FC8519EB0}" srcOrd="2" destOrd="0" presId="urn:microsoft.com/office/officeart/2005/8/layout/hChevron3"/>
    <dgm:cxn modelId="{C4AA92C6-0DDB-43CC-923A-B8483C269150}" type="presParOf" srcId="{653FC52D-CC1F-4965-8483-365DCAF6E087}" destId="{5F38B9CF-DF37-4D2D-8CD8-2BBA54C7F074}" srcOrd="3" destOrd="0" presId="urn:microsoft.com/office/officeart/2005/8/layout/hChevron3"/>
    <dgm:cxn modelId="{DB7C8851-69D7-4899-A7C5-23D281E28305}" type="presParOf" srcId="{653FC52D-CC1F-4965-8483-365DCAF6E087}" destId="{F569B1E7-A546-41C5-8389-1F6247A2369B}" srcOrd="4" destOrd="0" presId="urn:microsoft.com/office/officeart/2005/8/layout/hChevron3"/>
    <dgm:cxn modelId="{E39962BC-D8E9-4A24-AE1A-BA4E72E421C0}" type="presParOf" srcId="{653FC52D-CC1F-4965-8483-365DCAF6E087}" destId="{5DAD02F6-8A3E-45C4-BFC5-711F05A945B4}" srcOrd="5" destOrd="0" presId="urn:microsoft.com/office/officeart/2005/8/layout/hChevron3"/>
    <dgm:cxn modelId="{ACE9220A-E352-486F-AA52-8911D92ACE06}" type="presParOf" srcId="{653FC52D-CC1F-4965-8483-365DCAF6E087}" destId="{BE5F0730-3169-40D6-A9C3-04BA726676D3}" srcOrd="6" destOrd="0" presId="urn:microsoft.com/office/officeart/2005/8/layout/hChevron3"/>
    <dgm:cxn modelId="{4FB12C6A-06A4-478E-BBEC-BDCF3F648111}" type="presParOf" srcId="{653FC52D-CC1F-4965-8483-365DCAF6E087}" destId="{00FA9B9B-4AC3-4491-BB75-59001424960D}" srcOrd="7" destOrd="0" presId="urn:microsoft.com/office/officeart/2005/8/layout/hChevron3"/>
    <dgm:cxn modelId="{9F981D2E-20C0-441B-9FD2-DC2524B9F855}" type="presParOf" srcId="{653FC52D-CC1F-4965-8483-365DCAF6E087}" destId="{89913E17-57B0-4D3E-A42F-D974C2F1AE67}"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5B194-9689-4002-96A6-346B290DB6C0}">
      <dsp:nvSpPr>
        <dsp:cNvPr id="0" name=""/>
        <dsp:cNvSpPr/>
      </dsp:nvSpPr>
      <dsp:spPr>
        <a:xfrm>
          <a:off x="1343" y="981578"/>
          <a:ext cx="2620142" cy="104805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a:t>Allowable?</a:t>
          </a:r>
        </a:p>
      </dsp:txBody>
      <dsp:txXfrm>
        <a:off x="1343" y="981578"/>
        <a:ext cx="2358128" cy="1048057"/>
      </dsp:txXfrm>
    </dsp:sp>
    <dsp:sp modelId="{7A0046B9-E7DD-43E1-BB77-289FC8519EB0}">
      <dsp:nvSpPr>
        <dsp:cNvPr id="0" name=""/>
        <dsp:cNvSpPr/>
      </dsp:nvSpPr>
      <dsp:spPr>
        <a:xfrm>
          <a:off x="2097457" y="981578"/>
          <a:ext cx="2620142" cy="104805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a:t>Allocable?</a:t>
          </a:r>
        </a:p>
      </dsp:txBody>
      <dsp:txXfrm>
        <a:off x="2621486" y="981578"/>
        <a:ext cx="1572085" cy="1048057"/>
      </dsp:txXfrm>
    </dsp:sp>
    <dsp:sp modelId="{F569B1E7-A546-41C5-8389-1F6247A2369B}">
      <dsp:nvSpPr>
        <dsp:cNvPr id="0" name=""/>
        <dsp:cNvSpPr/>
      </dsp:nvSpPr>
      <dsp:spPr>
        <a:xfrm>
          <a:off x="4193572" y="981578"/>
          <a:ext cx="2620142" cy="104805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a:t>Reasonable?</a:t>
          </a:r>
        </a:p>
      </dsp:txBody>
      <dsp:txXfrm>
        <a:off x="4717601" y="981578"/>
        <a:ext cx="1572085" cy="1048057"/>
      </dsp:txXfrm>
    </dsp:sp>
    <dsp:sp modelId="{BE5F0730-3169-40D6-A9C3-04BA726676D3}">
      <dsp:nvSpPr>
        <dsp:cNvPr id="0" name=""/>
        <dsp:cNvSpPr/>
      </dsp:nvSpPr>
      <dsp:spPr>
        <a:xfrm>
          <a:off x="6289686" y="981578"/>
          <a:ext cx="2620142" cy="104805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a:t>Necessary?</a:t>
          </a:r>
        </a:p>
      </dsp:txBody>
      <dsp:txXfrm>
        <a:off x="6813715" y="981578"/>
        <a:ext cx="1572085" cy="1048057"/>
      </dsp:txXfrm>
    </dsp:sp>
    <dsp:sp modelId="{89913E17-57B0-4D3E-A42F-D974C2F1AE67}">
      <dsp:nvSpPr>
        <dsp:cNvPr id="0" name=""/>
        <dsp:cNvSpPr/>
      </dsp:nvSpPr>
      <dsp:spPr>
        <a:xfrm>
          <a:off x="8385800" y="981578"/>
          <a:ext cx="2620142" cy="104805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a:t>Consistently Applied?</a:t>
          </a:r>
        </a:p>
      </dsp:txBody>
      <dsp:txXfrm>
        <a:off x="8909829" y="981578"/>
        <a:ext cx="1572085" cy="104805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0BACA-D6F4-4E06-80CC-593BEF60FEE0}"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8707D-0306-4732-9806-7392D1930891}" type="slidenum">
              <a:rPr lang="en-US" smtClean="0"/>
              <a:t>‹#›</a:t>
            </a:fld>
            <a:endParaRPr lang="en-US"/>
          </a:p>
        </p:txBody>
      </p:sp>
    </p:spTree>
    <p:extLst>
      <p:ext uri="{BB962C8B-B14F-4D97-AF65-F5344CB8AC3E}">
        <p14:creationId xmlns:p14="http://schemas.microsoft.com/office/powerpoint/2010/main" val="5057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3E98707D-0306-4732-9806-7392D1930891}" type="slidenum">
              <a:rPr lang="en-US" smtClean="0"/>
              <a:t>1</a:t>
            </a:fld>
            <a:endParaRPr lang="en-US"/>
          </a:p>
        </p:txBody>
      </p:sp>
    </p:spTree>
    <p:extLst>
      <p:ext uri="{BB962C8B-B14F-4D97-AF65-F5344CB8AC3E}">
        <p14:creationId xmlns:p14="http://schemas.microsoft.com/office/powerpoint/2010/main" val="65633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Expense allowability and federal cost principles should be top-of-mind as we think through each section of the budget. </a:t>
            </a:r>
          </a:p>
          <a:p>
            <a:r>
              <a:rPr lang="en-US"/>
              <a:t>For example:</a:t>
            </a:r>
          </a:p>
          <a:p>
            <a:pPr marL="171450" indent="-171450">
              <a:buFont typeface="Arial" panose="020B0604020202020204" pitchFamily="34" charset="0"/>
              <a:buChar char="•"/>
            </a:pPr>
            <a:r>
              <a:rPr lang="en-US"/>
              <a:t>Personnel: Use current base salaries and appropriate escalations. Cannot pay someone a higher salary just because they are grant funded. Individuals should not be over-committed (i.e., no more than 12 person months or 100% effort) – federal sponsors pay close attention to this.</a:t>
            </a:r>
          </a:p>
          <a:p>
            <a:pPr marL="171450" indent="-171450">
              <a:buFont typeface="Arial" panose="020B0604020202020204" pitchFamily="34" charset="0"/>
              <a:buChar char="•"/>
            </a:pPr>
            <a:r>
              <a:rPr lang="en-US"/>
              <a:t>Equipment should be necessary for the performance of the project and not already available at the institution.</a:t>
            </a:r>
          </a:p>
          <a:p>
            <a:pPr marL="171450" indent="-171450">
              <a:buFont typeface="Arial" panose="020B0604020202020204" pitchFamily="34" charset="0"/>
              <a:buChar char="•"/>
            </a:pPr>
            <a:r>
              <a:rPr lang="en-US"/>
              <a:t>Travel: should be necessary to complete the proposed aims. Sponsors may disallow foreign travel.</a:t>
            </a:r>
          </a:p>
          <a:p>
            <a:endParaRPr lang="en-US"/>
          </a:p>
        </p:txBody>
      </p:sp>
      <p:sp>
        <p:nvSpPr>
          <p:cNvPr id="4" name="Slide Number Placeholder 3"/>
          <p:cNvSpPr>
            <a:spLocks noGrp="1"/>
          </p:cNvSpPr>
          <p:nvPr>
            <p:ph type="sldNum" sz="quarter" idx="5"/>
          </p:nvPr>
        </p:nvSpPr>
        <p:spPr/>
        <p:txBody>
          <a:bodyPr/>
          <a:lstStyle/>
          <a:p>
            <a:fld id="{3E98707D-0306-4732-9806-7392D1930891}" type="slidenum">
              <a:rPr lang="en-US" smtClean="0"/>
              <a:t>11</a:t>
            </a:fld>
            <a:endParaRPr lang="en-US"/>
          </a:p>
        </p:txBody>
      </p:sp>
    </p:spTree>
    <p:extLst>
      <p:ext uri="{BB962C8B-B14F-4D97-AF65-F5344CB8AC3E}">
        <p14:creationId xmlns:p14="http://schemas.microsoft.com/office/powerpoint/2010/main" val="205481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slide demonstrates why the inclusion of one or more subawards adds a lot of complexity to a proposal.</a:t>
            </a:r>
          </a:p>
          <a:p>
            <a:pPr marL="171450" indent="-171450">
              <a:buFont typeface="Arial" panose="020B0604020202020204" pitchFamily="34" charset="0"/>
              <a:buChar char="•"/>
            </a:pPr>
            <a:r>
              <a:rPr lang="en-US"/>
              <a:t>It’s important to decide early in the research development process who your collaborators will be and to let your Grants Analyst know asap so they can confirm the site is eligible/allowable.</a:t>
            </a:r>
          </a:p>
          <a:p>
            <a:pPr marL="171450" indent="-171450">
              <a:buFont typeface="Arial" panose="020B0604020202020204" pitchFamily="34" charset="0"/>
              <a:buChar char="•"/>
            </a:pPr>
            <a:r>
              <a:rPr lang="en-US"/>
              <a:t>Example 1: Subaward to a small community-based organization who has never received federal funding before – may or may not be allowable and creates a high-risk situation for Chapman. Need time to evaluate/strategize.</a:t>
            </a:r>
          </a:p>
        </p:txBody>
      </p:sp>
      <p:sp>
        <p:nvSpPr>
          <p:cNvPr id="4" name="Slide Number Placeholder 3"/>
          <p:cNvSpPr>
            <a:spLocks noGrp="1"/>
          </p:cNvSpPr>
          <p:nvPr>
            <p:ph type="sldNum" sz="quarter" idx="5"/>
          </p:nvPr>
        </p:nvSpPr>
        <p:spPr/>
        <p:txBody>
          <a:bodyPr/>
          <a:lstStyle/>
          <a:p>
            <a:fld id="{3E98707D-0306-4732-9806-7392D1930891}" type="slidenum">
              <a:rPr lang="en-US" smtClean="0"/>
              <a:t>12</a:t>
            </a:fld>
            <a:endParaRPr lang="en-US"/>
          </a:p>
        </p:txBody>
      </p:sp>
    </p:spTree>
    <p:extLst>
      <p:ext uri="{BB962C8B-B14F-4D97-AF65-F5344CB8AC3E}">
        <p14:creationId xmlns:p14="http://schemas.microsoft.com/office/powerpoint/2010/main" val="116964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this presentation isn’t focused on proposal development, I did want to touch on the importance of preparing a good budget justification. </a:t>
            </a:r>
          </a:p>
          <a:p>
            <a:r>
              <a:rPr lang="en-US"/>
              <a:t>This is your chance to explain to the reviewers and the sponsor why your request is reasonable and appropriate for the proposed work. </a:t>
            </a:r>
          </a:p>
        </p:txBody>
      </p:sp>
      <p:sp>
        <p:nvSpPr>
          <p:cNvPr id="4" name="Slide Number Placeholder 3"/>
          <p:cNvSpPr>
            <a:spLocks noGrp="1"/>
          </p:cNvSpPr>
          <p:nvPr>
            <p:ph type="sldNum" sz="quarter" idx="5"/>
          </p:nvPr>
        </p:nvSpPr>
        <p:spPr/>
        <p:txBody>
          <a:bodyPr/>
          <a:lstStyle/>
          <a:p>
            <a:fld id="{3E98707D-0306-4732-9806-7392D1930891}" type="slidenum">
              <a:rPr lang="en-US" smtClean="0"/>
              <a:t>13</a:t>
            </a:fld>
            <a:endParaRPr lang="en-US"/>
          </a:p>
        </p:txBody>
      </p:sp>
    </p:spTree>
    <p:extLst>
      <p:ext uri="{BB962C8B-B14F-4D97-AF65-F5344CB8AC3E}">
        <p14:creationId xmlns:p14="http://schemas.microsoft.com/office/powerpoint/2010/main" val="413717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98707D-0306-4732-9806-7392D1930891}" type="slidenum">
              <a:rPr lang="en-US" smtClean="0"/>
              <a:t>14</a:t>
            </a:fld>
            <a:endParaRPr lang="en-US"/>
          </a:p>
        </p:txBody>
      </p:sp>
    </p:spTree>
    <p:extLst>
      <p:ext uri="{BB962C8B-B14F-4D97-AF65-F5344CB8AC3E}">
        <p14:creationId xmlns:p14="http://schemas.microsoft.com/office/powerpoint/2010/main" val="3481931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colleagues in other OOR units such as Compliance play an important role in determining the allowability of expenses, too!</a:t>
            </a:r>
          </a:p>
        </p:txBody>
      </p:sp>
      <p:sp>
        <p:nvSpPr>
          <p:cNvPr id="4" name="Slide Number Placeholder 3"/>
          <p:cNvSpPr>
            <a:spLocks noGrp="1"/>
          </p:cNvSpPr>
          <p:nvPr>
            <p:ph type="sldNum" sz="quarter" idx="5"/>
          </p:nvPr>
        </p:nvSpPr>
        <p:spPr/>
        <p:txBody>
          <a:bodyPr/>
          <a:lstStyle/>
          <a:p>
            <a:fld id="{3E98707D-0306-4732-9806-7392D1930891}" type="slidenum">
              <a:rPr lang="en-US" smtClean="0"/>
              <a:t>15</a:t>
            </a:fld>
            <a:endParaRPr lang="en-US"/>
          </a:p>
        </p:txBody>
      </p:sp>
    </p:spTree>
    <p:extLst>
      <p:ext uri="{BB962C8B-B14F-4D97-AF65-F5344CB8AC3E}">
        <p14:creationId xmlns:p14="http://schemas.microsoft.com/office/powerpoint/2010/main" val="3352791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 TO PRESENT SLIDES 16 – END.</a:t>
            </a:r>
          </a:p>
        </p:txBody>
      </p:sp>
      <p:sp>
        <p:nvSpPr>
          <p:cNvPr id="4" name="Slide Number Placeholder 3"/>
          <p:cNvSpPr>
            <a:spLocks noGrp="1"/>
          </p:cNvSpPr>
          <p:nvPr>
            <p:ph type="sldNum" sz="quarter" idx="5"/>
          </p:nvPr>
        </p:nvSpPr>
        <p:spPr/>
        <p:txBody>
          <a:bodyPr/>
          <a:lstStyle/>
          <a:p>
            <a:fld id="{3E98707D-0306-4732-9806-7392D1930891}" type="slidenum">
              <a:rPr lang="en-US" smtClean="0"/>
              <a:t>16</a:t>
            </a:fld>
            <a:endParaRPr lang="en-US"/>
          </a:p>
        </p:txBody>
      </p:sp>
    </p:spTree>
    <p:extLst>
      <p:ext uri="{BB962C8B-B14F-4D97-AF65-F5344CB8AC3E}">
        <p14:creationId xmlns:p14="http://schemas.microsoft.com/office/powerpoint/2010/main" val="158812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CBB71-C0C6-8DBE-6A9D-2CE5C3545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FE492-F18E-4251-7CC3-C0F3D07426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5E338-32CF-0B12-FC7A-9D8310EA251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9176E433-4784-7977-0A24-61AE98870B3C}"/>
              </a:ext>
            </a:extLst>
          </p:cNvPr>
          <p:cNvSpPr>
            <a:spLocks noGrp="1"/>
          </p:cNvSpPr>
          <p:nvPr>
            <p:ph type="sldNum" sz="quarter" idx="5"/>
          </p:nvPr>
        </p:nvSpPr>
        <p:spPr/>
        <p:txBody>
          <a:bodyPr/>
          <a:lstStyle/>
          <a:p>
            <a:fld id="{3E98707D-0306-4732-9806-7392D1930891}" type="slidenum">
              <a:rPr lang="en-US" smtClean="0"/>
              <a:t>17</a:t>
            </a:fld>
            <a:endParaRPr lang="en-US"/>
          </a:p>
        </p:txBody>
      </p:sp>
    </p:spTree>
    <p:extLst>
      <p:ext uri="{BB962C8B-B14F-4D97-AF65-F5344CB8AC3E}">
        <p14:creationId xmlns:p14="http://schemas.microsoft.com/office/powerpoint/2010/main" val="4113160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D10F8-8660-4EA3-F44C-FA096B71B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99E8E-6BF6-FA41-90F4-4254A0AAC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E299F-E223-185F-8CA6-01C05D382A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15E1E3-0E9D-394E-DA66-48BF17F30178}"/>
              </a:ext>
            </a:extLst>
          </p:cNvPr>
          <p:cNvSpPr>
            <a:spLocks noGrp="1"/>
          </p:cNvSpPr>
          <p:nvPr>
            <p:ph type="sldNum" sz="quarter" idx="5"/>
          </p:nvPr>
        </p:nvSpPr>
        <p:spPr/>
        <p:txBody>
          <a:bodyPr/>
          <a:lstStyle/>
          <a:p>
            <a:fld id="{3E98707D-0306-4732-9806-7392D1930891}" type="slidenum">
              <a:rPr lang="en-US" smtClean="0"/>
              <a:t>18</a:t>
            </a:fld>
            <a:endParaRPr lang="en-US"/>
          </a:p>
        </p:txBody>
      </p:sp>
    </p:spTree>
    <p:extLst>
      <p:ext uri="{BB962C8B-B14F-4D97-AF65-F5344CB8AC3E}">
        <p14:creationId xmlns:p14="http://schemas.microsoft.com/office/powerpoint/2010/main" val="415352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374C-8823-D641-9DCB-3B1883325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CC738-447C-A029-1EF4-0EB2ACAD9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325742-6EC9-60FF-F518-0DCB23CA7184}"/>
              </a:ext>
            </a:extLst>
          </p:cNvPr>
          <p:cNvSpPr>
            <a:spLocks noGrp="1"/>
          </p:cNvSpPr>
          <p:nvPr>
            <p:ph type="body" idx="1"/>
          </p:nvPr>
        </p:nvSpPr>
        <p:spPr/>
        <p:txBody>
          <a:bodyPr/>
          <a:lstStyle/>
          <a:p>
            <a:r>
              <a:rPr lang="en-US"/>
              <a:t>we understand new ideas are born throughout the life of a research project in addition to new opportunities or changes that arise, </a:t>
            </a:r>
          </a:p>
        </p:txBody>
      </p:sp>
      <p:sp>
        <p:nvSpPr>
          <p:cNvPr id="4" name="Slide Number Placeholder 3">
            <a:extLst>
              <a:ext uri="{FF2B5EF4-FFF2-40B4-BE49-F238E27FC236}">
                <a16:creationId xmlns:a16="http://schemas.microsoft.com/office/drawing/2014/main" id="{D6A354A9-0CBE-469C-9204-39F19751912E}"/>
              </a:ext>
            </a:extLst>
          </p:cNvPr>
          <p:cNvSpPr>
            <a:spLocks noGrp="1"/>
          </p:cNvSpPr>
          <p:nvPr>
            <p:ph type="sldNum" sz="quarter" idx="5"/>
          </p:nvPr>
        </p:nvSpPr>
        <p:spPr/>
        <p:txBody>
          <a:bodyPr/>
          <a:lstStyle/>
          <a:p>
            <a:fld id="{3E98707D-0306-4732-9806-7392D1930891}" type="slidenum">
              <a:rPr lang="en-US" smtClean="0"/>
              <a:t>20</a:t>
            </a:fld>
            <a:endParaRPr lang="en-US"/>
          </a:p>
        </p:txBody>
      </p:sp>
    </p:spTree>
    <p:extLst>
      <p:ext uri="{BB962C8B-B14F-4D97-AF65-F5344CB8AC3E}">
        <p14:creationId xmlns:p14="http://schemas.microsoft.com/office/powerpoint/2010/main" val="319216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Even if the expense is allowable, it could still be disallowed during an audit if it isn’t properly documented.</a:t>
            </a:r>
          </a:p>
        </p:txBody>
      </p:sp>
      <p:sp>
        <p:nvSpPr>
          <p:cNvPr id="4" name="Slide Number Placeholder 3"/>
          <p:cNvSpPr>
            <a:spLocks noGrp="1"/>
          </p:cNvSpPr>
          <p:nvPr>
            <p:ph type="sldNum" sz="quarter" idx="5"/>
          </p:nvPr>
        </p:nvSpPr>
        <p:spPr/>
        <p:txBody>
          <a:bodyPr/>
          <a:lstStyle/>
          <a:p>
            <a:fld id="{3E98707D-0306-4732-9806-7392D1930891}" type="slidenum">
              <a:rPr lang="en-US" smtClean="0"/>
              <a:t>21</a:t>
            </a:fld>
            <a:endParaRPr lang="en-US"/>
          </a:p>
        </p:txBody>
      </p:sp>
    </p:spTree>
    <p:extLst>
      <p:ext uri="{BB962C8B-B14F-4D97-AF65-F5344CB8AC3E}">
        <p14:creationId xmlns:p14="http://schemas.microsoft.com/office/powerpoint/2010/main" val="116723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we’ll introduce the general concept of expense allowability.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Megan will discuss expense allowability from the pre-award perspective.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Matt will talk with you about expense allowability from the post-award perspective.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To wrap up, we’ll review a few key takeaways and then leave time for your questions.</a:t>
            </a:r>
          </a:p>
          <a:p>
            <a:endParaRPr lang="en-US"/>
          </a:p>
        </p:txBody>
      </p:sp>
      <p:sp>
        <p:nvSpPr>
          <p:cNvPr id="4" name="Slide Number Placeholder 3"/>
          <p:cNvSpPr>
            <a:spLocks noGrp="1"/>
          </p:cNvSpPr>
          <p:nvPr>
            <p:ph type="sldNum" sz="quarter" idx="5"/>
          </p:nvPr>
        </p:nvSpPr>
        <p:spPr/>
        <p:txBody>
          <a:bodyPr/>
          <a:lstStyle/>
          <a:p>
            <a:fld id="{3E98707D-0306-4732-9806-7392D1930891}" type="slidenum">
              <a:rPr lang="en-US" smtClean="0"/>
              <a:t>2</a:t>
            </a:fld>
            <a:endParaRPr lang="en-US"/>
          </a:p>
        </p:txBody>
      </p:sp>
    </p:spTree>
    <p:extLst>
      <p:ext uri="{BB962C8B-B14F-4D97-AF65-F5344CB8AC3E}">
        <p14:creationId xmlns:p14="http://schemas.microsoft.com/office/powerpoint/2010/main" val="3341662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98707D-0306-4732-9806-7392D1930891}" type="slidenum">
              <a:rPr lang="en-US" smtClean="0"/>
              <a:t>23</a:t>
            </a:fld>
            <a:endParaRPr lang="en-US"/>
          </a:p>
        </p:txBody>
      </p:sp>
    </p:spTree>
    <p:extLst>
      <p:ext uri="{BB962C8B-B14F-4D97-AF65-F5344CB8AC3E}">
        <p14:creationId xmlns:p14="http://schemas.microsoft.com/office/powerpoint/2010/main" val="1544216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 A BIT TO FOCUS ON PERSPECTIVE OF THE PI.</a:t>
            </a:r>
          </a:p>
        </p:txBody>
      </p:sp>
      <p:sp>
        <p:nvSpPr>
          <p:cNvPr id="4" name="Slide Number Placeholder 3"/>
          <p:cNvSpPr>
            <a:spLocks noGrp="1"/>
          </p:cNvSpPr>
          <p:nvPr>
            <p:ph type="sldNum" sz="quarter" idx="5"/>
          </p:nvPr>
        </p:nvSpPr>
        <p:spPr/>
        <p:txBody>
          <a:bodyPr/>
          <a:lstStyle/>
          <a:p>
            <a:fld id="{3E98707D-0306-4732-9806-7392D1930891}" type="slidenum">
              <a:rPr lang="en-US" smtClean="0"/>
              <a:t>30</a:t>
            </a:fld>
            <a:endParaRPr lang="en-US"/>
          </a:p>
        </p:txBody>
      </p:sp>
    </p:spTree>
    <p:extLst>
      <p:ext uri="{BB962C8B-B14F-4D97-AF65-F5344CB8AC3E}">
        <p14:creationId xmlns:p14="http://schemas.microsoft.com/office/powerpoint/2010/main" val="3368076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 of presentation.</a:t>
            </a:r>
          </a:p>
        </p:txBody>
      </p:sp>
      <p:sp>
        <p:nvSpPr>
          <p:cNvPr id="4" name="Slide Number Placeholder 3"/>
          <p:cNvSpPr>
            <a:spLocks noGrp="1"/>
          </p:cNvSpPr>
          <p:nvPr>
            <p:ph type="sldNum" sz="quarter" idx="5"/>
          </p:nvPr>
        </p:nvSpPr>
        <p:spPr/>
        <p:txBody>
          <a:bodyPr/>
          <a:lstStyle/>
          <a:p>
            <a:fld id="{3E98707D-0306-4732-9806-7392D1930891}" type="slidenum">
              <a:rPr lang="en-US" smtClean="0"/>
              <a:t>31</a:t>
            </a:fld>
            <a:endParaRPr lang="en-US"/>
          </a:p>
        </p:txBody>
      </p:sp>
    </p:spTree>
    <p:extLst>
      <p:ext uri="{BB962C8B-B14F-4D97-AF65-F5344CB8AC3E}">
        <p14:creationId xmlns:p14="http://schemas.microsoft.com/office/powerpoint/2010/main" val="1451480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This has come up at multiple institutions for various purposes. Some researchers have used firearms to collect samples from high in the tree canopy.</a:t>
            </a:r>
          </a:p>
        </p:txBody>
      </p:sp>
      <p:sp>
        <p:nvSpPr>
          <p:cNvPr id="4" name="Slide Number Placeholder 3"/>
          <p:cNvSpPr>
            <a:spLocks noGrp="1"/>
          </p:cNvSpPr>
          <p:nvPr>
            <p:ph type="sldNum" sz="quarter" idx="5"/>
          </p:nvPr>
        </p:nvSpPr>
        <p:spPr/>
        <p:txBody>
          <a:bodyPr/>
          <a:lstStyle/>
          <a:p>
            <a:fld id="{3E98707D-0306-4732-9806-7392D1930891}" type="slidenum">
              <a:rPr lang="en-US" smtClean="0"/>
              <a:t>35</a:t>
            </a:fld>
            <a:endParaRPr lang="en-US"/>
          </a:p>
        </p:txBody>
      </p:sp>
    </p:spTree>
    <p:extLst>
      <p:ext uri="{BB962C8B-B14F-4D97-AF65-F5344CB8AC3E}">
        <p14:creationId xmlns:p14="http://schemas.microsoft.com/office/powerpoint/2010/main" val="361291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federal cost principles are described in the uniform guidance, and they outline the tests that must be applied to expenses on sponsored projects. </a:t>
            </a:r>
          </a:p>
          <a:p>
            <a:r>
              <a:rPr lang="en-US"/>
              <a:t>This applies throughout the lifecycle of the award – from initial proposal budget development through financial management of project expenses during the award and closeout phases.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Allowable: </a:t>
            </a:r>
            <a:r>
              <a:rPr lang="en-US" sz="1200">
                <a:solidFill>
                  <a:srgbClr val="BB1C2F"/>
                </a:solidFill>
                <a:latin typeface="Nirmala UI" panose="020B0502040204020203" pitchFamily="34" charset="0"/>
                <a:ea typeface="Nirmala UI" panose="020B0502040204020203" pitchFamily="34" charset="0"/>
                <a:cs typeface="Nirmala UI" panose="020B0502040204020203" pitchFamily="34" charset="0"/>
              </a:rPr>
              <a:t>Costs that are not specifically prohibited by federal regulations or the specific grant/contract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Reasonable: </a:t>
            </a:r>
            <a:r>
              <a:rPr lang="en-US" sz="1200">
                <a:solidFill>
                  <a:srgbClr val="BB1C2F"/>
                </a:solidFill>
                <a:latin typeface="Nirmala UI" panose="020B0502040204020203" pitchFamily="34" charset="0"/>
                <a:ea typeface="Nirmala UI" panose="020B0502040204020203" pitchFamily="34" charset="0"/>
                <a:cs typeface="Nirmala UI" panose="020B0502040204020203" pitchFamily="34" charset="0"/>
              </a:rPr>
              <a:t>Costs by their nature and amount support the research scope of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Allocable: </a:t>
            </a:r>
            <a:r>
              <a:rPr lang="en-US" sz="1200">
                <a:solidFill>
                  <a:srgbClr val="BB1C2F"/>
                </a:solidFill>
                <a:latin typeface="Nirmala UI" panose="020B0502040204020203" pitchFamily="34" charset="0"/>
                <a:ea typeface="Nirmala UI" panose="020B0502040204020203" pitchFamily="34" charset="0"/>
                <a:cs typeface="Nirmala UI" panose="020B0502040204020203" pitchFamily="34" charset="0"/>
              </a:rPr>
              <a:t>Costs are charged to sponsored projects in proportion to the relative benefit received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Treated Consistently: </a:t>
            </a:r>
            <a:r>
              <a:rPr lang="en-US" sz="1200">
                <a:solidFill>
                  <a:srgbClr val="BB1C2F"/>
                </a:solidFill>
                <a:latin typeface="Nirmala UI" panose="020B0502040204020203" pitchFamily="34" charset="0"/>
                <a:ea typeface="Nirmala UI" panose="020B0502040204020203" pitchFamily="34" charset="0"/>
                <a:cs typeface="Nirmala UI" panose="020B0502040204020203" pitchFamily="34" charset="0"/>
              </a:rPr>
              <a:t>Costs in similar circumstances should be treated the same</a:t>
            </a:r>
          </a:p>
          <a:p>
            <a:endParaRPr lang="en-US"/>
          </a:p>
        </p:txBody>
      </p:sp>
      <p:sp>
        <p:nvSpPr>
          <p:cNvPr id="4" name="Slide Number Placeholder 3"/>
          <p:cNvSpPr>
            <a:spLocks noGrp="1"/>
          </p:cNvSpPr>
          <p:nvPr>
            <p:ph type="sldNum" sz="quarter" idx="5"/>
          </p:nvPr>
        </p:nvSpPr>
        <p:spPr/>
        <p:txBody>
          <a:bodyPr/>
          <a:lstStyle/>
          <a:p>
            <a:fld id="{3E98707D-0306-4732-9806-7392D1930891}" type="slidenum">
              <a:rPr lang="en-US" smtClean="0"/>
              <a:t>3</a:t>
            </a:fld>
            <a:endParaRPr lang="en-US"/>
          </a:p>
        </p:txBody>
      </p:sp>
    </p:spTree>
    <p:extLst>
      <p:ext uri="{BB962C8B-B14F-4D97-AF65-F5344CB8AC3E}">
        <p14:creationId xmlns:p14="http://schemas.microsoft.com/office/powerpoint/2010/main" val="323454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FAR: Federal Acquisition Regulations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DFAR: Defense Federal Acquisition Regulations</a:t>
            </a:r>
          </a:p>
          <a:p>
            <a:endParaRPr lang="en-US"/>
          </a:p>
        </p:txBody>
      </p:sp>
      <p:sp>
        <p:nvSpPr>
          <p:cNvPr id="4" name="Slide Number Placeholder 3"/>
          <p:cNvSpPr>
            <a:spLocks noGrp="1"/>
          </p:cNvSpPr>
          <p:nvPr>
            <p:ph type="sldNum" sz="quarter" idx="5"/>
          </p:nvPr>
        </p:nvSpPr>
        <p:spPr/>
        <p:txBody>
          <a:bodyPr/>
          <a:lstStyle/>
          <a:p>
            <a:fld id="{3E98707D-0306-4732-9806-7392D1930891}" type="slidenum">
              <a:rPr lang="en-US" smtClean="0"/>
              <a:t>4</a:t>
            </a:fld>
            <a:endParaRPr lang="en-US"/>
          </a:p>
        </p:txBody>
      </p:sp>
    </p:spTree>
    <p:extLst>
      <p:ext uri="{BB962C8B-B14F-4D97-AF65-F5344CB8AC3E}">
        <p14:creationId xmlns:p14="http://schemas.microsoft.com/office/powerpoint/2010/main" val="4054763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98707D-0306-4732-9806-7392D1930891}" type="slidenum">
              <a:rPr lang="en-US" smtClean="0"/>
              <a:t>5</a:t>
            </a:fld>
            <a:endParaRPr lang="en-US"/>
          </a:p>
        </p:txBody>
      </p:sp>
    </p:spTree>
    <p:extLst>
      <p:ext uri="{BB962C8B-B14F-4D97-AF65-F5344CB8AC3E}">
        <p14:creationId xmlns:p14="http://schemas.microsoft.com/office/powerpoint/2010/main" val="1972205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a:r>
              <a:rPr lang="en-US" sz="1200" b="0" i="0" u="none" strike="noStrike" baseline="0">
                <a:solidFill>
                  <a:srgbClr val="232852"/>
                </a:solidFill>
                <a:latin typeface="Arial" panose="020B0604020202020204" pitchFamily="34" charset="0"/>
              </a:rPr>
              <a:t>If a cost benefits two or more projects or activities in proportions that can be determined without undue effort or cost, the cost must be allocated to the projects based on the proportional benefit. </a:t>
            </a:r>
          </a:p>
          <a:p>
            <a:endParaRPr lang="en-US" sz="1200" b="0" i="0" u="none" strike="noStrike" baseline="0">
              <a:latin typeface="Arial" panose="020B0604020202020204" pitchFamily="34" charset="0"/>
            </a:endParaRPr>
          </a:p>
          <a:p>
            <a:pPr marR="0" algn="l"/>
            <a:r>
              <a:rPr lang="en-US" sz="1200" b="0" i="0" u="none" strike="noStrike" baseline="0">
                <a:solidFill>
                  <a:srgbClr val="232852"/>
                </a:solidFill>
                <a:latin typeface="Arial" panose="020B0604020202020204" pitchFamily="34" charset="0"/>
              </a:rPr>
              <a:t>If a cost benefits two or more projects or activities in proportions that cannot be easily determined, the costs may be allocated or transferred to benefitted projects on any reasonable documented basis. </a:t>
            </a:r>
          </a:p>
          <a:p>
            <a:endParaRPr lang="en-US"/>
          </a:p>
        </p:txBody>
      </p:sp>
      <p:sp>
        <p:nvSpPr>
          <p:cNvPr id="4" name="Slide Number Placeholder 3"/>
          <p:cNvSpPr>
            <a:spLocks noGrp="1"/>
          </p:cNvSpPr>
          <p:nvPr>
            <p:ph type="sldNum" sz="quarter" idx="5"/>
          </p:nvPr>
        </p:nvSpPr>
        <p:spPr/>
        <p:txBody>
          <a:bodyPr/>
          <a:lstStyle/>
          <a:p>
            <a:fld id="{3E98707D-0306-4732-9806-7392D1930891}" type="slidenum">
              <a:rPr lang="en-US" smtClean="0"/>
              <a:t>6</a:t>
            </a:fld>
            <a:endParaRPr lang="en-US"/>
          </a:p>
        </p:txBody>
      </p:sp>
    </p:spTree>
    <p:extLst>
      <p:ext uri="{BB962C8B-B14F-4D97-AF65-F5344CB8AC3E}">
        <p14:creationId xmlns:p14="http://schemas.microsoft.com/office/powerpoint/2010/main" val="51419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MEGAN TO PRESENT SLIDES 8 – 15.</a:t>
            </a:r>
          </a:p>
        </p:txBody>
      </p:sp>
      <p:sp>
        <p:nvSpPr>
          <p:cNvPr id="4" name="Slide Number Placeholder 3"/>
          <p:cNvSpPr>
            <a:spLocks noGrp="1"/>
          </p:cNvSpPr>
          <p:nvPr>
            <p:ph type="sldNum" sz="quarter" idx="5"/>
          </p:nvPr>
        </p:nvSpPr>
        <p:spPr/>
        <p:txBody>
          <a:bodyPr/>
          <a:lstStyle/>
          <a:p>
            <a:fld id="{3E98707D-0306-4732-9806-7392D1930891}" type="slidenum">
              <a:rPr lang="en-US" smtClean="0"/>
              <a:t>8</a:t>
            </a:fld>
            <a:endParaRPr lang="en-US"/>
          </a:p>
        </p:txBody>
      </p:sp>
    </p:spTree>
    <p:extLst>
      <p:ext uri="{BB962C8B-B14F-4D97-AF65-F5344CB8AC3E}">
        <p14:creationId xmlns:p14="http://schemas.microsoft.com/office/powerpoint/2010/main" val="2200940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For a deep dive into the specifics of developing a proposal budget, check out our Budget Workshop for Grant Proposals available on our website! The slide deck and recording are available.</a:t>
            </a:r>
          </a:p>
          <a:p>
            <a:pPr marL="171450" indent="-171450">
              <a:buFont typeface="Arial" panose="020B0604020202020204" pitchFamily="34" charset="0"/>
              <a:buChar char="•"/>
            </a:pPr>
            <a:r>
              <a:rPr lang="en-US"/>
              <a:t>Today, we’ll focus specifically on allowability of costs at the proposal stage.</a:t>
            </a:r>
          </a:p>
        </p:txBody>
      </p:sp>
      <p:sp>
        <p:nvSpPr>
          <p:cNvPr id="4" name="Slide Number Placeholder 3"/>
          <p:cNvSpPr>
            <a:spLocks noGrp="1"/>
          </p:cNvSpPr>
          <p:nvPr>
            <p:ph type="sldNum" sz="quarter" idx="5"/>
          </p:nvPr>
        </p:nvSpPr>
        <p:spPr/>
        <p:txBody>
          <a:bodyPr/>
          <a:lstStyle/>
          <a:p>
            <a:fld id="{3E98707D-0306-4732-9806-7392D1930891}" type="slidenum">
              <a:rPr lang="en-US" smtClean="0"/>
              <a:t>9</a:t>
            </a:fld>
            <a:endParaRPr lang="en-US"/>
          </a:p>
        </p:txBody>
      </p:sp>
    </p:spTree>
    <p:extLst>
      <p:ext uri="{BB962C8B-B14F-4D97-AF65-F5344CB8AC3E}">
        <p14:creationId xmlns:p14="http://schemas.microsoft.com/office/powerpoint/2010/main" val="232880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Grants Analyst or similar support person can assist you with interpreting the guidelines and ensuring your budget adheres to the sponsor’s requirements. </a:t>
            </a:r>
          </a:p>
        </p:txBody>
      </p:sp>
      <p:sp>
        <p:nvSpPr>
          <p:cNvPr id="4" name="Slide Number Placeholder 3"/>
          <p:cNvSpPr>
            <a:spLocks noGrp="1"/>
          </p:cNvSpPr>
          <p:nvPr>
            <p:ph type="sldNum" sz="quarter" idx="5"/>
          </p:nvPr>
        </p:nvSpPr>
        <p:spPr/>
        <p:txBody>
          <a:bodyPr/>
          <a:lstStyle/>
          <a:p>
            <a:fld id="{3E98707D-0306-4732-9806-7392D1930891}" type="slidenum">
              <a:rPr lang="en-US" smtClean="0"/>
              <a:t>10</a:t>
            </a:fld>
            <a:endParaRPr lang="en-US"/>
          </a:p>
        </p:txBody>
      </p:sp>
    </p:spTree>
    <p:extLst>
      <p:ext uri="{BB962C8B-B14F-4D97-AF65-F5344CB8AC3E}">
        <p14:creationId xmlns:p14="http://schemas.microsoft.com/office/powerpoint/2010/main" val="3658066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261784-7D33-2C46-F520-81F1ADA8603B}"/>
              </a:ext>
            </a:extLst>
          </p:cNvPr>
          <p:cNvSpPr>
            <a:spLocks noGrp="1"/>
          </p:cNvSpPr>
          <p:nvPr>
            <p:ph type="body" sz="quarter" idx="10" hasCustomPrompt="1"/>
          </p:nvPr>
        </p:nvSpPr>
        <p:spPr>
          <a:xfrm>
            <a:off x="873125" y="4044950"/>
            <a:ext cx="6821488" cy="625904"/>
          </a:xfrm>
          <a:prstGeom prst="rect">
            <a:avLst/>
          </a:prstGeom>
        </p:spPr>
        <p:txBody>
          <a:bodyPr/>
          <a:lstStyle>
            <a:lvl1pPr marL="0" indent="0">
              <a:buFontTx/>
              <a:buNone/>
              <a:defRPr sz="4400">
                <a:solidFill>
                  <a:schemeClr val="bg1"/>
                </a:solidFill>
              </a:defRPr>
            </a:lvl1pPr>
          </a:lstStyle>
          <a:p>
            <a:pPr lvl="0"/>
            <a:r>
              <a:rPr lang="en-US"/>
              <a:t>Title Slide Headline</a:t>
            </a:r>
          </a:p>
        </p:txBody>
      </p:sp>
      <p:sp>
        <p:nvSpPr>
          <p:cNvPr id="6" name="Text Placeholder 5">
            <a:extLst>
              <a:ext uri="{FF2B5EF4-FFF2-40B4-BE49-F238E27FC236}">
                <a16:creationId xmlns:a16="http://schemas.microsoft.com/office/drawing/2014/main" id="{0C5677E7-343E-12C2-3BEA-C5001CED18CD}"/>
              </a:ext>
            </a:extLst>
          </p:cNvPr>
          <p:cNvSpPr>
            <a:spLocks noGrp="1"/>
          </p:cNvSpPr>
          <p:nvPr>
            <p:ph type="body" sz="quarter" idx="11" hasCustomPrompt="1"/>
          </p:nvPr>
        </p:nvSpPr>
        <p:spPr>
          <a:xfrm>
            <a:off x="865188" y="4827588"/>
            <a:ext cx="6845300" cy="485817"/>
          </a:xfrm>
          <a:prstGeom prst="rect">
            <a:avLst/>
          </a:prstGeom>
        </p:spPr>
        <p:txBody>
          <a:bodyPr/>
          <a:lstStyle>
            <a:lvl1pPr marL="0" indent="0">
              <a:buFontTx/>
              <a:buNone/>
              <a:defRPr>
                <a:solidFill>
                  <a:srgbClr val="E9D7A9"/>
                </a:solidFill>
              </a:defRPr>
            </a:lvl1pPr>
          </a:lstStyle>
          <a:p>
            <a:pPr lvl="0"/>
            <a:r>
              <a:rPr lang="en-US"/>
              <a:t>Subhead copy</a:t>
            </a:r>
          </a:p>
        </p:txBody>
      </p:sp>
    </p:spTree>
    <p:extLst>
      <p:ext uri="{BB962C8B-B14F-4D97-AF65-F5344CB8AC3E}">
        <p14:creationId xmlns:p14="http://schemas.microsoft.com/office/powerpoint/2010/main" val="3110407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29D16680-6688-5D72-9EA6-2B74E31DD3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F433B58-10A3-D37B-47F0-9E7FA7D2C23D}"/>
              </a:ext>
            </a:extLst>
          </p:cNvPr>
          <p:cNvSpPr>
            <a:spLocks noGrp="1"/>
          </p:cNvSpPr>
          <p:nvPr>
            <p:ph type="body" sz="quarter" idx="10" hasCustomPrompt="1"/>
          </p:nvPr>
        </p:nvSpPr>
        <p:spPr>
          <a:xfrm>
            <a:off x="1196863" y="945981"/>
            <a:ext cx="9169400" cy="591505"/>
          </a:xfrm>
          <a:prstGeom prst="rect">
            <a:avLst/>
          </a:prstGeom>
        </p:spPr>
        <p:txBody>
          <a:bodyPr/>
          <a:lstStyle>
            <a:lvl1pPr marL="0" indent="0">
              <a:buFontTx/>
              <a:buNone/>
              <a:defRPr sz="4000">
                <a:solidFill>
                  <a:srgbClr val="AB1D36"/>
                </a:solidFill>
              </a:defRPr>
            </a:lvl1pPr>
          </a:lstStyle>
          <a:p>
            <a:pPr lvl="0"/>
            <a:r>
              <a:rPr lang="en-US"/>
              <a:t>Header for Content Slides</a:t>
            </a:r>
          </a:p>
        </p:txBody>
      </p:sp>
      <p:sp>
        <p:nvSpPr>
          <p:cNvPr id="6" name="Text Placeholder 5">
            <a:extLst>
              <a:ext uri="{FF2B5EF4-FFF2-40B4-BE49-F238E27FC236}">
                <a16:creationId xmlns:a16="http://schemas.microsoft.com/office/drawing/2014/main" id="{2FC21C07-B2C3-0866-BB26-897D2989829D}"/>
              </a:ext>
            </a:extLst>
          </p:cNvPr>
          <p:cNvSpPr>
            <a:spLocks noGrp="1"/>
          </p:cNvSpPr>
          <p:nvPr>
            <p:ph type="body" sz="quarter" idx="11"/>
          </p:nvPr>
        </p:nvSpPr>
        <p:spPr>
          <a:xfrm>
            <a:off x="1196975" y="1724025"/>
            <a:ext cx="9209088" cy="1439961"/>
          </a:xfrm>
          <a:prstGeom prst="rect">
            <a:avLst/>
          </a:prstGeom>
        </p:spPr>
        <p:txBody>
          <a:bodyPr numCol="2"/>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marL="1828800" indent="0">
              <a:buNone/>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0"/>
            <a:endParaRPr lang="en-US"/>
          </a:p>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endParaRPr lang="en-US"/>
          </a:p>
          <a:p>
            <a:pPr lvl="3"/>
            <a:endParaRPr lang="en-US"/>
          </a:p>
          <a:p>
            <a:pPr lvl="4"/>
            <a:endParaRPr lang="en-US"/>
          </a:p>
        </p:txBody>
      </p:sp>
    </p:spTree>
    <p:extLst>
      <p:ext uri="{BB962C8B-B14F-4D97-AF65-F5344CB8AC3E}">
        <p14:creationId xmlns:p14="http://schemas.microsoft.com/office/powerpoint/2010/main" val="244797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9D204308-8085-F307-5C98-50047FEB5A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510FB745-1C2D-9B5C-A19B-8E8FFC827A09}"/>
              </a:ext>
            </a:extLst>
          </p:cNvPr>
          <p:cNvSpPr>
            <a:spLocks noGrp="1"/>
          </p:cNvSpPr>
          <p:nvPr>
            <p:ph type="body" sz="quarter" idx="10" hasCustomPrompt="1"/>
          </p:nvPr>
        </p:nvSpPr>
        <p:spPr>
          <a:xfrm>
            <a:off x="1051066" y="1051221"/>
            <a:ext cx="7694628" cy="551002"/>
          </a:xfrm>
          <a:prstGeom prst="rect">
            <a:avLst/>
          </a:prstGeom>
        </p:spPr>
        <p:txBody>
          <a:bodyPr/>
          <a:lstStyle>
            <a:lvl1pPr marL="0" indent="0">
              <a:buFontTx/>
              <a:buNone/>
              <a:defRPr sz="4000">
                <a:solidFill>
                  <a:srgbClr val="C00000"/>
                </a:solidFill>
              </a:defRPr>
            </a:lvl1pPr>
          </a:lstStyle>
          <a:p>
            <a:pPr lvl="0"/>
            <a:r>
              <a:rPr lang="en-US"/>
              <a:t>Table Slide</a:t>
            </a:r>
          </a:p>
        </p:txBody>
      </p:sp>
      <p:sp>
        <p:nvSpPr>
          <p:cNvPr id="13" name="Table Placeholder 12">
            <a:extLst>
              <a:ext uri="{FF2B5EF4-FFF2-40B4-BE49-F238E27FC236}">
                <a16:creationId xmlns:a16="http://schemas.microsoft.com/office/drawing/2014/main" id="{C542E987-61E0-7D52-AF14-D3A3E133F75C}"/>
              </a:ext>
            </a:extLst>
          </p:cNvPr>
          <p:cNvSpPr>
            <a:spLocks noGrp="1"/>
          </p:cNvSpPr>
          <p:nvPr>
            <p:ph type="tbl" sz="quarter" idx="11"/>
          </p:nvPr>
        </p:nvSpPr>
        <p:spPr>
          <a:xfrm>
            <a:off x="1050925" y="1789113"/>
            <a:ext cx="10350500" cy="3883025"/>
          </a:xfrm>
          <a:prstGeom prst="rect">
            <a:avLst/>
          </a:prstGeom>
        </p:spPr>
        <p:txBody>
          <a:bodyPr/>
          <a:lstStyle/>
          <a:p>
            <a:endParaRPr lang="en-US"/>
          </a:p>
        </p:txBody>
      </p:sp>
    </p:spTree>
    <p:extLst>
      <p:ext uri="{BB962C8B-B14F-4D97-AF65-F5344CB8AC3E}">
        <p14:creationId xmlns:p14="http://schemas.microsoft.com/office/powerpoint/2010/main" val="3638822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938FA49E-C592-3C3E-E16D-F96502E8D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97A4AA5F-6A45-53DC-162E-17A16A9305C4}"/>
              </a:ext>
            </a:extLst>
          </p:cNvPr>
          <p:cNvSpPr>
            <a:spLocks noGrp="1"/>
          </p:cNvSpPr>
          <p:nvPr>
            <p:ph type="body" sz="quarter" idx="10" hasCustomPrompt="1"/>
          </p:nvPr>
        </p:nvSpPr>
        <p:spPr>
          <a:xfrm>
            <a:off x="1196863" y="945981"/>
            <a:ext cx="9169400" cy="591505"/>
          </a:xfrm>
          <a:prstGeom prst="rect">
            <a:avLst/>
          </a:prstGeom>
        </p:spPr>
        <p:txBody>
          <a:bodyPr/>
          <a:lstStyle>
            <a:lvl1pPr marL="0" indent="0">
              <a:buFontTx/>
              <a:buNone/>
              <a:defRPr sz="4000">
                <a:solidFill>
                  <a:srgbClr val="AB1D36"/>
                </a:solidFill>
              </a:defRPr>
            </a:lvl1pPr>
          </a:lstStyle>
          <a:p>
            <a:pPr lvl="0"/>
            <a:r>
              <a:rPr lang="en-US"/>
              <a:t>Header for Content Slides</a:t>
            </a:r>
          </a:p>
        </p:txBody>
      </p:sp>
      <p:sp>
        <p:nvSpPr>
          <p:cNvPr id="3" name="Text Placeholder 5">
            <a:extLst>
              <a:ext uri="{FF2B5EF4-FFF2-40B4-BE49-F238E27FC236}">
                <a16:creationId xmlns:a16="http://schemas.microsoft.com/office/drawing/2014/main" id="{4FB6F7BD-E42E-EBD1-A1D0-7936367A6B2C}"/>
              </a:ext>
            </a:extLst>
          </p:cNvPr>
          <p:cNvSpPr>
            <a:spLocks noGrp="1"/>
          </p:cNvSpPr>
          <p:nvPr>
            <p:ph type="body" sz="quarter" idx="11"/>
          </p:nvPr>
        </p:nvSpPr>
        <p:spPr>
          <a:xfrm>
            <a:off x="1196975" y="1724025"/>
            <a:ext cx="9209088" cy="1439961"/>
          </a:xfrm>
          <a:prstGeom prst="rect">
            <a:avLst/>
          </a:prstGeom>
        </p:spPr>
        <p:txBody>
          <a:bodyPr numCol="2"/>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marL="1828800" indent="0">
              <a:buNone/>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0"/>
            <a:endParaRPr lang="en-US"/>
          </a:p>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endParaRPr lang="en-US"/>
          </a:p>
          <a:p>
            <a:pPr lvl="3"/>
            <a:endParaRPr lang="en-US"/>
          </a:p>
          <a:p>
            <a:pPr lvl="4"/>
            <a:endParaRPr lang="en-US"/>
          </a:p>
        </p:txBody>
      </p:sp>
    </p:spTree>
    <p:extLst>
      <p:ext uri="{BB962C8B-B14F-4D97-AF65-F5344CB8AC3E}">
        <p14:creationId xmlns:p14="http://schemas.microsoft.com/office/powerpoint/2010/main" val="2173241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with photos 2">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42706531-1D8F-8540-DD9D-4769620579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0B15F606-DEEA-FC57-6271-A36A97820762}"/>
              </a:ext>
            </a:extLst>
          </p:cNvPr>
          <p:cNvSpPr>
            <a:spLocks noGrp="1"/>
          </p:cNvSpPr>
          <p:nvPr>
            <p:ph type="pic" sz="quarter" idx="10"/>
          </p:nvPr>
        </p:nvSpPr>
        <p:spPr>
          <a:xfrm>
            <a:off x="1780291" y="2706955"/>
            <a:ext cx="3730625" cy="2249487"/>
          </a:xfrm>
          <a:prstGeom prst="rect">
            <a:avLst/>
          </a:prstGeom>
        </p:spPr>
        <p:txBody>
          <a:bodyPr/>
          <a:lstStyle/>
          <a:p>
            <a:endParaRPr lang="en-US"/>
          </a:p>
        </p:txBody>
      </p:sp>
      <p:sp>
        <p:nvSpPr>
          <p:cNvPr id="4" name="Picture Placeholder 2">
            <a:extLst>
              <a:ext uri="{FF2B5EF4-FFF2-40B4-BE49-F238E27FC236}">
                <a16:creationId xmlns:a16="http://schemas.microsoft.com/office/drawing/2014/main" id="{47013FDF-CA91-8A43-5F63-3CDD344DCB04}"/>
              </a:ext>
            </a:extLst>
          </p:cNvPr>
          <p:cNvSpPr>
            <a:spLocks noGrp="1"/>
          </p:cNvSpPr>
          <p:nvPr>
            <p:ph type="pic" sz="quarter" idx="11"/>
          </p:nvPr>
        </p:nvSpPr>
        <p:spPr>
          <a:xfrm>
            <a:off x="6190450" y="2706955"/>
            <a:ext cx="3730625" cy="2249487"/>
          </a:xfrm>
          <a:prstGeom prst="rect">
            <a:avLst/>
          </a:prstGeom>
        </p:spPr>
        <p:txBody>
          <a:bodyPr/>
          <a:lstStyle/>
          <a:p>
            <a:endParaRPr lang="en-US"/>
          </a:p>
        </p:txBody>
      </p:sp>
      <p:sp>
        <p:nvSpPr>
          <p:cNvPr id="6" name="Text Placeholder 5">
            <a:extLst>
              <a:ext uri="{FF2B5EF4-FFF2-40B4-BE49-F238E27FC236}">
                <a16:creationId xmlns:a16="http://schemas.microsoft.com/office/drawing/2014/main" id="{EDF6424A-645A-BE5C-F0BF-C9D9748DD655}"/>
              </a:ext>
            </a:extLst>
          </p:cNvPr>
          <p:cNvSpPr>
            <a:spLocks noGrp="1"/>
          </p:cNvSpPr>
          <p:nvPr>
            <p:ph type="body" sz="quarter" idx="12" hasCustomPrompt="1"/>
          </p:nvPr>
        </p:nvSpPr>
        <p:spPr>
          <a:xfrm>
            <a:off x="1780291" y="1002640"/>
            <a:ext cx="8140700" cy="701675"/>
          </a:xfrm>
          <a:prstGeom prst="rect">
            <a:avLst/>
          </a:prstGeom>
        </p:spPr>
        <p:txBody>
          <a:bodyPr/>
          <a:lstStyle>
            <a:lvl1pPr marL="0" indent="0">
              <a:buFontTx/>
              <a:buNone/>
              <a:defRPr sz="4000">
                <a:solidFill>
                  <a:srgbClr val="AB1D36"/>
                </a:solidFill>
              </a:defRPr>
            </a:lvl1pPr>
          </a:lstStyle>
          <a:p>
            <a:pPr lvl="0"/>
            <a:r>
              <a:rPr lang="en-US"/>
              <a:t>Text Slide with Two Images</a:t>
            </a:r>
          </a:p>
        </p:txBody>
      </p:sp>
      <p:sp>
        <p:nvSpPr>
          <p:cNvPr id="9" name="Text Placeholder 8">
            <a:extLst>
              <a:ext uri="{FF2B5EF4-FFF2-40B4-BE49-F238E27FC236}">
                <a16:creationId xmlns:a16="http://schemas.microsoft.com/office/drawing/2014/main" id="{7B97D0D9-4B75-EE31-9EB8-6E85C638CFC8}"/>
              </a:ext>
            </a:extLst>
          </p:cNvPr>
          <p:cNvSpPr>
            <a:spLocks noGrp="1"/>
          </p:cNvSpPr>
          <p:nvPr>
            <p:ph type="body" sz="quarter" idx="13" hasCustomPrompt="1"/>
          </p:nvPr>
        </p:nvSpPr>
        <p:spPr>
          <a:xfrm>
            <a:off x="1780291" y="1901165"/>
            <a:ext cx="8140700" cy="413157"/>
          </a:xfrm>
          <a:prstGeom prst="rect">
            <a:avLst/>
          </a:prstGeom>
        </p:spPr>
        <p:txBody>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Add text into the slide to here</a:t>
            </a:r>
          </a:p>
        </p:txBody>
      </p:sp>
    </p:spTree>
    <p:extLst>
      <p:ext uri="{BB962C8B-B14F-4D97-AF65-F5344CB8AC3E}">
        <p14:creationId xmlns:p14="http://schemas.microsoft.com/office/powerpoint/2010/main" val="3408277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with photos">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29D16680-6688-5D72-9EA6-2B74E31DD3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F433B58-10A3-D37B-47F0-9E7FA7D2C23D}"/>
              </a:ext>
            </a:extLst>
          </p:cNvPr>
          <p:cNvSpPr>
            <a:spLocks noGrp="1"/>
          </p:cNvSpPr>
          <p:nvPr>
            <p:ph type="body" sz="quarter" idx="10" hasCustomPrompt="1"/>
          </p:nvPr>
        </p:nvSpPr>
        <p:spPr>
          <a:xfrm>
            <a:off x="1196863" y="945981"/>
            <a:ext cx="9169400" cy="591505"/>
          </a:xfrm>
          <a:prstGeom prst="rect">
            <a:avLst/>
          </a:prstGeom>
        </p:spPr>
        <p:txBody>
          <a:bodyPr/>
          <a:lstStyle>
            <a:lvl1pPr marL="0" indent="0">
              <a:buFontTx/>
              <a:buNone/>
              <a:defRPr sz="4000">
                <a:solidFill>
                  <a:srgbClr val="AB1D36"/>
                </a:solidFill>
              </a:defRPr>
            </a:lvl1pPr>
          </a:lstStyle>
          <a:p>
            <a:pPr lvl="0"/>
            <a:r>
              <a:rPr lang="en-US"/>
              <a:t>Header for Content Slides</a:t>
            </a:r>
          </a:p>
        </p:txBody>
      </p:sp>
      <p:sp>
        <p:nvSpPr>
          <p:cNvPr id="6" name="Text Placeholder 5">
            <a:extLst>
              <a:ext uri="{FF2B5EF4-FFF2-40B4-BE49-F238E27FC236}">
                <a16:creationId xmlns:a16="http://schemas.microsoft.com/office/drawing/2014/main" id="{2FC21C07-B2C3-0866-BB26-897D2989829D}"/>
              </a:ext>
            </a:extLst>
          </p:cNvPr>
          <p:cNvSpPr>
            <a:spLocks noGrp="1"/>
          </p:cNvSpPr>
          <p:nvPr>
            <p:ph type="body" sz="quarter" idx="11"/>
          </p:nvPr>
        </p:nvSpPr>
        <p:spPr>
          <a:xfrm>
            <a:off x="1196975" y="1724025"/>
            <a:ext cx="9209088" cy="1439961"/>
          </a:xfrm>
          <a:prstGeom prst="rect">
            <a:avLst/>
          </a:prstGeom>
        </p:spPr>
        <p:txBody>
          <a:bodyPr numCol="2"/>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marL="1828800" indent="0">
              <a:buNone/>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0"/>
            <a:endParaRPr lang="en-US"/>
          </a:p>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endParaRPr lang="en-US"/>
          </a:p>
          <a:p>
            <a:pPr lvl="3"/>
            <a:endParaRPr lang="en-US"/>
          </a:p>
          <a:p>
            <a:pPr lvl="4"/>
            <a:endParaRPr lang="en-US"/>
          </a:p>
        </p:txBody>
      </p:sp>
      <p:sp>
        <p:nvSpPr>
          <p:cNvPr id="2" name="Picture Placeholder 2">
            <a:extLst>
              <a:ext uri="{FF2B5EF4-FFF2-40B4-BE49-F238E27FC236}">
                <a16:creationId xmlns:a16="http://schemas.microsoft.com/office/drawing/2014/main" id="{F6708ECA-AB2F-9B76-D07E-53E5AE14F2F8}"/>
              </a:ext>
            </a:extLst>
          </p:cNvPr>
          <p:cNvSpPr>
            <a:spLocks noGrp="1"/>
          </p:cNvSpPr>
          <p:nvPr>
            <p:ph type="pic" sz="quarter" idx="12"/>
          </p:nvPr>
        </p:nvSpPr>
        <p:spPr>
          <a:xfrm>
            <a:off x="1196863" y="3429000"/>
            <a:ext cx="4273353" cy="2249487"/>
          </a:xfrm>
          <a:prstGeom prst="rect">
            <a:avLst/>
          </a:prstGeom>
        </p:spPr>
        <p:txBody>
          <a:bodyPr/>
          <a:lstStyle/>
          <a:p>
            <a:endParaRPr lang="en-US"/>
          </a:p>
        </p:txBody>
      </p:sp>
      <p:sp>
        <p:nvSpPr>
          <p:cNvPr id="4" name="Picture Placeholder 2">
            <a:extLst>
              <a:ext uri="{FF2B5EF4-FFF2-40B4-BE49-F238E27FC236}">
                <a16:creationId xmlns:a16="http://schemas.microsoft.com/office/drawing/2014/main" id="{9FCD96C0-0D74-7709-DF46-7AE68FEAD8FF}"/>
              </a:ext>
            </a:extLst>
          </p:cNvPr>
          <p:cNvSpPr>
            <a:spLocks noGrp="1"/>
          </p:cNvSpPr>
          <p:nvPr>
            <p:ph type="pic" sz="quarter" idx="13"/>
          </p:nvPr>
        </p:nvSpPr>
        <p:spPr>
          <a:xfrm>
            <a:off x="5801231" y="3429000"/>
            <a:ext cx="4273353" cy="2249487"/>
          </a:xfrm>
          <a:prstGeom prst="rect">
            <a:avLst/>
          </a:prstGeom>
        </p:spPr>
        <p:txBody>
          <a:bodyPr/>
          <a:lstStyle/>
          <a:p>
            <a:endParaRPr lang="en-US"/>
          </a:p>
        </p:txBody>
      </p:sp>
    </p:spTree>
    <p:extLst>
      <p:ext uri="{BB962C8B-B14F-4D97-AF65-F5344CB8AC3E}">
        <p14:creationId xmlns:p14="http://schemas.microsoft.com/office/powerpoint/2010/main" val="2745050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34468F6-4AA9-38D2-0D6F-D526F6977B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9548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A021452-459B-4104-5047-619DAEAF99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231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53827376-FE22-1914-322B-30E062A018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4EBBAC61-30C0-7435-8787-CD2655B4F362}"/>
              </a:ext>
            </a:extLst>
          </p:cNvPr>
          <p:cNvSpPr>
            <a:spLocks noGrp="1"/>
          </p:cNvSpPr>
          <p:nvPr>
            <p:ph type="body" sz="quarter" idx="10" hasCustomPrompt="1"/>
          </p:nvPr>
        </p:nvSpPr>
        <p:spPr>
          <a:xfrm>
            <a:off x="7175500" y="1524601"/>
            <a:ext cx="4391025" cy="1597540"/>
          </a:xfrm>
          <a:prstGeom prst="rect">
            <a:avLst/>
          </a:prstGeom>
        </p:spPr>
        <p:txBody>
          <a:bodyPr/>
          <a:lstStyle>
            <a:lvl1pPr marL="0" indent="0">
              <a:buFontTx/>
              <a:buNone/>
              <a:defRPr sz="6000">
                <a:solidFill>
                  <a:srgbClr val="AB1D36"/>
                </a:solidFill>
              </a:defRPr>
            </a:lvl1pPr>
          </a:lstStyle>
          <a:p>
            <a:pPr lvl="0"/>
            <a:r>
              <a:rPr lang="en-US"/>
              <a:t>Title Slide Headline</a:t>
            </a:r>
          </a:p>
        </p:txBody>
      </p:sp>
      <p:sp>
        <p:nvSpPr>
          <p:cNvPr id="6" name="Text Placeholder 5">
            <a:extLst>
              <a:ext uri="{FF2B5EF4-FFF2-40B4-BE49-F238E27FC236}">
                <a16:creationId xmlns:a16="http://schemas.microsoft.com/office/drawing/2014/main" id="{025F925B-C012-44C0-5AE6-EB1D56FD910C}"/>
              </a:ext>
            </a:extLst>
          </p:cNvPr>
          <p:cNvSpPr>
            <a:spLocks noGrp="1"/>
          </p:cNvSpPr>
          <p:nvPr>
            <p:ph type="body" sz="quarter" idx="11" hasCustomPrompt="1"/>
          </p:nvPr>
        </p:nvSpPr>
        <p:spPr>
          <a:xfrm>
            <a:off x="7175500" y="3410550"/>
            <a:ext cx="4349750" cy="485947"/>
          </a:xfrm>
          <a:prstGeom prst="rect">
            <a:avLst/>
          </a:prstGeom>
        </p:spPr>
        <p:txBody>
          <a:bodyPr/>
          <a:lstStyle>
            <a:lvl1pPr marL="0" indent="0">
              <a:buFontTx/>
              <a:buNone/>
              <a:defRPr>
                <a:solidFill>
                  <a:schemeClr val="tx1">
                    <a:lumMod val="75000"/>
                    <a:lumOff val="25000"/>
                  </a:schemeClr>
                </a:solidFill>
              </a:defRPr>
            </a:lvl1pPr>
          </a:lstStyle>
          <a:p>
            <a:pPr lvl="0"/>
            <a:r>
              <a:rPr lang="en-US"/>
              <a:t>Subhead copy</a:t>
            </a:r>
          </a:p>
        </p:txBody>
      </p:sp>
    </p:spTree>
    <p:extLst>
      <p:ext uri="{BB962C8B-B14F-4D97-AF65-F5344CB8AC3E}">
        <p14:creationId xmlns:p14="http://schemas.microsoft.com/office/powerpoint/2010/main" val="3624582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32A58B48-B8F2-C2FD-E269-981947FD4EFA}"/>
              </a:ext>
            </a:extLst>
          </p:cNvPr>
          <p:cNvPicPr>
            <a:picLocks noChangeAspect="1"/>
          </p:cNvPicPr>
          <p:nvPr userDrawn="1"/>
        </p:nvPicPr>
        <p:blipFill>
          <a:blip r:embed="rId2"/>
          <a:stretch>
            <a:fillRect/>
          </a:stretch>
        </p:blipFill>
        <p:spPr>
          <a:xfrm>
            <a:off x="-1" y="0"/>
            <a:ext cx="12609095" cy="7092616"/>
          </a:xfrm>
          <a:prstGeom prst="rect">
            <a:avLst/>
          </a:prstGeom>
        </p:spPr>
      </p:pic>
      <p:sp>
        <p:nvSpPr>
          <p:cNvPr id="4" name="Text Placeholder 3">
            <a:extLst>
              <a:ext uri="{FF2B5EF4-FFF2-40B4-BE49-F238E27FC236}">
                <a16:creationId xmlns:a16="http://schemas.microsoft.com/office/drawing/2014/main" id="{1614BADA-005F-BC5B-D5ED-1052F3F714FC}"/>
              </a:ext>
            </a:extLst>
          </p:cNvPr>
          <p:cNvSpPr>
            <a:spLocks noGrp="1"/>
          </p:cNvSpPr>
          <p:nvPr>
            <p:ph type="body" sz="quarter" idx="10" hasCustomPrompt="1"/>
          </p:nvPr>
        </p:nvSpPr>
        <p:spPr>
          <a:xfrm>
            <a:off x="7281691" y="2300416"/>
            <a:ext cx="4581525" cy="1467022"/>
          </a:xfrm>
          <a:prstGeom prst="rect">
            <a:avLst/>
          </a:prstGeom>
        </p:spPr>
        <p:txBody>
          <a:bodyPr/>
          <a:lstStyle>
            <a:lvl1pPr marL="0" indent="0">
              <a:buFontTx/>
              <a:buNone/>
              <a:defRPr sz="5400">
                <a:solidFill>
                  <a:srgbClr val="AB1D36"/>
                </a:solidFill>
              </a:defRPr>
            </a:lvl1pPr>
          </a:lstStyle>
          <a:p>
            <a:pPr lvl="0"/>
            <a:r>
              <a:rPr lang="en-US"/>
              <a:t>Title Slide Headline</a:t>
            </a:r>
          </a:p>
        </p:txBody>
      </p:sp>
      <p:sp>
        <p:nvSpPr>
          <p:cNvPr id="6" name="Text Placeholder 5">
            <a:extLst>
              <a:ext uri="{FF2B5EF4-FFF2-40B4-BE49-F238E27FC236}">
                <a16:creationId xmlns:a16="http://schemas.microsoft.com/office/drawing/2014/main" id="{363D703F-88D2-311E-902A-0646E39158AE}"/>
              </a:ext>
            </a:extLst>
          </p:cNvPr>
          <p:cNvSpPr>
            <a:spLocks noGrp="1"/>
          </p:cNvSpPr>
          <p:nvPr>
            <p:ph type="body" sz="quarter" idx="11" hasCustomPrompt="1"/>
          </p:nvPr>
        </p:nvSpPr>
        <p:spPr>
          <a:xfrm>
            <a:off x="7281691" y="3989515"/>
            <a:ext cx="4579938" cy="412235"/>
          </a:xfrm>
          <a:prstGeom prst="rect">
            <a:avLst/>
          </a:prstGeom>
        </p:spPr>
        <p:txBody>
          <a:bodyPr/>
          <a:lstStyle>
            <a:lvl1pPr marL="0" indent="0">
              <a:buFontTx/>
              <a:buNone/>
              <a:defRPr sz="2400">
                <a:solidFill>
                  <a:schemeClr val="tx1">
                    <a:lumMod val="75000"/>
                    <a:lumOff val="25000"/>
                  </a:schemeClr>
                </a:solidFill>
              </a:defRPr>
            </a:lvl1pPr>
            <a:lvl2pPr marL="457200" indent="0">
              <a:buFontTx/>
              <a:buNone/>
              <a:defRPr sz="2400">
                <a:solidFill>
                  <a:schemeClr val="tx1">
                    <a:lumMod val="75000"/>
                    <a:lumOff val="25000"/>
                  </a:schemeClr>
                </a:solidFill>
              </a:defRPr>
            </a:lvl2pPr>
            <a:lvl3pPr marL="914400" indent="0">
              <a:buFontTx/>
              <a:buNone/>
              <a:defRPr sz="2400">
                <a:solidFill>
                  <a:schemeClr val="tx1">
                    <a:lumMod val="75000"/>
                    <a:lumOff val="25000"/>
                  </a:schemeClr>
                </a:solidFill>
              </a:defRPr>
            </a:lvl3pPr>
            <a:lvl4pPr marL="1371600" indent="0">
              <a:buFontTx/>
              <a:buNone/>
              <a:defRPr sz="2400">
                <a:solidFill>
                  <a:schemeClr val="tx1">
                    <a:lumMod val="75000"/>
                    <a:lumOff val="25000"/>
                  </a:schemeClr>
                </a:solidFill>
              </a:defRPr>
            </a:lvl4pPr>
            <a:lvl5pPr marL="1828800" indent="0">
              <a:buFontTx/>
              <a:buNone/>
              <a:defRPr sz="2400">
                <a:solidFill>
                  <a:schemeClr val="tx1">
                    <a:lumMod val="75000"/>
                    <a:lumOff val="25000"/>
                  </a:schemeClr>
                </a:solidFill>
              </a:defRPr>
            </a:lvl5pPr>
          </a:lstStyle>
          <a:p>
            <a:pPr lvl="0"/>
            <a:r>
              <a:rPr lang="en-US"/>
              <a:t>Subhead copy</a:t>
            </a:r>
          </a:p>
        </p:txBody>
      </p:sp>
    </p:spTree>
    <p:extLst>
      <p:ext uri="{BB962C8B-B14F-4D97-AF65-F5344CB8AC3E}">
        <p14:creationId xmlns:p14="http://schemas.microsoft.com/office/powerpoint/2010/main" val="105422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973BC531-EC48-D8A4-ECFF-A050BFB485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28E85F9-2911-1A8F-24B5-78EB1B37D955}"/>
              </a:ext>
            </a:extLst>
          </p:cNvPr>
          <p:cNvSpPr>
            <a:spLocks noGrp="1"/>
          </p:cNvSpPr>
          <p:nvPr>
            <p:ph type="body" sz="quarter" idx="10" hasCustomPrompt="1"/>
          </p:nvPr>
        </p:nvSpPr>
        <p:spPr>
          <a:xfrm>
            <a:off x="2735263" y="2789898"/>
            <a:ext cx="6586537" cy="639102"/>
          </a:xfrm>
          <a:prstGeom prst="rect">
            <a:avLst/>
          </a:prstGeom>
        </p:spPr>
        <p:txBody>
          <a:bodyPr/>
          <a:lstStyle>
            <a:lvl1pPr marL="0" indent="0">
              <a:buFontTx/>
              <a:buNone/>
              <a:defRPr sz="4400">
                <a:solidFill>
                  <a:schemeClr val="bg1"/>
                </a:solidFill>
              </a:defRPr>
            </a:lvl1pPr>
            <a:lvl2pPr marL="457200" indent="0">
              <a:buFontTx/>
              <a:buNone/>
              <a:defRPr sz="4400"/>
            </a:lvl2pPr>
            <a:lvl3pPr marL="914400" indent="0">
              <a:buFontTx/>
              <a:buNone/>
              <a:defRPr sz="4400"/>
            </a:lvl3pPr>
            <a:lvl4pPr marL="1371600" indent="0">
              <a:buFontTx/>
              <a:buNone/>
              <a:defRPr sz="4400"/>
            </a:lvl4pPr>
            <a:lvl5pPr marL="1828800" indent="0">
              <a:buFontTx/>
              <a:buNone/>
              <a:defRPr sz="4400"/>
            </a:lvl5pPr>
          </a:lstStyle>
          <a:p>
            <a:pPr lvl="0"/>
            <a:r>
              <a:rPr lang="en-US"/>
              <a:t>Section Header</a:t>
            </a:r>
          </a:p>
        </p:txBody>
      </p:sp>
      <p:sp>
        <p:nvSpPr>
          <p:cNvPr id="6" name="Text Placeholder 5">
            <a:extLst>
              <a:ext uri="{FF2B5EF4-FFF2-40B4-BE49-F238E27FC236}">
                <a16:creationId xmlns:a16="http://schemas.microsoft.com/office/drawing/2014/main" id="{586011C0-CDD0-8946-64EA-741DBAE33A61}"/>
              </a:ext>
            </a:extLst>
          </p:cNvPr>
          <p:cNvSpPr>
            <a:spLocks noGrp="1"/>
          </p:cNvSpPr>
          <p:nvPr>
            <p:ph type="body" sz="quarter" idx="11" hasCustomPrompt="1"/>
          </p:nvPr>
        </p:nvSpPr>
        <p:spPr>
          <a:xfrm>
            <a:off x="2735263" y="3566187"/>
            <a:ext cx="6586538" cy="372612"/>
          </a:xfrm>
          <a:prstGeom prst="rect">
            <a:avLst/>
          </a:prstGeom>
        </p:spPr>
        <p:txBody>
          <a:bodyPr/>
          <a:lstStyle>
            <a:lvl1pPr marL="0" indent="0">
              <a:buNone/>
              <a:defRPr sz="2400">
                <a:solidFill>
                  <a:srgbClr val="E9D7A9"/>
                </a:solidFill>
              </a:defRPr>
            </a:lvl1pPr>
          </a:lstStyle>
          <a:p>
            <a:pPr lvl="0"/>
            <a:r>
              <a:rPr lang="en-US"/>
              <a:t>Subhead copy</a:t>
            </a:r>
          </a:p>
        </p:txBody>
      </p:sp>
    </p:spTree>
    <p:extLst>
      <p:ext uri="{BB962C8B-B14F-4D97-AF65-F5344CB8AC3E}">
        <p14:creationId xmlns:p14="http://schemas.microsoft.com/office/powerpoint/2010/main" val="190251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of 5">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418301D0-B08D-A526-D13F-B82A57B920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1A5E9CE6-6C81-B680-B83C-561E7EF872BA}"/>
              </a:ext>
            </a:extLst>
          </p:cNvPr>
          <p:cNvSpPr>
            <a:spLocks noGrp="1"/>
          </p:cNvSpPr>
          <p:nvPr>
            <p:ph type="body" sz="quarter" idx="10" hasCustomPrompt="1"/>
          </p:nvPr>
        </p:nvSpPr>
        <p:spPr>
          <a:xfrm>
            <a:off x="2451100" y="2667590"/>
            <a:ext cx="7793038" cy="639355"/>
          </a:xfrm>
          <a:prstGeom prst="rect">
            <a:avLst/>
          </a:prstGeom>
        </p:spPr>
        <p:txBody>
          <a:bodyPr/>
          <a:lstStyle>
            <a:lvl1pPr marL="0" indent="0">
              <a:buFontTx/>
              <a:buNone/>
              <a:defRPr sz="4400">
                <a:solidFill>
                  <a:srgbClr val="AB1D36"/>
                </a:solidFill>
              </a:defRPr>
            </a:lvl1pPr>
          </a:lstStyle>
          <a:p>
            <a:pPr lvl="0"/>
            <a:r>
              <a:rPr lang="en-US"/>
              <a:t>New Section Header</a:t>
            </a:r>
          </a:p>
        </p:txBody>
      </p:sp>
      <p:sp>
        <p:nvSpPr>
          <p:cNvPr id="5" name="Text Placeholder 4">
            <a:extLst>
              <a:ext uri="{FF2B5EF4-FFF2-40B4-BE49-F238E27FC236}">
                <a16:creationId xmlns:a16="http://schemas.microsoft.com/office/drawing/2014/main" id="{4D7044A0-E722-8970-C46A-D9ABF0701B6A}"/>
              </a:ext>
            </a:extLst>
          </p:cNvPr>
          <p:cNvSpPr>
            <a:spLocks noGrp="1"/>
          </p:cNvSpPr>
          <p:nvPr>
            <p:ph type="body" sz="quarter" idx="11" hasCustomPrompt="1"/>
          </p:nvPr>
        </p:nvSpPr>
        <p:spPr>
          <a:xfrm>
            <a:off x="2451100" y="3429000"/>
            <a:ext cx="7800975" cy="404770"/>
          </a:xfrm>
          <a:prstGeom prst="rect">
            <a:avLst/>
          </a:prstGeom>
        </p:spPr>
        <p:txBody>
          <a:bodyPr/>
          <a:lstStyle>
            <a:lvl1pPr marL="0" indent="0">
              <a:buFontTx/>
              <a:buNone/>
              <a:defRPr sz="24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Use 1 of 5 slides as section breaks</a:t>
            </a:r>
          </a:p>
        </p:txBody>
      </p:sp>
      <p:sp>
        <p:nvSpPr>
          <p:cNvPr id="7" name="Text Placeholder 6">
            <a:extLst>
              <a:ext uri="{FF2B5EF4-FFF2-40B4-BE49-F238E27FC236}">
                <a16:creationId xmlns:a16="http://schemas.microsoft.com/office/drawing/2014/main" id="{F09DA20C-9B9B-6DC1-B6F6-816ED9FD27EA}"/>
              </a:ext>
            </a:extLst>
          </p:cNvPr>
          <p:cNvSpPr>
            <a:spLocks noGrp="1"/>
          </p:cNvSpPr>
          <p:nvPr>
            <p:ph type="body" sz="quarter" idx="12" hasCustomPrompt="1"/>
          </p:nvPr>
        </p:nvSpPr>
        <p:spPr>
          <a:xfrm>
            <a:off x="2451100" y="3971925"/>
            <a:ext cx="7793038" cy="403225"/>
          </a:xfrm>
          <a:prstGeom prst="rect">
            <a:avLst/>
          </a:prstGeom>
        </p:spPr>
        <p:txBody>
          <a:bodyPr/>
          <a:lstStyle>
            <a:lvl1pPr marL="0" indent="0">
              <a:buFontTx/>
              <a:buNone/>
              <a:defRPr sz="1600">
                <a:solidFill>
                  <a:schemeClr val="tx1">
                    <a:lumMod val="75000"/>
                    <a:lumOff val="25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(Must use all 5 slides as the triangle fills follow the Fibonacci sequence)</a:t>
            </a:r>
          </a:p>
        </p:txBody>
      </p:sp>
    </p:spTree>
    <p:extLst>
      <p:ext uri="{BB962C8B-B14F-4D97-AF65-F5344CB8AC3E}">
        <p14:creationId xmlns:p14="http://schemas.microsoft.com/office/powerpoint/2010/main" val="2993586865"/>
      </p:ext>
    </p:extLst>
  </p:cSld>
  <p:clrMapOvr>
    <a:masterClrMapping/>
  </p:clrMapOvr>
  <p:extLst>
    <p:ext uri="{DCECCB84-F9BA-43D5-87BE-67443E8EF086}">
      <p15:sldGuideLst xmlns:p15="http://schemas.microsoft.com/office/powerpoint/2012/main">
        <p15:guide id="1" orient="horz" pos="168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of 5">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6D69CA53-8C9C-763D-337A-A02995D576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8A2CA7FD-7545-B1AC-38A4-5294F5D15ED4}"/>
              </a:ext>
            </a:extLst>
          </p:cNvPr>
          <p:cNvSpPr>
            <a:spLocks noGrp="1"/>
          </p:cNvSpPr>
          <p:nvPr>
            <p:ph type="body" sz="quarter" idx="10" hasCustomPrompt="1"/>
          </p:nvPr>
        </p:nvSpPr>
        <p:spPr>
          <a:xfrm>
            <a:off x="2451100" y="2667590"/>
            <a:ext cx="7793038" cy="639355"/>
          </a:xfrm>
          <a:prstGeom prst="rect">
            <a:avLst/>
          </a:prstGeom>
        </p:spPr>
        <p:txBody>
          <a:bodyPr/>
          <a:lstStyle>
            <a:lvl1pPr marL="0" indent="0">
              <a:buFontTx/>
              <a:buNone/>
              <a:defRPr sz="4400">
                <a:solidFill>
                  <a:srgbClr val="AB1D36"/>
                </a:solidFill>
              </a:defRPr>
            </a:lvl1pPr>
          </a:lstStyle>
          <a:p>
            <a:pPr lvl="0"/>
            <a:r>
              <a:rPr lang="en-US"/>
              <a:t>New Section Header</a:t>
            </a:r>
          </a:p>
        </p:txBody>
      </p:sp>
      <p:sp>
        <p:nvSpPr>
          <p:cNvPr id="3" name="Text Placeholder 4">
            <a:extLst>
              <a:ext uri="{FF2B5EF4-FFF2-40B4-BE49-F238E27FC236}">
                <a16:creationId xmlns:a16="http://schemas.microsoft.com/office/drawing/2014/main" id="{1371DDD9-213C-D6D1-BF44-4E264B7D8F0A}"/>
              </a:ext>
            </a:extLst>
          </p:cNvPr>
          <p:cNvSpPr>
            <a:spLocks noGrp="1"/>
          </p:cNvSpPr>
          <p:nvPr>
            <p:ph type="body" sz="quarter" idx="11" hasCustomPrompt="1"/>
          </p:nvPr>
        </p:nvSpPr>
        <p:spPr>
          <a:xfrm>
            <a:off x="2451100" y="3429000"/>
            <a:ext cx="7800975" cy="404770"/>
          </a:xfrm>
          <a:prstGeom prst="rect">
            <a:avLst/>
          </a:prstGeom>
        </p:spPr>
        <p:txBody>
          <a:bodyPr/>
          <a:lstStyle>
            <a:lvl1pPr marL="0" indent="0">
              <a:buFontTx/>
              <a:buNone/>
              <a:defRPr sz="24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Use 2 of 5 slides as section breaks</a:t>
            </a:r>
          </a:p>
        </p:txBody>
      </p:sp>
      <p:sp>
        <p:nvSpPr>
          <p:cNvPr id="4" name="Text Placeholder 6">
            <a:extLst>
              <a:ext uri="{FF2B5EF4-FFF2-40B4-BE49-F238E27FC236}">
                <a16:creationId xmlns:a16="http://schemas.microsoft.com/office/drawing/2014/main" id="{1699EE90-C455-B355-8E1C-05F374C60C20}"/>
              </a:ext>
            </a:extLst>
          </p:cNvPr>
          <p:cNvSpPr>
            <a:spLocks noGrp="1"/>
          </p:cNvSpPr>
          <p:nvPr>
            <p:ph type="body" sz="quarter" idx="12" hasCustomPrompt="1"/>
          </p:nvPr>
        </p:nvSpPr>
        <p:spPr>
          <a:xfrm>
            <a:off x="2451100" y="3971925"/>
            <a:ext cx="7793038" cy="403225"/>
          </a:xfrm>
          <a:prstGeom prst="rect">
            <a:avLst/>
          </a:prstGeom>
        </p:spPr>
        <p:txBody>
          <a:bodyPr/>
          <a:lstStyle>
            <a:lvl1pPr marL="0" indent="0">
              <a:buFontTx/>
              <a:buNone/>
              <a:defRPr sz="1600">
                <a:solidFill>
                  <a:schemeClr val="tx1">
                    <a:lumMod val="75000"/>
                    <a:lumOff val="25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(Must use all 5 slides as the triangle fills follow the Fibonacci sequence)</a:t>
            </a:r>
          </a:p>
        </p:txBody>
      </p:sp>
    </p:spTree>
    <p:extLst>
      <p:ext uri="{BB962C8B-B14F-4D97-AF65-F5344CB8AC3E}">
        <p14:creationId xmlns:p14="http://schemas.microsoft.com/office/powerpoint/2010/main" val="231000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3 of 5">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622F3AEA-4880-F6D8-80B0-143ABC54A5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85D179B5-9E88-693A-B8D8-44B59696734E}"/>
              </a:ext>
            </a:extLst>
          </p:cNvPr>
          <p:cNvSpPr>
            <a:spLocks noGrp="1"/>
          </p:cNvSpPr>
          <p:nvPr>
            <p:ph type="body" sz="quarter" idx="10" hasCustomPrompt="1"/>
          </p:nvPr>
        </p:nvSpPr>
        <p:spPr>
          <a:xfrm>
            <a:off x="2451100" y="2667590"/>
            <a:ext cx="7793038" cy="639355"/>
          </a:xfrm>
          <a:prstGeom prst="rect">
            <a:avLst/>
          </a:prstGeom>
        </p:spPr>
        <p:txBody>
          <a:bodyPr/>
          <a:lstStyle>
            <a:lvl1pPr marL="0" indent="0">
              <a:buFontTx/>
              <a:buNone/>
              <a:defRPr sz="4400">
                <a:solidFill>
                  <a:srgbClr val="AB1D36"/>
                </a:solidFill>
              </a:defRPr>
            </a:lvl1pPr>
          </a:lstStyle>
          <a:p>
            <a:pPr lvl="0"/>
            <a:r>
              <a:rPr lang="en-US"/>
              <a:t>New Section Header</a:t>
            </a:r>
          </a:p>
        </p:txBody>
      </p:sp>
      <p:sp>
        <p:nvSpPr>
          <p:cNvPr id="3" name="Text Placeholder 4">
            <a:extLst>
              <a:ext uri="{FF2B5EF4-FFF2-40B4-BE49-F238E27FC236}">
                <a16:creationId xmlns:a16="http://schemas.microsoft.com/office/drawing/2014/main" id="{B3FCA0F7-83DB-2A3A-A730-2DD291F495D8}"/>
              </a:ext>
            </a:extLst>
          </p:cNvPr>
          <p:cNvSpPr>
            <a:spLocks noGrp="1"/>
          </p:cNvSpPr>
          <p:nvPr>
            <p:ph type="body" sz="quarter" idx="11" hasCustomPrompt="1"/>
          </p:nvPr>
        </p:nvSpPr>
        <p:spPr>
          <a:xfrm>
            <a:off x="2451100" y="3429000"/>
            <a:ext cx="7800975" cy="404770"/>
          </a:xfrm>
          <a:prstGeom prst="rect">
            <a:avLst/>
          </a:prstGeom>
        </p:spPr>
        <p:txBody>
          <a:bodyPr/>
          <a:lstStyle>
            <a:lvl1pPr marL="0" indent="0">
              <a:buFontTx/>
              <a:buNone/>
              <a:defRPr sz="24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Use 3 of 5 slides as section breaks</a:t>
            </a:r>
          </a:p>
        </p:txBody>
      </p:sp>
      <p:sp>
        <p:nvSpPr>
          <p:cNvPr id="4" name="Text Placeholder 6">
            <a:extLst>
              <a:ext uri="{FF2B5EF4-FFF2-40B4-BE49-F238E27FC236}">
                <a16:creationId xmlns:a16="http://schemas.microsoft.com/office/drawing/2014/main" id="{94B98913-8E57-0A63-9343-F1C4A9542260}"/>
              </a:ext>
            </a:extLst>
          </p:cNvPr>
          <p:cNvSpPr>
            <a:spLocks noGrp="1"/>
          </p:cNvSpPr>
          <p:nvPr>
            <p:ph type="body" sz="quarter" idx="12" hasCustomPrompt="1"/>
          </p:nvPr>
        </p:nvSpPr>
        <p:spPr>
          <a:xfrm>
            <a:off x="2451100" y="3971925"/>
            <a:ext cx="7793038" cy="403225"/>
          </a:xfrm>
          <a:prstGeom prst="rect">
            <a:avLst/>
          </a:prstGeom>
        </p:spPr>
        <p:txBody>
          <a:bodyPr/>
          <a:lstStyle>
            <a:lvl1pPr marL="0" indent="0">
              <a:buFontTx/>
              <a:buNone/>
              <a:defRPr sz="1600">
                <a:solidFill>
                  <a:schemeClr val="tx1">
                    <a:lumMod val="75000"/>
                    <a:lumOff val="25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(Must use all 5 slides as the triangle fills follow the Fibonacci sequence)</a:t>
            </a:r>
          </a:p>
        </p:txBody>
      </p:sp>
    </p:spTree>
    <p:extLst>
      <p:ext uri="{BB962C8B-B14F-4D97-AF65-F5344CB8AC3E}">
        <p14:creationId xmlns:p14="http://schemas.microsoft.com/office/powerpoint/2010/main" val="8282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4 of 5">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0908511E-6F67-EE1D-881E-3537457B24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467AA4F3-1ECC-C2AC-A80F-5C64D9F2946F}"/>
              </a:ext>
            </a:extLst>
          </p:cNvPr>
          <p:cNvSpPr>
            <a:spLocks noGrp="1"/>
          </p:cNvSpPr>
          <p:nvPr>
            <p:ph type="body" sz="quarter" idx="10" hasCustomPrompt="1"/>
          </p:nvPr>
        </p:nvSpPr>
        <p:spPr>
          <a:xfrm>
            <a:off x="2451100" y="2667590"/>
            <a:ext cx="7793038" cy="639355"/>
          </a:xfrm>
          <a:prstGeom prst="rect">
            <a:avLst/>
          </a:prstGeom>
        </p:spPr>
        <p:txBody>
          <a:bodyPr/>
          <a:lstStyle>
            <a:lvl1pPr marL="0" indent="0">
              <a:buFontTx/>
              <a:buNone/>
              <a:defRPr sz="4400">
                <a:solidFill>
                  <a:srgbClr val="AB1D36"/>
                </a:solidFill>
              </a:defRPr>
            </a:lvl1pPr>
          </a:lstStyle>
          <a:p>
            <a:pPr lvl="0"/>
            <a:r>
              <a:rPr lang="en-US"/>
              <a:t>New Section Header</a:t>
            </a:r>
          </a:p>
        </p:txBody>
      </p:sp>
      <p:sp>
        <p:nvSpPr>
          <p:cNvPr id="3" name="Text Placeholder 4">
            <a:extLst>
              <a:ext uri="{FF2B5EF4-FFF2-40B4-BE49-F238E27FC236}">
                <a16:creationId xmlns:a16="http://schemas.microsoft.com/office/drawing/2014/main" id="{73ED5060-C5BC-E25F-AE94-DB75AA6F5655}"/>
              </a:ext>
            </a:extLst>
          </p:cNvPr>
          <p:cNvSpPr>
            <a:spLocks noGrp="1"/>
          </p:cNvSpPr>
          <p:nvPr>
            <p:ph type="body" sz="quarter" idx="11" hasCustomPrompt="1"/>
          </p:nvPr>
        </p:nvSpPr>
        <p:spPr>
          <a:xfrm>
            <a:off x="2451100" y="3429000"/>
            <a:ext cx="7800975" cy="404770"/>
          </a:xfrm>
          <a:prstGeom prst="rect">
            <a:avLst/>
          </a:prstGeom>
        </p:spPr>
        <p:txBody>
          <a:bodyPr/>
          <a:lstStyle>
            <a:lvl1pPr marL="0" indent="0">
              <a:buFontTx/>
              <a:buNone/>
              <a:defRPr sz="24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Use 4 of 5 slides as section breaks</a:t>
            </a:r>
          </a:p>
        </p:txBody>
      </p:sp>
      <p:sp>
        <p:nvSpPr>
          <p:cNvPr id="4" name="Text Placeholder 6">
            <a:extLst>
              <a:ext uri="{FF2B5EF4-FFF2-40B4-BE49-F238E27FC236}">
                <a16:creationId xmlns:a16="http://schemas.microsoft.com/office/drawing/2014/main" id="{D3D3AF5D-375E-D2B5-6681-E86069F469A1}"/>
              </a:ext>
            </a:extLst>
          </p:cNvPr>
          <p:cNvSpPr>
            <a:spLocks noGrp="1"/>
          </p:cNvSpPr>
          <p:nvPr>
            <p:ph type="body" sz="quarter" idx="12" hasCustomPrompt="1"/>
          </p:nvPr>
        </p:nvSpPr>
        <p:spPr>
          <a:xfrm>
            <a:off x="2451100" y="3971925"/>
            <a:ext cx="7793038" cy="403225"/>
          </a:xfrm>
          <a:prstGeom prst="rect">
            <a:avLst/>
          </a:prstGeom>
        </p:spPr>
        <p:txBody>
          <a:bodyPr/>
          <a:lstStyle>
            <a:lvl1pPr marL="0" indent="0">
              <a:buFontTx/>
              <a:buNone/>
              <a:defRPr sz="1600">
                <a:solidFill>
                  <a:schemeClr val="tx1">
                    <a:lumMod val="75000"/>
                    <a:lumOff val="25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(Must use all 5 slides as the triangle fills follow the Fibonacci sequence)</a:t>
            </a:r>
          </a:p>
        </p:txBody>
      </p:sp>
    </p:spTree>
    <p:extLst>
      <p:ext uri="{BB962C8B-B14F-4D97-AF65-F5344CB8AC3E}">
        <p14:creationId xmlns:p14="http://schemas.microsoft.com/office/powerpoint/2010/main" val="242806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5 of 5">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CF631DB8-02C3-0628-AB57-2E11C1CBBC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1AAF8023-C2B4-AB66-2816-7EFA663F3499}"/>
              </a:ext>
            </a:extLst>
          </p:cNvPr>
          <p:cNvSpPr>
            <a:spLocks noGrp="1"/>
          </p:cNvSpPr>
          <p:nvPr>
            <p:ph type="body" sz="quarter" idx="10" hasCustomPrompt="1"/>
          </p:nvPr>
        </p:nvSpPr>
        <p:spPr>
          <a:xfrm>
            <a:off x="2451100" y="2667590"/>
            <a:ext cx="7793038" cy="639355"/>
          </a:xfrm>
          <a:prstGeom prst="rect">
            <a:avLst/>
          </a:prstGeom>
        </p:spPr>
        <p:txBody>
          <a:bodyPr/>
          <a:lstStyle>
            <a:lvl1pPr marL="0" indent="0">
              <a:buFontTx/>
              <a:buNone/>
              <a:defRPr sz="4400">
                <a:solidFill>
                  <a:srgbClr val="AB1D36"/>
                </a:solidFill>
              </a:defRPr>
            </a:lvl1pPr>
          </a:lstStyle>
          <a:p>
            <a:pPr lvl="0"/>
            <a:r>
              <a:rPr lang="en-US"/>
              <a:t>New Section Header</a:t>
            </a:r>
          </a:p>
        </p:txBody>
      </p:sp>
      <p:sp>
        <p:nvSpPr>
          <p:cNvPr id="3" name="Text Placeholder 4">
            <a:extLst>
              <a:ext uri="{FF2B5EF4-FFF2-40B4-BE49-F238E27FC236}">
                <a16:creationId xmlns:a16="http://schemas.microsoft.com/office/drawing/2014/main" id="{40717A71-C92E-2004-0312-90101841C8FA}"/>
              </a:ext>
            </a:extLst>
          </p:cNvPr>
          <p:cNvSpPr>
            <a:spLocks noGrp="1"/>
          </p:cNvSpPr>
          <p:nvPr>
            <p:ph type="body" sz="quarter" idx="11" hasCustomPrompt="1"/>
          </p:nvPr>
        </p:nvSpPr>
        <p:spPr>
          <a:xfrm>
            <a:off x="2451100" y="3429000"/>
            <a:ext cx="7800975" cy="404770"/>
          </a:xfrm>
          <a:prstGeom prst="rect">
            <a:avLst/>
          </a:prstGeom>
        </p:spPr>
        <p:txBody>
          <a:bodyPr/>
          <a:lstStyle>
            <a:lvl1pPr marL="0" indent="0">
              <a:buFontTx/>
              <a:buNone/>
              <a:defRPr sz="24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Use 5 of 5 slides as section breaks</a:t>
            </a:r>
          </a:p>
        </p:txBody>
      </p:sp>
      <p:sp>
        <p:nvSpPr>
          <p:cNvPr id="4" name="Text Placeholder 6">
            <a:extLst>
              <a:ext uri="{FF2B5EF4-FFF2-40B4-BE49-F238E27FC236}">
                <a16:creationId xmlns:a16="http://schemas.microsoft.com/office/drawing/2014/main" id="{3FB16744-338E-3D46-82D1-97215F66184E}"/>
              </a:ext>
            </a:extLst>
          </p:cNvPr>
          <p:cNvSpPr>
            <a:spLocks noGrp="1"/>
          </p:cNvSpPr>
          <p:nvPr>
            <p:ph type="body" sz="quarter" idx="12" hasCustomPrompt="1"/>
          </p:nvPr>
        </p:nvSpPr>
        <p:spPr>
          <a:xfrm>
            <a:off x="2451100" y="3971925"/>
            <a:ext cx="7793038" cy="403225"/>
          </a:xfrm>
          <a:prstGeom prst="rect">
            <a:avLst/>
          </a:prstGeom>
        </p:spPr>
        <p:txBody>
          <a:bodyPr/>
          <a:lstStyle>
            <a:lvl1pPr marL="0" indent="0">
              <a:buFontTx/>
              <a:buNone/>
              <a:defRPr sz="1600">
                <a:solidFill>
                  <a:schemeClr val="tx1">
                    <a:lumMod val="75000"/>
                    <a:lumOff val="25000"/>
                  </a:schemeClr>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(Must use all 5 slides as the triangle fills follow the Fibonacci sequence)</a:t>
            </a:r>
          </a:p>
        </p:txBody>
      </p:sp>
    </p:spTree>
    <p:extLst>
      <p:ext uri="{BB962C8B-B14F-4D97-AF65-F5344CB8AC3E}">
        <p14:creationId xmlns:p14="http://schemas.microsoft.com/office/powerpoint/2010/main" val="414774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40F511F7-9C23-A5EE-FA4B-A3A4BCBAFCEE}"/>
              </a:ext>
            </a:extLst>
          </p:cNvPr>
          <p:cNvPicPr>
            <a:picLocks noChangeAspect="1"/>
          </p:cNvPicPr>
          <p:nvPr userDrawn="1"/>
        </p:nvPicPr>
        <p:blipFill>
          <a:blip r:embed="rId18"/>
          <a:stretch>
            <a:fillRect/>
          </a:stretch>
        </p:blipFill>
        <p:spPr>
          <a:xfrm>
            <a:off x="0" y="0"/>
            <a:ext cx="12192000" cy="6858000"/>
          </a:xfrm>
          <a:prstGeom prst="rect">
            <a:avLst/>
          </a:prstGeom>
        </p:spPr>
      </p:pic>
    </p:spTree>
    <p:extLst>
      <p:ext uri="{BB962C8B-B14F-4D97-AF65-F5344CB8AC3E}">
        <p14:creationId xmlns:p14="http://schemas.microsoft.com/office/powerpoint/2010/main" val="3101752615"/>
      </p:ext>
    </p:extLst>
  </p:cSld>
  <p:clrMap bg1="lt1" tx1="dk1" bg2="lt2" tx2="dk2" accent1="accent1" accent2="accent2" accent3="accent3" accent4="accent4" accent5="accent5" accent6="accent6" hlink="hlink" folHlink="folHlink"/>
  <p:sldLayoutIdLst>
    <p:sldLayoutId id="2147483659" r:id="rId1"/>
    <p:sldLayoutId id="2147483688" r:id="rId2"/>
    <p:sldLayoutId id="2147483689" r:id="rId3"/>
    <p:sldLayoutId id="2147483649" r:id="rId4"/>
    <p:sldLayoutId id="2147483650" r:id="rId5"/>
    <p:sldLayoutId id="2147483651" r:id="rId6"/>
    <p:sldLayoutId id="2147483652" r:id="rId7"/>
    <p:sldLayoutId id="2147483653" r:id="rId8"/>
    <p:sldLayoutId id="2147483654" r:id="rId9"/>
    <p:sldLayoutId id="2147483655" r:id="rId10"/>
    <p:sldLayoutId id="2147483684" r:id="rId11"/>
    <p:sldLayoutId id="2147483656" r:id="rId12"/>
    <p:sldLayoutId id="2147483658" r:id="rId13"/>
    <p:sldLayoutId id="2147483692" r:id="rId14"/>
    <p:sldLayoutId id="2147483690" r:id="rId15"/>
    <p:sldLayoutId id="2147483691" r:id="rId16"/>
  </p:sldLayoutIdLs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pixabay.com/es/documento-icono-s%C3%ADmbolo-de-papel-1287618/"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openclipart.org/detail/34267/tango%20process%20stop" TargetMode="External"/><Relationship Id="rId5" Type="http://schemas.openxmlformats.org/officeDocument/2006/relationships/image" Target="../media/image21.png"/><Relationship Id="rId4" Type="http://schemas.openxmlformats.org/officeDocument/2006/relationships/hyperlink" Target="https://pixabay.com/fr/aller-signe-symbole-ic%C3%B4ne-281645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www.coolstuff49ja.com/2013/08/simple-tips-on-how-to-make-money-online.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courses.lumenlearning.com/ap1x94x1/chapter/human-subjects-approva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fr/aller-signe-symbole-ic%C3%B4ne-2816455/" TargetMode="External"/><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openclipart.org/detail/34267/tango%20process%20stop" TargetMode="External"/><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pixabay.com/fr/aller-signe-symbole-ic%C3%B4ne-2816455/" TargetMode="External"/><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www.ecfr.gov/current/title-2/subtitle-A/chapter-II/part-200/subpart-E" TargetMode="External"/><Relationship Id="rId7" Type="http://schemas.openxmlformats.org/officeDocument/2006/relationships/hyperlink" Target="https://pixabay.com/en/sign-triangle-attention-warning-36070/"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hyperlink" Target="https://thexycode.com/2019/12/09/being-reasonable-to-unreasonable-people/" TargetMode="Externa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chapman.edu/research/events.aspx"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sps@chapman.edu"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www.chapman.edu/research/about-our-office.aspx" TargetMode="External"/><Relationship Id="rId4" Type="http://schemas.openxmlformats.org/officeDocument/2006/relationships/hyperlink" Target="mailto:officeofresearch@chapman.edu"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s://openclipart.org/detail/34267/tango%20process%20stop" TargetMode="External"/><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hyperlink" Target="https://pixabay.com/fr/aller-signe-symbole-ic%C3%B4ne-281645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fr/aller-signe-symbole-ic%C3%B4ne-2816455/" TargetMode="External"/><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www.pngall.com/thinking-woman-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A1A332-6A2B-5235-9B3F-8E7DF06A8BC6}"/>
              </a:ext>
            </a:extLst>
          </p:cNvPr>
          <p:cNvSpPr>
            <a:spLocks noGrp="1"/>
          </p:cNvSpPr>
          <p:nvPr>
            <p:ph type="body" sz="quarter" idx="10"/>
          </p:nvPr>
        </p:nvSpPr>
        <p:spPr>
          <a:xfrm>
            <a:off x="873125" y="2480553"/>
            <a:ext cx="6821488" cy="1906523"/>
          </a:xfrm>
        </p:spPr>
        <p:txBody>
          <a:bodyPr/>
          <a:lstStyle/>
          <a:p>
            <a:endParaRPr lang="en-US"/>
          </a:p>
          <a:p>
            <a:r>
              <a:rPr lang="en-US"/>
              <a:t>Avoiding Grant-Spending Setbacks</a:t>
            </a:r>
            <a:endParaRPr lang="en-US" sz="3200"/>
          </a:p>
        </p:txBody>
      </p:sp>
      <p:sp>
        <p:nvSpPr>
          <p:cNvPr id="5" name="Text Placeholder 4">
            <a:extLst>
              <a:ext uri="{FF2B5EF4-FFF2-40B4-BE49-F238E27FC236}">
                <a16:creationId xmlns:a16="http://schemas.microsoft.com/office/drawing/2014/main" id="{DCC7BF22-BDFB-BDC7-736A-DCCF773288C0}"/>
              </a:ext>
            </a:extLst>
          </p:cNvPr>
          <p:cNvSpPr>
            <a:spLocks noGrp="1"/>
          </p:cNvSpPr>
          <p:nvPr>
            <p:ph type="body" sz="quarter" idx="11"/>
          </p:nvPr>
        </p:nvSpPr>
        <p:spPr>
          <a:xfrm>
            <a:off x="865188" y="4543811"/>
            <a:ext cx="6845300" cy="485817"/>
          </a:xfrm>
        </p:spPr>
        <p:txBody>
          <a:bodyPr/>
          <a:lstStyle/>
          <a:p>
            <a:r>
              <a:rPr lang="en-US"/>
              <a:t>Your Guide to Expense Allowability</a:t>
            </a:r>
          </a:p>
          <a:p>
            <a:r>
              <a:rPr lang="en-US" sz="1600"/>
              <a:t>Presented by:</a:t>
            </a:r>
          </a:p>
          <a:p>
            <a:r>
              <a:rPr lang="en-US" sz="1600"/>
              <a:t>Matt Sheeley, Contracts &amp; Grants Administrator</a:t>
            </a:r>
          </a:p>
          <a:p>
            <a:r>
              <a:rPr lang="en-US" sz="1600"/>
              <a:t>Megan Faulkner, CRA, Senior Research Administrator</a:t>
            </a:r>
          </a:p>
        </p:txBody>
      </p:sp>
    </p:spTree>
    <p:extLst>
      <p:ext uri="{BB962C8B-B14F-4D97-AF65-F5344CB8AC3E}">
        <p14:creationId xmlns:p14="http://schemas.microsoft.com/office/powerpoint/2010/main" val="60250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83BA2AD6-EB69-D2DD-CFE6-09CE59AD1153}"/>
              </a:ext>
            </a:extLst>
          </p:cNvPr>
          <p:cNvSpPr>
            <a:spLocks noGrp="1"/>
          </p:cNvSpPr>
          <p:nvPr>
            <p:ph type="body" sz="quarter" idx="10"/>
          </p:nvPr>
        </p:nvSpPr>
        <p:spPr/>
        <p:txBody>
          <a:bodyPr/>
          <a:lstStyle/>
          <a:p>
            <a:r>
              <a:rPr lang="en-US">
                <a:solidFill>
                  <a:srgbClr val="AB1D36"/>
                </a:solidFill>
              </a:rPr>
              <a:t>Carefully Read Your NOFO*!</a:t>
            </a:r>
          </a:p>
        </p:txBody>
      </p:sp>
      <p:sp>
        <p:nvSpPr>
          <p:cNvPr id="30" name="Text Placeholder 4">
            <a:extLst>
              <a:ext uri="{FF2B5EF4-FFF2-40B4-BE49-F238E27FC236}">
                <a16:creationId xmlns:a16="http://schemas.microsoft.com/office/drawing/2014/main" id="{082AEF32-BA63-F563-7DAB-0D6AB19746BA}"/>
              </a:ext>
            </a:extLst>
          </p:cNvPr>
          <p:cNvSpPr>
            <a:spLocks noGrp="1"/>
          </p:cNvSpPr>
          <p:nvPr>
            <p:ph type="body" sz="quarter" idx="4294967295"/>
          </p:nvPr>
        </p:nvSpPr>
        <p:spPr>
          <a:xfrm>
            <a:off x="945931" y="1815516"/>
            <a:ext cx="10384220" cy="4235450"/>
          </a:xfrm>
          <a:prstGeom prst="rect">
            <a:avLst/>
          </a:prstGeom>
        </p:spPr>
        <p:txBody>
          <a:bodyPr/>
          <a:lstStyle/>
          <a:p>
            <a:pPr marL="285750" indent="-285750"/>
            <a:r>
              <a:rPr lang="en-US" sz="2400"/>
              <a:t>Are there any limits (min/max) to the amount of funding you can request?</a:t>
            </a:r>
          </a:p>
          <a:p>
            <a:pPr marL="742950" lvl="1" indent="-285750"/>
            <a:r>
              <a:rPr lang="en-US"/>
              <a:t>Does the limit include </a:t>
            </a:r>
            <a:r>
              <a:rPr lang="en-US" b="1">
                <a:solidFill>
                  <a:srgbClr val="A50034"/>
                </a:solidFill>
              </a:rPr>
              <a:t>F&amp;A</a:t>
            </a:r>
            <a:r>
              <a:rPr lang="en-US"/>
              <a:t>? Does the limit include </a:t>
            </a:r>
            <a:r>
              <a:rPr lang="en-US" b="1">
                <a:solidFill>
                  <a:srgbClr val="A50034"/>
                </a:solidFill>
              </a:rPr>
              <a:t>Subaward F&amp;A</a:t>
            </a:r>
            <a:r>
              <a:rPr lang="en-US"/>
              <a:t>?</a:t>
            </a:r>
          </a:p>
          <a:p>
            <a:pPr marL="285750" indent="-285750"/>
            <a:r>
              <a:rPr lang="en-US" sz="2400"/>
              <a:t>How many years of funding can you request?</a:t>
            </a:r>
          </a:p>
          <a:p>
            <a:pPr marL="742950" lvl="1" indent="-285750"/>
            <a:r>
              <a:rPr lang="en-US"/>
              <a:t>Are there limits (min/max) to the amount you can request per year?</a:t>
            </a:r>
          </a:p>
          <a:p>
            <a:pPr marL="285750" indent="-285750"/>
            <a:r>
              <a:rPr lang="en-US" sz="2400"/>
              <a:t>Are there any </a:t>
            </a:r>
            <a:r>
              <a:rPr lang="en-US" sz="2400" b="1">
                <a:solidFill>
                  <a:srgbClr val="A50034"/>
                </a:solidFill>
              </a:rPr>
              <a:t>unallowable</a:t>
            </a:r>
            <a:r>
              <a:rPr lang="en-US" sz="2400"/>
              <a:t> expenses?</a:t>
            </a:r>
          </a:p>
          <a:p>
            <a:pPr marL="742950" lvl="1" indent="-285750"/>
            <a:r>
              <a:rPr lang="en-US"/>
              <a:t>Entertainment, Equipment, Foreign Travel, F&amp;A, etc.</a:t>
            </a:r>
          </a:p>
          <a:p>
            <a:pPr marL="285750" indent="-285750"/>
            <a:r>
              <a:rPr lang="en-US" sz="2400"/>
              <a:t>Are there any limits on specific budget items?</a:t>
            </a:r>
          </a:p>
          <a:p>
            <a:pPr marL="742950" lvl="1" indent="-285750"/>
            <a:r>
              <a:rPr lang="en-US" b="1">
                <a:solidFill>
                  <a:srgbClr val="A50034"/>
                </a:solidFill>
              </a:rPr>
              <a:t>Salary caps</a:t>
            </a:r>
            <a:r>
              <a:rPr lang="en-US"/>
              <a:t>, effort requirements, etc.</a:t>
            </a:r>
          </a:p>
          <a:p>
            <a:pPr marL="285750" indent="-285750"/>
            <a:r>
              <a:rPr lang="en-US" sz="2400"/>
              <a:t>Are there any restrictions or requirements for </a:t>
            </a:r>
            <a:r>
              <a:rPr lang="en-US" sz="2400" b="1">
                <a:solidFill>
                  <a:srgbClr val="A50034"/>
                </a:solidFill>
              </a:rPr>
              <a:t>cost sharing</a:t>
            </a:r>
            <a:r>
              <a:rPr lang="en-US" sz="2400"/>
              <a:t>?</a:t>
            </a:r>
          </a:p>
        </p:txBody>
      </p:sp>
      <p:sp>
        <p:nvSpPr>
          <p:cNvPr id="5" name="TextBox 4">
            <a:extLst>
              <a:ext uri="{FF2B5EF4-FFF2-40B4-BE49-F238E27FC236}">
                <a16:creationId xmlns:a16="http://schemas.microsoft.com/office/drawing/2014/main" id="{3BFC3147-BCD8-2E0F-2F73-946A34391507}"/>
              </a:ext>
            </a:extLst>
          </p:cNvPr>
          <p:cNvSpPr txBox="1"/>
          <p:nvPr/>
        </p:nvSpPr>
        <p:spPr>
          <a:xfrm>
            <a:off x="150976" y="6346075"/>
            <a:ext cx="6653049" cy="369332"/>
          </a:xfrm>
          <a:prstGeom prst="rect">
            <a:avLst/>
          </a:prstGeom>
          <a:noFill/>
        </p:spPr>
        <p:txBody>
          <a:bodyPr wrap="square" rtlCol="0">
            <a:spAutoFit/>
          </a:bodyPr>
          <a:lstStyle/>
          <a:p>
            <a:r>
              <a:rPr lang="en-US">
                <a:solidFill>
                  <a:schemeClr val="bg1"/>
                </a:solidFill>
              </a:rPr>
              <a:t>*NOFO = Notice Of Funding Opportunity</a:t>
            </a:r>
          </a:p>
        </p:txBody>
      </p:sp>
      <p:pic>
        <p:nvPicPr>
          <p:cNvPr id="7" name="Picture 6" descr="A white circle with orange border and a stack of papers&#10;&#10;Description automatically generated">
            <a:extLst>
              <a:ext uri="{FF2B5EF4-FFF2-40B4-BE49-F238E27FC236}">
                <a16:creationId xmlns:a16="http://schemas.microsoft.com/office/drawing/2014/main" id="{C789FF43-1E0B-440B-CB46-E3F197DE4235}"/>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9759203" y="3846786"/>
            <a:ext cx="2060027" cy="2060027"/>
          </a:xfrm>
          <a:prstGeom prst="rect">
            <a:avLst/>
          </a:prstGeom>
        </p:spPr>
      </p:pic>
    </p:spTree>
    <p:extLst>
      <p:ext uri="{BB962C8B-B14F-4D97-AF65-F5344CB8AC3E}">
        <p14:creationId xmlns:p14="http://schemas.microsoft.com/office/powerpoint/2010/main" val="665477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F98B4F-145D-DFA1-B110-B4A7EDFD357E}"/>
              </a:ext>
            </a:extLst>
          </p:cNvPr>
          <p:cNvSpPr>
            <a:spLocks noGrp="1"/>
          </p:cNvSpPr>
          <p:nvPr>
            <p:ph type="body" sz="quarter" idx="10"/>
          </p:nvPr>
        </p:nvSpPr>
        <p:spPr/>
        <p:txBody>
          <a:bodyPr/>
          <a:lstStyle/>
          <a:p>
            <a:r>
              <a:rPr lang="en-US"/>
              <a:t>Budget Categories</a:t>
            </a:r>
          </a:p>
        </p:txBody>
      </p:sp>
      <p:graphicFrame>
        <p:nvGraphicFramePr>
          <p:cNvPr id="5" name="Diagram 4">
            <a:extLst>
              <a:ext uri="{FF2B5EF4-FFF2-40B4-BE49-F238E27FC236}">
                <a16:creationId xmlns:a16="http://schemas.microsoft.com/office/drawing/2014/main" id="{92C9753F-B923-F853-C2A3-A73B6853B81A}"/>
              </a:ext>
            </a:extLst>
          </p:cNvPr>
          <p:cNvGraphicFramePr/>
          <p:nvPr>
            <p:extLst>
              <p:ext uri="{D42A27DB-BD31-4B8C-83A1-F6EECF244321}">
                <p14:modId xmlns:p14="http://schemas.microsoft.com/office/powerpoint/2010/main" val="1656406908"/>
              </p:ext>
            </p:extLst>
          </p:nvPr>
        </p:nvGraphicFramePr>
        <p:xfrm>
          <a:off x="722258" y="3846786"/>
          <a:ext cx="11007287" cy="3011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4">
            <a:extLst>
              <a:ext uri="{FF2B5EF4-FFF2-40B4-BE49-F238E27FC236}">
                <a16:creationId xmlns:a16="http://schemas.microsoft.com/office/drawing/2014/main" id="{57366FB8-86D7-47C4-D516-1BCE2F16F792}"/>
              </a:ext>
            </a:extLst>
          </p:cNvPr>
          <p:cNvSpPr>
            <a:spLocks noGrp="1"/>
          </p:cNvSpPr>
          <p:nvPr>
            <p:ph type="body" sz="quarter" idx="11"/>
          </p:nvPr>
        </p:nvSpPr>
        <p:spPr>
          <a:xfrm>
            <a:off x="1040524" y="1776249"/>
            <a:ext cx="10429218" cy="2858814"/>
          </a:xfrm>
        </p:spPr>
        <p:txBody>
          <a:bodyPr numCol="2"/>
          <a:lstStyle/>
          <a:p>
            <a:r>
              <a:rPr lang="en-US"/>
              <a:t>Personnel</a:t>
            </a:r>
          </a:p>
          <a:p>
            <a:r>
              <a:rPr lang="en-US"/>
              <a:t>Equipment</a:t>
            </a:r>
          </a:p>
          <a:p>
            <a:r>
              <a:rPr lang="en-US"/>
              <a:t>Travel (domestic, foreign)</a:t>
            </a:r>
          </a:p>
          <a:p>
            <a:r>
              <a:rPr lang="en-US"/>
              <a:t>Materials &amp; Supplies</a:t>
            </a:r>
          </a:p>
          <a:p>
            <a:r>
              <a:rPr lang="en-US"/>
              <a:t>Publication Costs</a:t>
            </a:r>
          </a:p>
          <a:p>
            <a:r>
              <a:rPr lang="en-US"/>
              <a:t>Consultant/Professional Services</a:t>
            </a:r>
          </a:p>
          <a:p>
            <a:r>
              <a:rPr lang="en-US"/>
              <a:t>Human Subject Payment</a:t>
            </a:r>
          </a:p>
          <a:p>
            <a:r>
              <a:rPr lang="en-US"/>
              <a:t>Vivarium/Animal Costs</a:t>
            </a:r>
          </a:p>
          <a:p>
            <a:r>
              <a:rPr lang="en-US"/>
              <a:t>Data Management and Sharing Costs</a:t>
            </a:r>
          </a:p>
          <a:p>
            <a:r>
              <a:rPr lang="en-US" b="1">
                <a:solidFill>
                  <a:schemeClr val="tx1"/>
                </a:solidFill>
              </a:rPr>
              <a:t>Subawards</a:t>
            </a:r>
          </a:p>
        </p:txBody>
      </p:sp>
    </p:spTree>
    <p:extLst>
      <p:ext uri="{BB962C8B-B14F-4D97-AF65-F5344CB8AC3E}">
        <p14:creationId xmlns:p14="http://schemas.microsoft.com/office/powerpoint/2010/main" val="2635888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AC0E45-7B5A-E83F-8F70-6A5008013ED2}"/>
              </a:ext>
            </a:extLst>
          </p:cNvPr>
          <p:cNvSpPr>
            <a:spLocks noGrp="1"/>
          </p:cNvSpPr>
          <p:nvPr>
            <p:ph type="body" sz="quarter" idx="12"/>
          </p:nvPr>
        </p:nvSpPr>
        <p:spPr>
          <a:xfrm>
            <a:off x="683172" y="1002640"/>
            <a:ext cx="10773104" cy="701675"/>
          </a:xfrm>
        </p:spPr>
        <p:txBody>
          <a:bodyPr/>
          <a:lstStyle/>
          <a:p>
            <a:pPr algn="ctr"/>
            <a:r>
              <a:rPr lang="en-US"/>
              <a:t>Subaward Allowability</a:t>
            </a:r>
          </a:p>
        </p:txBody>
      </p:sp>
      <p:sp>
        <p:nvSpPr>
          <p:cNvPr id="5" name="Text Placeholder 4">
            <a:extLst>
              <a:ext uri="{FF2B5EF4-FFF2-40B4-BE49-F238E27FC236}">
                <a16:creationId xmlns:a16="http://schemas.microsoft.com/office/drawing/2014/main" id="{B7F1D733-9086-8AA4-9987-31E8F8594F58}"/>
              </a:ext>
            </a:extLst>
          </p:cNvPr>
          <p:cNvSpPr>
            <a:spLocks noGrp="1"/>
          </p:cNvSpPr>
          <p:nvPr>
            <p:ph type="body" sz="quarter" idx="13"/>
          </p:nvPr>
        </p:nvSpPr>
        <p:spPr>
          <a:xfrm>
            <a:off x="809297" y="1870841"/>
            <a:ext cx="10415752" cy="3962319"/>
          </a:xfrm>
        </p:spPr>
        <p:txBody>
          <a:bodyPr numCol="2"/>
          <a:lstStyle/>
          <a:p>
            <a:pPr marL="285750" indent="-285750">
              <a:buFont typeface="Arial" panose="020B0604020202020204" pitchFamily="34" charset="0"/>
              <a:buChar char="•"/>
            </a:pPr>
            <a:r>
              <a:rPr lang="en-US" sz="2400"/>
              <a:t>Does the opportunity allow subawards?</a:t>
            </a:r>
          </a:p>
          <a:p>
            <a:pPr marL="285750" indent="-285750">
              <a:buFont typeface="Arial" panose="020B0604020202020204" pitchFamily="34" charset="0"/>
              <a:buChar char="•"/>
            </a:pPr>
            <a:r>
              <a:rPr lang="en-US" sz="2400"/>
              <a:t>Does the subaward site’s budget conform to sponsor requirements?</a:t>
            </a:r>
          </a:p>
          <a:p>
            <a:pPr marL="285750" indent="-285750">
              <a:buFont typeface="Arial" panose="020B0604020202020204" pitchFamily="34" charset="0"/>
              <a:buChar char="•"/>
            </a:pPr>
            <a:r>
              <a:rPr lang="en-US" sz="2400"/>
              <a:t>Is the subaward entity eligible to receive federal funding?</a:t>
            </a:r>
          </a:p>
          <a:p>
            <a:pPr marL="742950" lvl="1" indent="-285750">
              <a:buFont typeface="Arial" panose="020B0604020202020204" pitchFamily="34" charset="0"/>
              <a:buChar char="•"/>
            </a:pPr>
            <a:r>
              <a:rPr lang="en-US" sz="2000"/>
              <a:t>Required registrations/IDs?</a:t>
            </a:r>
          </a:p>
          <a:p>
            <a:pPr marL="1200150" lvl="2" indent="-285750">
              <a:buFont typeface="Arial" panose="020B0604020202020204" pitchFamily="34" charset="0"/>
              <a:buChar char="•"/>
            </a:pPr>
            <a:r>
              <a:rPr lang="en-US" sz="2000"/>
              <a:t>UEI obtained from SAM.gov</a:t>
            </a:r>
          </a:p>
          <a:p>
            <a:pPr marL="742950" lvl="1" indent="-285750">
              <a:buFont typeface="Arial" panose="020B0604020202020204" pitchFamily="34" charset="0"/>
              <a:buChar char="•"/>
            </a:pPr>
            <a:r>
              <a:rPr lang="en-US" sz="2000"/>
              <a:t>PI or Entity debarred/disqualified?</a:t>
            </a:r>
          </a:p>
          <a:p>
            <a:pPr marL="742950" lvl="1" indent="-285750">
              <a:buFont typeface="Arial" panose="020B0604020202020204" pitchFamily="34" charset="0"/>
              <a:buChar char="•"/>
            </a:pPr>
            <a:r>
              <a:rPr lang="en-US" sz="2000"/>
              <a:t>If foreign: Country of concern? Stable government?</a:t>
            </a:r>
          </a:p>
          <a:p>
            <a:pPr marL="742950" lvl="1" indent="-285750">
              <a:buFont typeface="Arial" panose="020B0604020202020204" pitchFamily="34" charset="0"/>
              <a:buChar char="•"/>
            </a:pPr>
            <a:r>
              <a:rPr lang="en-US" sz="2000"/>
              <a:t>Single Audit? Adverse findings?</a:t>
            </a:r>
          </a:p>
          <a:p>
            <a:pPr marL="742950" lvl="1" indent="-285750">
              <a:buFont typeface="Arial" panose="020B0604020202020204" pitchFamily="34" charset="0"/>
              <a:buChar char="•"/>
            </a:pPr>
            <a:r>
              <a:rPr lang="en-US" sz="2000"/>
              <a:t>Appropriate financial system/controls?</a:t>
            </a:r>
          </a:p>
          <a:p>
            <a:pPr marL="742950" lvl="1" indent="-285750">
              <a:buFont typeface="Arial" panose="020B0604020202020204" pitchFamily="34" charset="0"/>
              <a:buChar char="•"/>
            </a:pPr>
            <a:r>
              <a:rPr lang="en-US" sz="2000"/>
              <a:t>FCOI policy meets federal requirements and is active and enforced?</a:t>
            </a:r>
          </a:p>
          <a:p>
            <a:pPr marL="742950" lvl="1" indent="-285750">
              <a:buFont typeface="Arial" panose="020B0604020202020204" pitchFamily="34" charset="0"/>
              <a:buChar char="•"/>
            </a:pPr>
            <a:r>
              <a:rPr lang="en-US" sz="2000"/>
              <a:t>FWA# for human subjects?</a:t>
            </a:r>
          </a:p>
          <a:p>
            <a:pPr marL="742950" lvl="1" indent="-285750">
              <a:buFont typeface="Arial" panose="020B0604020202020204" pitchFamily="34" charset="0"/>
              <a:buChar char="•"/>
            </a:pPr>
            <a:r>
              <a:rPr lang="en-US" sz="2000"/>
              <a:t>AWA# for animal work?</a:t>
            </a:r>
          </a:p>
        </p:txBody>
      </p:sp>
      <p:pic>
        <p:nvPicPr>
          <p:cNvPr id="19" name="Picture 18" descr="A green button with black text&#10;&#10;Description automatically generated">
            <a:extLst>
              <a:ext uri="{FF2B5EF4-FFF2-40B4-BE49-F238E27FC236}">
                <a16:creationId xmlns:a16="http://schemas.microsoft.com/office/drawing/2014/main" id="{728B9A6B-29DB-F60F-D03E-D07A43C774EB}"/>
              </a:ext>
            </a:extLst>
          </p:cNvPr>
          <p:cNvPicPr>
            <a:picLocks noChangeAspect="1"/>
          </p:cNvPicPr>
          <p:nvPr/>
        </p:nvPicPr>
        <p:blipFill>
          <a:blip r:embed="rId3">
            <a:clrChange>
              <a:clrFrom>
                <a:srgbClr val="FFFFFF"/>
              </a:clrFrom>
              <a:clrTo>
                <a:srgbClr val="FFFFFF">
                  <a:alpha val="0"/>
                </a:srgbClr>
              </a:clrTo>
            </a:clrChange>
            <a:extLst>
              <a:ext uri="{837473B0-CC2E-450A-ABE3-18F120FF3D39}">
                <a1611:picAttrSrcUrl xmlns:a1611="http://schemas.microsoft.com/office/drawing/2016/11/main" r:id="rId4"/>
              </a:ext>
            </a:extLst>
          </a:blip>
          <a:stretch>
            <a:fillRect/>
          </a:stretch>
        </p:blipFill>
        <p:spPr>
          <a:xfrm>
            <a:off x="7163445" y="4204703"/>
            <a:ext cx="1650657" cy="1650657"/>
          </a:xfrm>
          <a:prstGeom prst="rect">
            <a:avLst/>
          </a:prstGeom>
        </p:spPr>
      </p:pic>
      <p:pic>
        <p:nvPicPr>
          <p:cNvPr id="21" name="Picture 20" descr="A red and white sign&#10;&#10;Description automatically generated">
            <a:extLst>
              <a:ext uri="{FF2B5EF4-FFF2-40B4-BE49-F238E27FC236}">
                <a16:creationId xmlns:a16="http://schemas.microsoft.com/office/drawing/2014/main" id="{4511B02A-0370-9E4D-8619-2C9FD3DF3D9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38593" y="4332848"/>
            <a:ext cx="1471447" cy="1471447"/>
          </a:xfrm>
          <a:prstGeom prst="rect">
            <a:avLst/>
          </a:prstGeom>
        </p:spPr>
      </p:pic>
    </p:spTree>
    <p:extLst>
      <p:ext uri="{BB962C8B-B14F-4D97-AF65-F5344CB8AC3E}">
        <p14:creationId xmlns:p14="http://schemas.microsoft.com/office/powerpoint/2010/main" val="602085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8C24125-16F3-8214-F776-A81699D8C76B}"/>
              </a:ext>
            </a:extLst>
          </p:cNvPr>
          <p:cNvSpPr txBox="1">
            <a:spLocks/>
          </p:cNvSpPr>
          <p:nvPr/>
        </p:nvSpPr>
        <p:spPr>
          <a:xfrm>
            <a:off x="1892300" y="1576552"/>
            <a:ext cx="6210300" cy="41866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Be specific!</a:t>
            </a:r>
          </a:p>
          <a:p>
            <a:r>
              <a:rPr lang="en-US"/>
              <a:t>Explain…</a:t>
            </a:r>
          </a:p>
          <a:p>
            <a:pPr lvl="1"/>
            <a:r>
              <a:rPr lang="en-US"/>
              <a:t>why items are necessary</a:t>
            </a:r>
          </a:p>
          <a:p>
            <a:pPr lvl="1"/>
            <a:r>
              <a:rPr lang="en-US"/>
              <a:t>how costs were estimated</a:t>
            </a:r>
          </a:p>
          <a:p>
            <a:pPr lvl="1"/>
            <a:r>
              <a:rPr lang="en-US"/>
              <a:t>how costs will be allocated</a:t>
            </a:r>
          </a:p>
          <a:p>
            <a:r>
              <a:rPr lang="en-US"/>
              <a:t>Thoroughly explain any costs that may seem unusual!*</a:t>
            </a:r>
          </a:p>
          <a:p>
            <a:endParaRPr lang="en-US"/>
          </a:p>
        </p:txBody>
      </p:sp>
      <p:sp>
        <p:nvSpPr>
          <p:cNvPr id="3" name="Text Placeholder 2">
            <a:extLst>
              <a:ext uri="{FF2B5EF4-FFF2-40B4-BE49-F238E27FC236}">
                <a16:creationId xmlns:a16="http://schemas.microsoft.com/office/drawing/2014/main" id="{A0798C2F-52AD-E241-5937-486D035E2FFF}"/>
              </a:ext>
            </a:extLst>
          </p:cNvPr>
          <p:cNvSpPr>
            <a:spLocks noGrp="1"/>
          </p:cNvSpPr>
          <p:nvPr>
            <p:ph type="body" sz="quarter" idx="10"/>
          </p:nvPr>
        </p:nvSpPr>
        <p:spPr>
          <a:xfrm>
            <a:off x="1974022" y="833362"/>
            <a:ext cx="7793038" cy="639355"/>
          </a:xfrm>
        </p:spPr>
        <p:txBody>
          <a:bodyPr/>
          <a:lstStyle/>
          <a:p>
            <a:r>
              <a:rPr lang="en-US"/>
              <a:t>Budget Justification</a:t>
            </a:r>
          </a:p>
        </p:txBody>
      </p:sp>
      <p:pic>
        <p:nvPicPr>
          <p:cNvPr id="8" name="Picture 2" descr="Shrek Cat Meme - Imgflip">
            <a:extLst>
              <a:ext uri="{FF2B5EF4-FFF2-40B4-BE49-F238E27FC236}">
                <a16:creationId xmlns:a16="http://schemas.microsoft.com/office/drawing/2014/main" id="{916548F0-7BC6-9798-B85B-B62750261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600" y="1784222"/>
            <a:ext cx="3705226" cy="28145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F0DA812-D875-0F9C-5CF1-9B818FAE5168}"/>
              </a:ext>
            </a:extLst>
          </p:cNvPr>
          <p:cNvGrpSpPr/>
          <p:nvPr/>
        </p:nvGrpSpPr>
        <p:grpSpPr>
          <a:xfrm>
            <a:off x="2076450" y="4953893"/>
            <a:ext cx="9276829" cy="1480699"/>
            <a:chOff x="2076450" y="5304093"/>
            <a:chExt cx="9276829" cy="1480699"/>
          </a:xfrm>
        </p:grpSpPr>
        <p:sp>
          <p:nvSpPr>
            <p:cNvPr id="10" name="TextBox 9">
              <a:extLst>
                <a:ext uri="{FF2B5EF4-FFF2-40B4-BE49-F238E27FC236}">
                  <a16:creationId xmlns:a16="http://schemas.microsoft.com/office/drawing/2014/main" id="{EF0A8928-A96A-622A-062B-A72A812E6920}"/>
                </a:ext>
              </a:extLst>
            </p:cNvPr>
            <p:cNvSpPr txBox="1"/>
            <p:nvPr/>
          </p:nvSpPr>
          <p:spPr>
            <a:xfrm>
              <a:off x="3478009" y="5763236"/>
              <a:ext cx="7875270" cy="1021556"/>
            </a:xfrm>
            <a:prstGeom prst="roundRect">
              <a:avLst/>
            </a:prstGeom>
            <a:solidFill>
              <a:schemeClr val="bg2">
                <a:lumMod val="60000"/>
                <a:lumOff val="40000"/>
              </a:schemeClr>
            </a:solidFill>
            <a:ln w="3810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t>A good budget justification can prevent the need to submit prior approval requests later and allows our post-award team to approve your expense requests more quickly!</a:t>
              </a:r>
            </a:p>
          </p:txBody>
        </p:sp>
        <p:sp>
          <p:nvSpPr>
            <p:cNvPr id="11" name="Speech Bubble: Oval 10">
              <a:extLst>
                <a:ext uri="{FF2B5EF4-FFF2-40B4-BE49-F238E27FC236}">
                  <a16:creationId xmlns:a16="http://schemas.microsoft.com/office/drawing/2014/main" id="{58075D3B-0A0D-3B39-149F-02D003460F31}"/>
                </a:ext>
              </a:extLst>
            </p:cNvPr>
            <p:cNvSpPr/>
            <p:nvPr/>
          </p:nvSpPr>
          <p:spPr>
            <a:xfrm>
              <a:off x="2076450" y="5304093"/>
              <a:ext cx="1293610" cy="820411"/>
            </a:xfrm>
            <a:prstGeom prst="wedgeEllipseCallout">
              <a:avLst>
                <a:gd name="adj1" fmla="val 43800"/>
                <a:gd name="adj2" fmla="val 54447"/>
              </a:avLst>
            </a:prstGeom>
            <a:ln>
              <a:solidFill>
                <a:schemeClr val="accent4">
                  <a:lumMod val="75000"/>
                </a:schemeClr>
              </a:solidFill>
            </a:ln>
            <a:effectLst>
              <a:glow rad="139700">
                <a:schemeClr val="accent5">
                  <a:satMod val="175000"/>
                  <a:alpha val="40000"/>
                </a:schemeClr>
              </a:glow>
              <a:innerShdw blurRad="63500" dist="50800" dir="8100000">
                <a:prstClr val="black">
                  <a:alpha val="50000"/>
                </a:prstClr>
              </a:innerShdw>
            </a:effectLst>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en-US" b="1">
                  <a:solidFill>
                    <a:schemeClr val="accent6">
                      <a:lumMod val="50000"/>
                    </a:schemeClr>
                  </a:solidFill>
                </a:rPr>
                <a:t>*Pro Tip</a:t>
              </a:r>
            </a:p>
          </p:txBody>
        </p:sp>
      </p:grpSp>
    </p:spTree>
    <p:extLst>
      <p:ext uri="{BB962C8B-B14F-4D97-AF65-F5344CB8AC3E}">
        <p14:creationId xmlns:p14="http://schemas.microsoft.com/office/powerpoint/2010/main" val="3368775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27B3CF1-AC19-5E34-3A4A-800D7DF44B74}"/>
              </a:ext>
            </a:extLst>
          </p:cNvPr>
          <p:cNvSpPr>
            <a:spLocks noGrp="1"/>
          </p:cNvSpPr>
          <p:nvPr>
            <p:ph type="body" sz="quarter" idx="10"/>
          </p:nvPr>
        </p:nvSpPr>
        <p:spPr>
          <a:xfrm>
            <a:off x="859000" y="939561"/>
            <a:ext cx="9169400" cy="701844"/>
          </a:xfrm>
        </p:spPr>
        <p:txBody>
          <a:bodyPr/>
          <a:lstStyle/>
          <a:p>
            <a:r>
              <a:rPr lang="en-US" dirty="0"/>
              <a:t>What are the Consequences?</a:t>
            </a:r>
          </a:p>
        </p:txBody>
      </p:sp>
      <p:sp>
        <p:nvSpPr>
          <p:cNvPr id="13" name="Text Placeholder 12">
            <a:extLst>
              <a:ext uri="{FF2B5EF4-FFF2-40B4-BE49-F238E27FC236}">
                <a16:creationId xmlns:a16="http://schemas.microsoft.com/office/drawing/2014/main" id="{1EE574B6-CC39-8741-A62C-41EB2103EC49}"/>
              </a:ext>
            </a:extLst>
          </p:cNvPr>
          <p:cNvSpPr>
            <a:spLocks noGrp="1"/>
          </p:cNvSpPr>
          <p:nvPr>
            <p:ph type="body" sz="quarter" idx="11"/>
          </p:nvPr>
        </p:nvSpPr>
        <p:spPr>
          <a:xfrm>
            <a:off x="859000" y="1929157"/>
            <a:ext cx="7410356" cy="4095917"/>
          </a:xfrm>
        </p:spPr>
        <p:txBody>
          <a:bodyPr numCol="1"/>
          <a:lstStyle/>
          <a:p>
            <a:r>
              <a:rPr lang="en-US" dirty="0"/>
              <a:t>An insufficient justification may lead reviewers &amp; sponsors to think your study is not well-thought-out</a:t>
            </a:r>
          </a:p>
          <a:p>
            <a:pPr lvl="1"/>
            <a:r>
              <a:rPr lang="en-US" dirty="0"/>
              <a:t>Decreased likelihood of funding</a:t>
            </a:r>
          </a:p>
          <a:p>
            <a:r>
              <a:rPr lang="en-US" dirty="0"/>
              <a:t>Budget cuts at time of award negotiation</a:t>
            </a:r>
          </a:p>
          <a:p>
            <a:pPr lvl="1"/>
            <a:r>
              <a:rPr lang="en-US" dirty="0"/>
              <a:t>Sponsors can (and do!) question costs and cut budgets if not well justified</a:t>
            </a:r>
          </a:p>
          <a:p>
            <a:r>
              <a:rPr lang="en-US" dirty="0"/>
              <a:t>May cause delays in expense approvals in the post-award phase</a:t>
            </a:r>
          </a:p>
        </p:txBody>
      </p:sp>
      <p:grpSp>
        <p:nvGrpSpPr>
          <p:cNvPr id="2" name="Group 1">
            <a:extLst>
              <a:ext uri="{FF2B5EF4-FFF2-40B4-BE49-F238E27FC236}">
                <a16:creationId xmlns:a16="http://schemas.microsoft.com/office/drawing/2014/main" id="{7D9E3602-0C9C-D099-4CE3-279DA03352E6}"/>
              </a:ext>
            </a:extLst>
          </p:cNvPr>
          <p:cNvGrpSpPr/>
          <p:nvPr/>
        </p:nvGrpSpPr>
        <p:grpSpPr>
          <a:xfrm>
            <a:off x="7975677" y="2504661"/>
            <a:ext cx="3672984" cy="2102263"/>
            <a:chOff x="8919894" y="361948"/>
            <a:chExt cx="2738705" cy="1501776"/>
          </a:xfrm>
        </p:grpSpPr>
        <p:pic>
          <p:nvPicPr>
            <p:cNvPr id="3" name="Picture 2" descr="A group of green dollar signs&#10;&#10;Description automatically generated">
              <a:extLst>
                <a:ext uri="{FF2B5EF4-FFF2-40B4-BE49-F238E27FC236}">
                  <a16:creationId xmlns:a16="http://schemas.microsoft.com/office/drawing/2014/main" id="{AD15167B-7F1D-2454-6B70-B8A585E53A49}"/>
                </a:ext>
              </a:extLst>
            </p:cNvPr>
            <p:cNvPicPr>
              <a:picLocks noChangeAspect="1"/>
            </p:cNvPicPr>
            <p:nvPr/>
          </p:nvPicPr>
          <p:blipFill>
            <a:blip r:embed="rId3">
              <a:clrChange>
                <a:clrFrom>
                  <a:srgbClr val="FFFFFF"/>
                </a:clrFrom>
                <a:clrTo>
                  <a:srgbClr val="FFFFFF">
                    <a:alpha val="0"/>
                  </a:srgbClr>
                </a:clrTo>
              </a:clrChange>
              <a:extLst>
                <a:ext uri="{837473B0-CC2E-450A-ABE3-18F120FF3D39}">
                  <a1611:picAttrSrcUrl xmlns:a1611="http://schemas.microsoft.com/office/drawing/2016/11/main" r:id="rId4"/>
                </a:ext>
              </a:extLst>
            </a:blip>
            <a:stretch>
              <a:fillRect/>
            </a:stretch>
          </p:blipFill>
          <p:spPr>
            <a:xfrm>
              <a:off x="8919894" y="361948"/>
              <a:ext cx="2658011" cy="1501776"/>
            </a:xfrm>
            <a:prstGeom prst="rect">
              <a:avLst/>
            </a:prstGeom>
          </p:spPr>
        </p:pic>
        <p:sp>
          <p:nvSpPr>
            <p:cNvPr id="5" name="&quot;Not Allowed&quot; Symbol 4">
              <a:extLst>
                <a:ext uri="{FF2B5EF4-FFF2-40B4-BE49-F238E27FC236}">
                  <a16:creationId xmlns:a16="http://schemas.microsoft.com/office/drawing/2014/main" id="{11683A07-CFD9-F6C7-043F-36E1EB9E1A1C}"/>
                </a:ext>
              </a:extLst>
            </p:cNvPr>
            <p:cNvSpPr/>
            <p:nvPr/>
          </p:nvSpPr>
          <p:spPr>
            <a:xfrm>
              <a:off x="10277474" y="457200"/>
              <a:ext cx="1381125" cy="1362074"/>
            </a:xfrm>
            <a:prstGeom prst="noSmoking">
              <a:avLst>
                <a:gd name="adj" fmla="val 91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146203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0FBC24-40F6-6478-E317-EE123AAB04E8}"/>
              </a:ext>
            </a:extLst>
          </p:cNvPr>
          <p:cNvSpPr>
            <a:spLocks noGrp="1"/>
          </p:cNvSpPr>
          <p:nvPr>
            <p:ph type="body" sz="quarter" idx="10"/>
          </p:nvPr>
        </p:nvSpPr>
        <p:spPr/>
        <p:txBody>
          <a:bodyPr/>
          <a:lstStyle/>
          <a:p>
            <a:r>
              <a:rPr lang="en-US"/>
              <a:t>Allowability at Award Acceptance</a:t>
            </a:r>
          </a:p>
        </p:txBody>
      </p:sp>
      <p:sp>
        <p:nvSpPr>
          <p:cNvPr id="6" name="Text Placeholder 5">
            <a:extLst>
              <a:ext uri="{FF2B5EF4-FFF2-40B4-BE49-F238E27FC236}">
                <a16:creationId xmlns:a16="http://schemas.microsoft.com/office/drawing/2014/main" id="{17193C88-391F-7802-1B36-74178A718059}"/>
              </a:ext>
            </a:extLst>
          </p:cNvPr>
          <p:cNvSpPr>
            <a:spLocks noGrp="1"/>
          </p:cNvSpPr>
          <p:nvPr>
            <p:ph type="body" sz="quarter" idx="11"/>
          </p:nvPr>
        </p:nvSpPr>
        <p:spPr>
          <a:xfrm>
            <a:off x="1196974" y="1906632"/>
            <a:ext cx="10124169" cy="999854"/>
          </a:xfrm>
        </p:spPr>
        <p:txBody>
          <a:bodyPr numCol="1"/>
          <a:lstStyle/>
          <a:p>
            <a:r>
              <a:rPr lang="en-US" dirty="0"/>
              <a:t>Check for IRB, IACUC, IBC, EH&amp;S prior to release of funding</a:t>
            </a:r>
          </a:p>
          <a:p>
            <a:pPr lvl="1"/>
            <a:r>
              <a:rPr lang="en-US" dirty="0"/>
              <a:t>Expenditures not allowable until proper compliance approvals are obtained</a:t>
            </a:r>
          </a:p>
        </p:txBody>
      </p:sp>
      <p:pic>
        <p:nvPicPr>
          <p:cNvPr id="16" name="Picture Placeholder 15" descr="A doctor checking a patient's throat&#10;&#10;Description automatically generated">
            <a:extLst>
              <a:ext uri="{FF2B5EF4-FFF2-40B4-BE49-F238E27FC236}">
                <a16:creationId xmlns:a16="http://schemas.microsoft.com/office/drawing/2014/main" id="{518061B0-8858-3217-7966-C108DE7694D0}"/>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t="31085" b="31085"/>
          <a:stretch>
            <a:fillRect/>
          </a:stretch>
        </p:blipFill>
        <p:spPr>
          <a:xfrm>
            <a:off x="7531121" y="3163986"/>
            <a:ext cx="3790023" cy="1995063"/>
          </a:xfrm>
          <a:prstGeom prst="rect">
            <a:avLst/>
          </a:prstGeom>
          <a:ln>
            <a:noFill/>
          </a:ln>
          <a:effectLst>
            <a:outerShdw blurRad="292100" dist="139700" dir="2700000" algn="tl" rotWithShape="0">
              <a:srgbClr val="333333">
                <a:alpha val="65000"/>
              </a:srgbClr>
            </a:outerShdw>
          </a:effectLst>
        </p:spPr>
      </p:pic>
      <p:pic>
        <p:nvPicPr>
          <p:cNvPr id="19" name="Picture Placeholder 18" descr="A white mouse in a labyrinth and a slice of cheese at the end of the labyrinth">
            <a:extLst>
              <a:ext uri="{FF2B5EF4-FFF2-40B4-BE49-F238E27FC236}">
                <a16:creationId xmlns:a16="http://schemas.microsoft.com/office/drawing/2014/main" id="{A884EF4D-2964-94D7-4A94-46266FAE46F4}"/>
              </a:ext>
            </a:extLst>
          </p:cNvPr>
          <p:cNvPicPr>
            <a:picLocks noGrp="1" noChangeAspect="1"/>
          </p:cNvPicPr>
          <p:nvPr>
            <p:ph type="pic" sz="quarter" idx="13"/>
          </p:nvPr>
        </p:nvPicPr>
        <p:blipFill>
          <a:blip r:embed="rId5"/>
          <a:srcRect t="9722" b="9722"/>
          <a:stretch>
            <a:fillRect/>
          </a:stretch>
        </p:blipFill>
        <p:spPr>
          <a:xfrm>
            <a:off x="1196863" y="3163985"/>
            <a:ext cx="3790023" cy="1995063"/>
          </a:xfrm>
          <a:prstGeom prst="rect">
            <a:avLst/>
          </a:prstGeom>
          <a:ln>
            <a:noFill/>
          </a:ln>
          <a:effectLst>
            <a:outerShdw blurRad="292100" dist="139700" dir="2700000" algn="tl" rotWithShape="0">
              <a:srgbClr val="333333">
                <a:alpha val="65000"/>
              </a:srgbClr>
            </a:outerShdw>
          </a:effectLst>
        </p:spPr>
      </p:pic>
      <p:pic>
        <p:nvPicPr>
          <p:cNvPr id="21" name="Picture 20" descr="Researcher holding filled test tube">
            <a:extLst>
              <a:ext uri="{FF2B5EF4-FFF2-40B4-BE49-F238E27FC236}">
                <a16:creationId xmlns:a16="http://schemas.microsoft.com/office/drawing/2014/main" id="{5FC50B06-BB61-38DC-ED55-B48ADB39D0B9}"/>
              </a:ext>
            </a:extLst>
          </p:cNvPr>
          <p:cNvPicPr>
            <a:picLocks noChangeAspect="1"/>
          </p:cNvPicPr>
          <p:nvPr/>
        </p:nvPicPr>
        <p:blipFill>
          <a:blip r:embed="rId6"/>
          <a:stretch>
            <a:fillRect/>
          </a:stretch>
        </p:blipFill>
        <p:spPr>
          <a:xfrm>
            <a:off x="4660880" y="4114801"/>
            <a:ext cx="3453242" cy="230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206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A863E8-A791-5A82-1431-940C2B04B096}"/>
              </a:ext>
            </a:extLst>
          </p:cNvPr>
          <p:cNvSpPr>
            <a:spLocks noGrp="1"/>
          </p:cNvSpPr>
          <p:nvPr>
            <p:ph type="body" sz="quarter" idx="10"/>
          </p:nvPr>
        </p:nvSpPr>
        <p:spPr>
          <a:xfrm>
            <a:off x="2735263" y="2081048"/>
            <a:ext cx="6586537" cy="1347952"/>
          </a:xfrm>
        </p:spPr>
        <p:txBody>
          <a:bodyPr/>
          <a:lstStyle/>
          <a:p>
            <a:r>
              <a:rPr lang="en-US"/>
              <a:t>Post-Award Learning Objectives</a:t>
            </a:r>
          </a:p>
        </p:txBody>
      </p:sp>
      <p:sp>
        <p:nvSpPr>
          <p:cNvPr id="3" name="Text Placeholder 2">
            <a:extLst>
              <a:ext uri="{FF2B5EF4-FFF2-40B4-BE49-F238E27FC236}">
                <a16:creationId xmlns:a16="http://schemas.microsoft.com/office/drawing/2014/main" id="{572D4903-D5B9-D2F3-4E4E-00533252B5E6}"/>
              </a:ext>
            </a:extLst>
          </p:cNvPr>
          <p:cNvSpPr>
            <a:spLocks noGrp="1"/>
          </p:cNvSpPr>
          <p:nvPr>
            <p:ph type="body" sz="quarter" idx="11"/>
          </p:nvPr>
        </p:nvSpPr>
        <p:spPr>
          <a:xfrm>
            <a:off x="2735263" y="3566187"/>
            <a:ext cx="6586538" cy="1825620"/>
          </a:xfrm>
        </p:spPr>
        <p:txBody>
          <a:bodyPr/>
          <a:lstStyle/>
          <a:p>
            <a:pPr marL="342900" indent="-342900">
              <a:buFont typeface="Arial" panose="020B0604020202020204" pitchFamily="34" charset="0"/>
              <a:buChar char="•"/>
            </a:pPr>
            <a:r>
              <a:rPr lang="en-US"/>
              <a:t>Understanding the concept and criteria for allowability in Post-Award</a:t>
            </a:r>
          </a:p>
          <a:p>
            <a:pPr marL="342900" indent="-342900">
              <a:buFont typeface="Arial" panose="020B0604020202020204" pitchFamily="34" charset="0"/>
              <a:buChar char="•"/>
            </a:pPr>
            <a:r>
              <a:rPr lang="en-US"/>
              <a:t>Analyzing complex scenarios to determine allowability in unique situations</a:t>
            </a:r>
          </a:p>
        </p:txBody>
      </p:sp>
    </p:spTree>
    <p:extLst>
      <p:ext uri="{BB962C8B-B14F-4D97-AF65-F5344CB8AC3E}">
        <p14:creationId xmlns:p14="http://schemas.microsoft.com/office/powerpoint/2010/main" val="293076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6025-BEC9-8469-8B20-80BB50FC89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571166-73DF-E3F4-B43E-A8A662295A84}"/>
              </a:ext>
            </a:extLst>
          </p:cNvPr>
          <p:cNvSpPr>
            <a:spLocks noGrp="1"/>
          </p:cNvSpPr>
          <p:nvPr>
            <p:ph type="body" sz="quarter" idx="10"/>
          </p:nvPr>
        </p:nvSpPr>
        <p:spPr>
          <a:xfrm>
            <a:off x="1196862" y="945981"/>
            <a:ext cx="9765051" cy="591505"/>
          </a:xfrm>
        </p:spPr>
        <p:txBody>
          <a:bodyPr/>
          <a:lstStyle/>
          <a:p>
            <a:r>
              <a:rPr lang="en-US"/>
              <a:t>The Post-Award Expense Review Process</a:t>
            </a:r>
          </a:p>
        </p:txBody>
      </p:sp>
      <p:sp>
        <p:nvSpPr>
          <p:cNvPr id="3" name="Text Placeholder 2">
            <a:extLst>
              <a:ext uri="{FF2B5EF4-FFF2-40B4-BE49-F238E27FC236}">
                <a16:creationId xmlns:a16="http://schemas.microsoft.com/office/drawing/2014/main" id="{57F5BACA-6C23-ADC4-F125-32012A6CA17A}"/>
              </a:ext>
            </a:extLst>
          </p:cNvPr>
          <p:cNvSpPr>
            <a:spLocks noGrp="1"/>
          </p:cNvSpPr>
          <p:nvPr>
            <p:ph type="body" sz="quarter" idx="11"/>
          </p:nvPr>
        </p:nvSpPr>
        <p:spPr>
          <a:xfrm>
            <a:off x="1196975" y="2224769"/>
            <a:ext cx="9209088" cy="1487261"/>
          </a:xfrm>
        </p:spPr>
        <p:txBody>
          <a:bodyPr numCol="1"/>
          <a:lstStyle/>
          <a:p>
            <a:pPr marL="0" indent="0">
              <a:buNone/>
            </a:pPr>
            <a:r>
              <a:rPr lang="en-US"/>
              <a:t>On a fully established award, when expenses are incurred on the project, the expense is sent to Sponsored Projects Post-Award for review and approval. Post-Award will look at several things to determine if the expense is allowable.</a:t>
            </a:r>
          </a:p>
        </p:txBody>
      </p:sp>
    </p:spTree>
    <p:extLst>
      <p:ext uri="{BB962C8B-B14F-4D97-AF65-F5344CB8AC3E}">
        <p14:creationId xmlns:p14="http://schemas.microsoft.com/office/powerpoint/2010/main" val="2000735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153B-CCF2-61FB-C18D-625F0262828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1D032CD-7D94-B39B-E9A4-3D737B54DAB3}"/>
              </a:ext>
            </a:extLst>
          </p:cNvPr>
          <p:cNvSpPr>
            <a:spLocks noGrp="1"/>
          </p:cNvSpPr>
          <p:nvPr>
            <p:ph type="body" sz="quarter" idx="10"/>
          </p:nvPr>
        </p:nvSpPr>
        <p:spPr>
          <a:xfrm>
            <a:off x="2451100" y="806136"/>
            <a:ext cx="9153071" cy="639355"/>
          </a:xfrm>
        </p:spPr>
        <p:txBody>
          <a:bodyPr/>
          <a:lstStyle/>
          <a:p>
            <a:r>
              <a:rPr lang="en-US"/>
              <a:t>Determining Allowability</a:t>
            </a:r>
          </a:p>
        </p:txBody>
      </p:sp>
      <p:sp>
        <p:nvSpPr>
          <p:cNvPr id="4" name="Text Placeholder 3">
            <a:extLst>
              <a:ext uri="{FF2B5EF4-FFF2-40B4-BE49-F238E27FC236}">
                <a16:creationId xmlns:a16="http://schemas.microsoft.com/office/drawing/2014/main" id="{6EFF747B-71D8-7B7E-F26B-1BA815BB9EF3}"/>
              </a:ext>
            </a:extLst>
          </p:cNvPr>
          <p:cNvSpPr>
            <a:spLocks noGrp="1"/>
          </p:cNvSpPr>
          <p:nvPr>
            <p:ph type="body" sz="quarter" idx="11"/>
          </p:nvPr>
        </p:nvSpPr>
        <p:spPr>
          <a:xfrm>
            <a:off x="2451100" y="1915889"/>
            <a:ext cx="7800975" cy="3744686"/>
          </a:xfrm>
        </p:spPr>
        <p:txBody>
          <a:bodyPr/>
          <a:lstStyle/>
          <a:p>
            <a:pPr marL="342900" indent="-342900">
              <a:buFont typeface="Arial" panose="020B0604020202020204" pitchFamily="34" charset="0"/>
              <a:buChar char="•"/>
            </a:pPr>
            <a:r>
              <a:rPr lang="en-US" sz="3000"/>
              <a:t>Have the four Federal Cost Principles been met?</a:t>
            </a:r>
          </a:p>
          <a:p>
            <a:pPr marL="1028700" lvl="1" indent="-342900"/>
            <a:r>
              <a:rPr lang="en-US"/>
              <a:t>Referring back to earlier: Is the expense allowable, reasonable, allocable and treated consistently?</a:t>
            </a:r>
          </a:p>
          <a:p>
            <a:pPr marL="342900" indent="-342900">
              <a:buFont typeface="Arial" panose="020B0604020202020204" pitchFamily="34" charset="0"/>
              <a:buChar char="•"/>
            </a:pPr>
            <a:r>
              <a:rPr lang="en-US" sz="3000"/>
              <a:t>Does the expense adhere to the applicable federal, sponsor or institutional guidelines?</a:t>
            </a:r>
          </a:p>
        </p:txBody>
      </p:sp>
    </p:spTree>
    <p:extLst>
      <p:ext uri="{BB962C8B-B14F-4D97-AF65-F5344CB8AC3E}">
        <p14:creationId xmlns:p14="http://schemas.microsoft.com/office/powerpoint/2010/main" val="1295690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A006E23-EF0B-8D30-78C4-71317D146557}"/>
              </a:ext>
            </a:extLst>
          </p:cNvPr>
          <p:cNvSpPr>
            <a:spLocks noGrp="1"/>
          </p:cNvSpPr>
          <p:nvPr>
            <p:ph type="body" sz="quarter" idx="10"/>
          </p:nvPr>
        </p:nvSpPr>
        <p:spPr>
          <a:xfrm>
            <a:off x="1051066" y="648450"/>
            <a:ext cx="7694628" cy="551002"/>
          </a:xfrm>
        </p:spPr>
        <p:txBody>
          <a:bodyPr/>
          <a:lstStyle/>
          <a:p>
            <a:r>
              <a:rPr lang="en-US"/>
              <a:t>Order of Precedence</a:t>
            </a:r>
          </a:p>
        </p:txBody>
      </p:sp>
      <p:pic>
        <p:nvPicPr>
          <p:cNvPr id="3" name="Picture 2">
            <a:extLst>
              <a:ext uri="{FF2B5EF4-FFF2-40B4-BE49-F238E27FC236}">
                <a16:creationId xmlns:a16="http://schemas.microsoft.com/office/drawing/2014/main" id="{0A69405A-38F0-CCE6-CB29-B2582DBAEEB6}"/>
              </a:ext>
            </a:extLst>
          </p:cNvPr>
          <p:cNvPicPr>
            <a:picLocks noChangeAspect="1"/>
          </p:cNvPicPr>
          <p:nvPr/>
        </p:nvPicPr>
        <p:blipFill>
          <a:blip r:embed="rId2"/>
          <a:stretch>
            <a:fillRect/>
          </a:stretch>
        </p:blipFill>
        <p:spPr>
          <a:xfrm>
            <a:off x="2403238" y="1297423"/>
            <a:ext cx="7385524" cy="4698482"/>
          </a:xfrm>
          <a:prstGeom prst="rect">
            <a:avLst/>
          </a:prstGeom>
        </p:spPr>
      </p:pic>
    </p:spTree>
    <p:extLst>
      <p:ext uri="{BB962C8B-B14F-4D97-AF65-F5344CB8AC3E}">
        <p14:creationId xmlns:p14="http://schemas.microsoft.com/office/powerpoint/2010/main" val="4125885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3F2636-F246-282A-7E5C-EFB3FA174093}"/>
              </a:ext>
            </a:extLst>
          </p:cNvPr>
          <p:cNvSpPr>
            <a:spLocks noGrp="1"/>
          </p:cNvSpPr>
          <p:nvPr>
            <p:ph type="body" sz="quarter" idx="10"/>
          </p:nvPr>
        </p:nvSpPr>
        <p:spPr>
          <a:xfrm>
            <a:off x="6988645" y="308916"/>
            <a:ext cx="4391025" cy="869950"/>
          </a:xfrm>
        </p:spPr>
        <p:txBody>
          <a:bodyPr/>
          <a:lstStyle/>
          <a:p>
            <a:r>
              <a:rPr lang="en-US" sz="4800"/>
              <a:t>Agenda</a:t>
            </a:r>
          </a:p>
        </p:txBody>
      </p:sp>
      <p:sp>
        <p:nvSpPr>
          <p:cNvPr id="5" name="Text Placeholder 4">
            <a:extLst>
              <a:ext uri="{FF2B5EF4-FFF2-40B4-BE49-F238E27FC236}">
                <a16:creationId xmlns:a16="http://schemas.microsoft.com/office/drawing/2014/main" id="{5E38974D-78EA-292F-0B5B-3E7822AFC8C8}"/>
              </a:ext>
            </a:extLst>
          </p:cNvPr>
          <p:cNvSpPr>
            <a:spLocks noGrp="1"/>
          </p:cNvSpPr>
          <p:nvPr>
            <p:ph type="body" sz="quarter" idx="11"/>
          </p:nvPr>
        </p:nvSpPr>
        <p:spPr>
          <a:xfrm>
            <a:off x="6875933" y="1080010"/>
            <a:ext cx="4651376" cy="2114207"/>
          </a:xfrm>
        </p:spPr>
        <p:txBody>
          <a:bodyPr/>
          <a:lstStyle/>
          <a:p>
            <a:pPr marL="457200" indent="-457200">
              <a:buFont typeface="Arial" panose="020B0604020202020204" pitchFamily="34" charset="0"/>
              <a:buChar char="•"/>
            </a:pPr>
            <a:r>
              <a:rPr lang="en-US" sz="2000"/>
              <a:t>Introduction</a:t>
            </a:r>
          </a:p>
          <a:p>
            <a:pPr marL="457200" indent="-457200">
              <a:buFont typeface="Arial" panose="020B0604020202020204" pitchFamily="34" charset="0"/>
              <a:buChar char="•"/>
            </a:pPr>
            <a:r>
              <a:rPr lang="en-US" sz="2000"/>
              <a:t>Pre-Award</a:t>
            </a:r>
          </a:p>
          <a:p>
            <a:pPr marL="457200" indent="-457200">
              <a:buFont typeface="Arial" panose="020B0604020202020204" pitchFamily="34" charset="0"/>
              <a:buChar char="•"/>
            </a:pPr>
            <a:r>
              <a:rPr lang="en-US" sz="2000"/>
              <a:t>Post-Award</a:t>
            </a:r>
          </a:p>
          <a:p>
            <a:pPr marL="457200" indent="-457200">
              <a:buFont typeface="Arial" panose="020B0604020202020204" pitchFamily="34" charset="0"/>
              <a:buChar char="•"/>
            </a:pPr>
            <a:r>
              <a:rPr lang="en-US" sz="2000"/>
              <a:t>Key Takeaways</a:t>
            </a:r>
          </a:p>
          <a:p>
            <a:pPr marL="457200" indent="-457200">
              <a:buFont typeface="Arial" panose="020B0604020202020204" pitchFamily="34" charset="0"/>
              <a:buChar char="•"/>
            </a:pPr>
            <a:r>
              <a:rPr lang="en-US" sz="2000"/>
              <a:t>Q&amp;A</a:t>
            </a:r>
          </a:p>
          <a:p>
            <a:pPr marL="457200" indent="-457200">
              <a:buFont typeface="Arial" panose="020B0604020202020204" pitchFamily="34" charset="0"/>
              <a:buChar char="•"/>
            </a:pPr>
            <a:endParaRPr lang="en-US"/>
          </a:p>
        </p:txBody>
      </p:sp>
      <p:sp>
        <p:nvSpPr>
          <p:cNvPr id="2" name="Text Placeholder 3">
            <a:extLst>
              <a:ext uri="{FF2B5EF4-FFF2-40B4-BE49-F238E27FC236}">
                <a16:creationId xmlns:a16="http://schemas.microsoft.com/office/drawing/2014/main" id="{FFF83811-4042-6FB9-3F6A-FFBC927F97F7}"/>
              </a:ext>
            </a:extLst>
          </p:cNvPr>
          <p:cNvSpPr txBox="1">
            <a:spLocks/>
          </p:cNvSpPr>
          <p:nvPr/>
        </p:nvSpPr>
        <p:spPr>
          <a:xfrm>
            <a:off x="6913004" y="3107718"/>
            <a:ext cx="4391025" cy="1000124"/>
          </a:xfrm>
          <a:prstGeom prst="rect">
            <a:avLst/>
          </a:prstGeom>
        </p:spPr>
        <p:txBody>
          <a:bodyPr/>
          <a:lstStyle>
            <a:lvl1pPr marL="0" indent="0" algn="l" defTabSz="914400" rtl="0" eaLnBrk="1" latinLnBrk="0" hangingPunct="1">
              <a:lnSpc>
                <a:spcPct val="90000"/>
              </a:lnSpc>
              <a:spcBef>
                <a:spcPts val="1000"/>
              </a:spcBef>
              <a:buFontTx/>
              <a:buNone/>
              <a:defRPr sz="6000" kern="1200">
                <a:solidFill>
                  <a:srgbClr val="AB1D3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a:t>Housekeeping</a:t>
            </a:r>
            <a:endParaRPr lang="en-US"/>
          </a:p>
        </p:txBody>
      </p:sp>
      <p:sp>
        <p:nvSpPr>
          <p:cNvPr id="3" name="Text Placeholder 4">
            <a:extLst>
              <a:ext uri="{FF2B5EF4-FFF2-40B4-BE49-F238E27FC236}">
                <a16:creationId xmlns:a16="http://schemas.microsoft.com/office/drawing/2014/main" id="{72068179-EC4F-4308-D096-E5471EB0CB53}"/>
              </a:ext>
            </a:extLst>
          </p:cNvPr>
          <p:cNvSpPr txBox="1">
            <a:spLocks/>
          </p:cNvSpPr>
          <p:nvPr/>
        </p:nvSpPr>
        <p:spPr>
          <a:xfrm>
            <a:off x="6913004" y="3735039"/>
            <a:ext cx="4651376" cy="1777483"/>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000"/>
              <a:t>Webinar will be recorded</a:t>
            </a:r>
          </a:p>
          <a:p>
            <a:pPr marL="457200" indent="-457200">
              <a:buFont typeface="Arial" panose="020B0604020202020204" pitchFamily="34" charset="0"/>
              <a:buChar char="•"/>
            </a:pPr>
            <a:r>
              <a:rPr lang="en-US" sz="2000"/>
              <a:t>Link will be emailed &amp; posted to website</a:t>
            </a:r>
          </a:p>
          <a:p>
            <a:pPr marL="457200" indent="-457200">
              <a:buFont typeface="Arial" panose="020B0604020202020204" pitchFamily="34" charset="0"/>
              <a:buChar char="•"/>
            </a:pPr>
            <a:r>
              <a:rPr lang="en-US" sz="2000"/>
              <a:t>Please keep microphones muted until Q&amp;A</a:t>
            </a:r>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2055255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2D61F-06A4-C5CB-7710-D010EBC7556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2FC485B-019A-C692-CB78-77C1F8694766}"/>
              </a:ext>
            </a:extLst>
          </p:cNvPr>
          <p:cNvSpPr>
            <a:spLocks noGrp="1"/>
          </p:cNvSpPr>
          <p:nvPr>
            <p:ph type="body" sz="quarter" idx="10"/>
          </p:nvPr>
        </p:nvSpPr>
        <p:spPr>
          <a:xfrm>
            <a:off x="2451100" y="806136"/>
            <a:ext cx="9153071" cy="639355"/>
          </a:xfrm>
        </p:spPr>
        <p:txBody>
          <a:bodyPr/>
          <a:lstStyle/>
          <a:p>
            <a:r>
              <a:rPr lang="en-US"/>
              <a:t>Determining Allowability</a:t>
            </a:r>
          </a:p>
        </p:txBody>
      </p:sp>
      <p:sp>
        <p:nvSpPr>
          <p:cNvPr id="4" name="Text Placeholder 3">
            <a:extLst>
              <a:ext uri="{FF2B5EF4-FFF2-40B4-BE49-F238E27FC236}">
                <a16:creationId xmlns:a16="http://schemas.microsoft.com/office/drawing/2014/main" id="{8ADA7E11-ECC1-5E8F-F8F8-AE868F32DEB0}"/>
              </a:ext>
            </a:extLst>
          </p:cNvPr>
          <p:cNvSpPr>
            <a:spLocks noGrp="1"/>
          </p:cNvSpPr>
          <p:nvPr>
            <p:ph type="body" sz="quarter" idx="11"/>
          </p:nvPr>
        </p:nvSpPr>
        <p:spPr>
          <a:xfrm>
            <a:off x="2451100" y="1915889"/>
            <a:ext cx="7800975" cy="3744686"/>
          </a:xfrm>
        </p:spPr>
        <p:txBody>
          <a:bodyPr/>
          <a:lstStyle/>
          <a:p>
            <a:pPr marL="342900" indent="-342900">
              <a:buFont typeface="Arial" panose="020B0604020202020204" pitchFamily="34" charset="0"/>
              <a:buChar char="•"/>
            </a:pPr>
            <a:r>
              <a:rPr lang="en-US" sz="3000"/>
              <a:t>Is the expense laid out in the detailed budget and budget justification?</a:t>
            </a:r>
          </a:p>
          <a:p>
            <a:pPr marL="1028700" lvl="1" indent="-342900"/>
            <a:r>
              <a:rPr lang="en-US"/>
              <a:t>If not, can a justification and benefit to the project for the expense be provided at the time of review?</a:t>
            </a:r>
          </a:p>
          <a:p>
            <a:pPr marL="342900" indent="-342900">
              <a:buFont typeface="Arial" panose="020B0604020202020204" pitchFamily="34" charset="0"/>
              <a:buChar char="•"/>
            </a:pPr>
            <a:r>
              <a:rPr lang="en-US" sz="3000"/>
              <a:t>And finally, do you have adequate documentation for this expense?</a:t>
            </a:r>
          </a:p>
        </p:txBody>
      </p:sp>
    </p:spTree>
    <p:extLst>
      <p:ext uri="{BB962C8B-B14F-4D97-AF65-F5344CB8AC3E}">
        <p14:creationId xmlns:p14="http://schemas.microsoft.com/office/powerpoint/2010/main" val="3293543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E3781B-74A1-12B4-4DD4-F5FB37767DFD}"/>
              </a:ext>
            </a:extLst>
          </p:cNvPr>
          <p:cNvSpPr>
            <a:spLocks noGrp="1"/>
          </p:cNvSpPr>
          <p:nvPr>
            <p:ph type="body" sz="quarter" idx="10"/>
          </p:nvPr>
        </p:nvSpPr>
        <p:spPr>
          <a:xfrm>
            <a:off x="2451100" y="806136"/>
            <a:ext cx="9153071" cy="639355"/>
          </a:xfrm>
        </p:spPr>
        <p:txBody>
          <a:bodyPr/>
          <a:lstStyle/>
          <a:p>
            <a:r>
              <a:rPr lang="en-US"/>
              <a:t>Adequate Documentation</a:t>
            </a:r>
          </a:p>
        </p:txBody>
      </p:sp>
      <p:sp>
        <p:nvSpPr>
          <p:cNvPr id="4" name="Text Placeholder 3">
            <a:extLst>
              <a:ext uri="{FF2B5EF4-FFF2-40B4-BE49-F238E27FC236}">
                <a16:creationId xmlns:a16="http://schemas.microsoft.com/office/drawing/2014/main" id="{65834BE5-D7BE-2420-4BDF-77B576B775D9}"/>
              </a:ext>
            </a:extLst>
          </p:cNvPr>
          <p:cNvSpPr>
            <a:spLocks noGrp="1"/>
          </p:cNvSpPr>
          <p:nvPr>
            <p:ph type="body" sz="quarter" idx="11"/>
          </p:nvPr>
        </p:nvSpPr>
        <p:spPr>
          <a:xfrm>
            <a:off x="2451100" y="1915889"/>
            <a:ext cx="7800975" cy="3744686"/>
          </a:xfrm>
        </p:spPr>
        <p:txBody>
          <a:bodyPr/>
          <a:lstStyle/>
          <a:p>
            <a:pPr marL="342900" indent="-342900">
              <a:buFont typeface="Arial" panose="020B0604020202020204" pitchFamily="34" charset="0"/>
              <a:buChar char="•"/>
            </a:pPr>
            <a:r>
              <a:rPr lang="en-US"/>
              <a:t>Source Documentation</a:t>
            </a:r>
          </a:p>
          <a:p>
            <a:pPr marL="1028700" lvl="1" indent="-342900"/>
            <a:r>
              <a:rPr lang="en-US" sz="2000"/>
              <a:t>Receipts, relevant communications, packing slips and/or justifications.</a:t>
            </a:r>
          </a:p>
          <a:p>
            <a:pPr marL="342900" indent="-342900">
              <a:buFont typeface="Arial" panose="020B0604020202020204" pitchFamily="34" charset="0"/>
              <a:buChar char="•"/>
            </a:pPr>
            <a:r>
              <a:rPr lang="en-US"/>
              <a:t>Can a person not familiar with the project tell what is going on based on the justification and documentation given?</a:t>
            </a:r>
          </a:p>
          <a:p>
            <a:pPr marL="342900" indent="-342900">
              <a:buFont typeface="Arial" panose="020B0604020202020204" pitchFamily="34" charset="0"/>
              <a:buChar char="•"/>
            </a:pPr>
            <a:r>
              <a:rPr lang="en-US"/>
              <a:t>Things that may need to be demonstrated:</a:t>
            </a:r>
          </a:p>
          <a:p>
            <a:pPr marL="1028700" lvl="1" indent="-342900"/>
            <a:r>
              <a:rPr lang="en-US" sz="2000"/>
              <a:t>Benefit to project(s)</a:t>
            </a:r>
          </a:p>
          <a:p>
            <a:pPr marL="1028700" lvl="1" indent="-342900"/>
            <a:r>
              <a:rPr lang="en-US" sz="2000"/>
              <a:t>Allocation method if splitting between multiple projects</a:t>
            </a:r>
          </a:p>
          <a:p>
            <a:pPr marL="1028700" lvl="1" indent="-342900"/>
            <a:r>
              <a:rPr lang="en-US" sz="2000"/>
              <a:t>When the expense was incurred versus the project period</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3533687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929F16-2F20-E77C-E5FD-D07ABE663802}"/>
              </a:ext>
            </a:extLst>
          </p:cNvPr>
          <p:cNvSpPr>
            <a:spLocks noGrp="1"/>
          </p:cNvSpPr>
          <p:nvPr>
            <p:ph type="body" sz="quarter" idx="10"/>
          </p:nvPr>
        </p:nvSpPr>
        <p:spPr>
          <a:xfrm>
            <a:off x="2735263" y="2789898"/>
            <a:ext cx="6887708" cy="639102"/>
          </a:xfrm>
        </p:spPr>
        <p:txBody>
          <a:bodyPr/>
          <a:lstStyle/>
          <a:p>
            <a:r>
              <a:rPr lang="en-US"/>
              <a:t>Allowable or Unallowable?</a:t>
            </a:r>
          </a:p>
        </p:txBody>
      </p:sp>
    </p:spTree>
    <p:extLst>
      <p:ext uri="{BB962C8B-B14F-4D97-AF65-F5344CB8AC3E}">
        <p14:creationId xmlns:p14="http://schemas.microsoft.com/office/powerpoint/2010/main" val="690903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Instructions for our recap game:</a:t>
            </a:r>
          </a:p>
        </p:txBody>
      </p:sp>
      <p:sp>
        <p:nvSpPr>
          <p:cNvPr id="6" name="Text Placeholder 5">
            <a:extLst>
              <a:ext uri="{FF2B5EF4-FFF2-40B4-BE49-F238E27FC236}">
                <a16:creationId xmlns:a16="http://schemas.microsoft.com/office/drawing/2014/main" id="{CBD447F0-976A-5FA8-2125-00BDD7F85A77}"/>
              </a:ext>
            </a:extLst>
          </p:cNvPr>
          <p:cNvSpPr>
            <a:spLocks noGrp="1"/>
          </p:cNvSpPr>
          <p:nvPr>
            <p:ph type="body" sz="quarter" idx="11"/>
          </p:nvPr>
        </p:nvSpPr>
        <p:spPr>
          <a:xfrm>
            <a:off x="1196975" y="1724025"/>
            <a:ext cx="10266479" cy="1439961"/>
          </a:xfrm>
        </p:spPr>
        <p:txBody>
          <a:bodyPr numCol="1"/>
          <a:lstStyle/>
          <a:p>
            <a:r>
              <a:rPr lang="en-US" sz="3000"/>
              <a:t>We have gathered three different scenarios of expenses being submitted for approval. All of them are real. However, none of them occurred at Chapman.</a:t>
            </a:r>
          </a:p>
          <a:p>
            <a:r>
              <a:rPr lang="en-US" sz="3000"/>
              <a:t>After we go over the scenario, a poll question will be posed to the group: Was this expense allowable? Or unallowable?</a:t>
            </a:r>
          </a:p>
          <a:p>
            <a:r>
              <a:rPr lang="en-US" sz="3000"/>
              <a:t>This exercise will serve as an example for the wide array of items Sponsored Projects can encounter at any given time.</a:t>
            </a:r>
          </a:p>
        </p:txBody>
      </p:sp>
    </p:spTree>
    <p:extLst>
      <p:ext uri="{BB962C8B-B14F-4D97-AF65-F5344CB8AC3E}">
        <p14:creationId xmlns:p14="http://schemas.microsoft.com/office/powerpoint/2010/main" val="297613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1</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dirty="0"/>
              <a:t>A faculty member purchased a large number of thigh high stockings on their </a:t>
            </a:r>
            <a:r>
              <a:rPr lang="en-US" dirty="0" err="1"/>
              <a:t>Pcard</a:t>
            </a:r>
            <a:r>
              <a:rPr lang="en-US" dirty="0"/>
              <a:t> and wants to charge it to their USDA grant.</a:t>
            </a:r>
          </a:p>
        </p:txBody>
      </p:sp>
      <p:pic>
        <p:nvPicPr>
          <p:cNvPr id="6" name="Picture 5" descr="Customer service man confused">
            <a:extLst>
              <a:ext uri="{FF2B5EF4-FFF2-40B4-BE49-F238E27FC236}">
                <a16:creationId xmlns:a16="http://schemas.microsoft.com/office/drawing/2014/main" id="{2E1F13AA-385B-27EE-F5B5-AD998ECAC59A}"/>
              </a:ext>
            </a:extLst>
          </p:cNvPr>
          <p:cNvPicPr>
            <a:picLocks noChangeAspect="1"/>
          </p:cNvPicPr>
          <p:nvPr/>
        </p:nvPicPr>
        <p:blipFill>
          <a:blip r:embed="rId2"/>
          <a:stretch>
            <a:fillRect/>
          </a:stretch>
        </p:blipFill>
        <p:spPr>
          <a:xfrm>
            <a:off x="7432114" y="1724025"/>
            <a:ext cx="3562911" cy="3920052"/>
          </a:xfrm>
          <a:prstGeom prst="rect">
            <a:avLst/>
          </a:prstGeom>
        </p:spPr>
      </p:pic>
    </p:spTree>
    <p:extLst>
      <p:ext uri="{BB962C8B-B14F-4D97-AF65-F5344CB8AC3E}">
        <p14:creationId xmlns:p14="http://schemas.microsoft.com/office/powerpoint/2010/main" val="2937724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1, Explained</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6"/>
            <a:ext cx="9209088" cy="1879146"/>
          </a:xfrm>
        </p:spPr>
        <p:txBody>
          <a:bodyPr/>
          <a:lstStyle/>
          <a:p>
            <a:r>
              <a:rPr lang="en-US"/>
              <a:t>A faculty member purchased a large number of thigh high stockings on their </a:t>
            </a:r>
            <a:r>
              <a:rPr lang="en-US" err="1"/>
              <a:t>Pcard</a:t>
            </a:r>
            <a:r>
              <a:rPr lang="en-US"/>
              <a:t> and wants to charge it to their USDA grant.</a:t>
            </a:r>
          </a:p>
          <a:p>
            <a:pPr marL="0" indent="0">
              <a:buNone/>
            </a:pPr>
            <a:endParaRPr lang="en-US"/>
          </a:p>
        </p:txBody>
      </p:sp>
      <p:sp>
        <p:nvSpPr>
          <p:cNvPr id="4" name="TextBox 3">
            <a:extLst>
              <a:ext uri="{FF2B5EF4-FFF2-40B4-BE49-F238E27FC236}">
                <a16:creationId xmlns:a16="http://schemas.microsoft.com/office/drawing/2014/main" id="{F90BFDF8-1087-0D13-71C7-EDD60D1C44EB}"/>
              </a:ext>
            </a:extLst>
          </p:cNvPr>
          <p:cNvSpPr txBox="1"/>
          <p:nvPr/>
        </p:nvSpPr>
        <p:spPr>
          <a:xfrm>
            <a:off x="6096000" y="3429000"/>
            <a:ext cx="5758543" cy="1938992"/>
          </a:xfrm>
          <a:prstGeom prst="rect">
            <a:avLst/>
          </a:prstGeom>
          <a:noFill/>
        </p:spPr>
        <p:txBody>
          <a:bodyPr wrap="square" rtlCol="0">
            <a:spAutoFit/>
          </a:bodyPr>
          <a:lstStyle/>
          <a:p>
            <a:r>
              <a:rPr lang="en-US" sz="2400" b="1"/>
              <a:t>Allowable because:</a:t>
            </a:r>
          </a:p>
          <a:p>
            <a:r>
              <a:rPr lang="en-US" sz="2400"/>
              <a:t>Samples taken during field work need to be stored in liquid nitrogen. Plastic bags can’t withstand low temperatures, but stockings can!</a:t>
            </a:r>
          </a:p>
        </p:txBody>
      </p:sp>
      <p:pic>
        <p:nvPicPr>
          <p:cNvPr id="6" name="Picture 5" descr="A green button with black text&#10;&#10;Description automatically generated">
            <a:extLst>
              <a:ext uri="{FF2B5EF4-FFF2-40B4-BE49-F238E27FC236}">
                <a16:creationId xmlns:a16="http://schemas.microsoft.com/office/drawing/2014/main" id="{FC5B1FD9-98A2-87EB-006E-CCD061F89F34}"/>
              </a:ext>
            </a:extLst>
          </p:cNvPr>
          <p:cNvPicPr>
            <a:picLocks noChangeAspect="1"/>
          </p:cNvPicPr>
          <p:nvPr/>
        </p:nvPicPr>
        <p:blipFill>
          <a:blip r:embed="rId2">
            <a:clrChange>
              <a:clrFrom>
                <a:srgbClr val="FFFFFF"/>
              </a:clrFrom>
              <a:clrTo>
                <a:srgbClr val="FFFFFF">
                  <a:alpha val="0"/>
                </a:srgbClr>
              </a:clrTo>
            </a:clrChange>
            <a:extLst>
              <a:ext uri="{837473B0-CC2E-450A-ABE3-18F120FF3D39}">
                <a1611:picAttrSrcUrl xmlns:a1611="http://schemas.microsoft.com/office/drawing/2016/11/main" r:id="rId3"/>
              </a:ext>
            </a:extLst>
          </a:blip>
          <a:stretch>
            <a:fillRect/>
          </a:stretch>
        </p:blipFill>
        <p:spPr>
          <a:xfrm>
            <a:off x="8749385" y="1432930"/>
            <a:ext cx="1650657" cy="1650657"/>
          </a:xfrm>
          <a:prstGeom prst="rect">
            <a:avLst/>
          </a:prstGeom>
        </p:spPr>
      </p:pic>
    </p:spTree>
    <p:extLst>
      <p:ext uri="{BB962C8B-B14F-4D97-AF65-F5344CB8AC3E}">
        <p14:creationId xmlns:p14="http://schemas.microsoft.com/office/powerpoint/2010/main" val="1074268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2</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dirty="0"/>
              <a:t>A faculty member on an NIH grant wants to purchase an Italian leather designer handbag ($600) using grant funds.</a:t>
            </a:r>
          </a:p>
        </p:txBody>
      </p:sp>
      <p:pic>
        <p:nvPicPr>
          <p:cNvPr id="6" name="Picture 5" descr="Shock Panda">
            <a:extLst>
              <a:ext uri="{FF2B5EF4-FFF2-40B4-BE49-F238E27FC236}">
                <a16:creationId xmlns:a16="http://schemas.microsoft.com/office/drawing/2014/main" id="{2E1F13AA-385B-27EE-F5B5-AD998ECAC59A}"/>
              </a:ext>
            </a:extLst>
          </p:cNvPr>
          <p:cNvPicPr>
            <a:picLocks noChangeAspect="1"/>
          </p:cNvPicPr>
          <p:nvPr/>
        </p:nvPicPr>
        <p:blipFill>
          <a:blip r:embed="rId2"/>
          <a:srcRect/>
          <a:stretch/>
        </p:blipFill>
        <p:spPr>
          <a:xfrm>
            <a:off x="7432114" y="1902595"/>
            <a:ext cx="3562911" cy="3562911"/>
          </a:xfrm>
          <a:prstGeom prst="rect">
            <a:avLst/>
          </a:prstGeom>
        </p:spPr>
      </p:pic>
    </p:spTree>
    <p:extLst>
      <p:ext uri="{BB962C8B-B14F-4D97-AF65-F5344CB8AC3E}">
        <p14:creationId xmlns:p14="http://schemas.microsoft.com/office/powerpoint/2010/main" val="3850857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2, Explained</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a:t>A faculty member on an NIH grant wants to purchase an Italian leather designer handbag ($600) using grant funds.</a:t>
            </a:r>
          </a:p>
        </p:txBody>
      </p:sp>
      <p:sp>
        <p:nvSpPr>
          <p:cNvPr id="4" name="TextBox 3">
            <a:extLst>
              <a:ext uri="{FF2B5EF4-FFF2-40B4-BE49-F238E27FC236}">
                <a16:creationId xmlns:a16="http://schemas.microsoft.com/office/drawing/2014/main" id="{082AA7AF-1C3E-4129-8C1A-6C2E39CEB278}"/>
              </a:ext>
            </a:extLst>
          </p:cNvPr>
          <p:cNvSpPr txBox="1"/>
          <p:nvPr/>
        </p:nvSpPr>
        <p:spPr>
          <a:xfrm>
            <a:off x="6096000" y="3706586"/>
            <a:ext cx="5758543" cy="1569660"/>
          </a:xfrm>
          <a:prstGeom prst="rect">
            <a:avLst/>
          </a:prstGeom>
          <a:noFill/>
        </p:spPr>
        <p:txBody>
          <a:bodyPr wrap="square" rtlCol="0">
            <a:spAutoFit/>
          </a:bodyPr>
          <a:lstStyle/>
          <a:p>
            <a:r>
              <a:rPr lang="en-US" sz="2400" b="1"/>
              <a:t>Unallowable because:</a:t>
            </a:r>
          </a:p>
          <a:p>
            <a:r>
              <a:rPr lang="en-US" sz="2400"/>
              <a:t>The faculty member’s justification was that the grant had paid for the laptop and they needed something to carry it in. </a:t>
            </a:r>
          </a:p>
        </p:txBody>
      </p:sp>
      <p:pic>
        <p:nvPicPr>
          <p:cNvPr id="6" name="Picture 5" descr="A red and white sign&#10;&#10;Description automatically generated">
            <a:extLst>
              <a:ext uri="{FF2B5EF4-FFF2-40B4-BE49-F238E27FC236}">
                <a16:creationId xmlns:a16="http://schemas.microsoft.com/office/drawing/2014/main" id="{8E62ED52-D3FA-4553-A202-6453DE8507A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39547" y="1798680"/>
            <a:ext cx="1471447" cy="1471447"/>
          </a:xfrm>
          <a:prstGeom prst="rect">
            <a:avLst/>
          </a:prstGeom>
        </p:spPr>
      </p:pic>
    </p:spTree>
    <p:extLst>
      <p:ext uri="{BB962C8B-B14F-4D97-AF65-F5344CB8AC3E}">
        <p14:creationId xmlns:p14="http://schemas.microsoft.com/office/powerpoint/2010/main" val="4104085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3</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dirty="0"/>
              <a:t>The Biology department wants to order 300 sippy cups on an NSF grant.</a:t>
            </a:r>
          </a:p>
        </p:txBody>
      </p:sp>
      <p:pic>
        <p:nvPicPr>
          <p:cNvPr id="7" name="Picture 6">
            <a:extLst>
              <a:ext uri="{FF2B5EF4-FFF2-40B4-BE49-F238E27FC236}">
                <a16:creationId xmlns:a16="http://schemas.microsoft.com/office/drawing/2014/main" id="{943B0EE5-FBB5-75AE-92B5-CE8FC5CB248F}"/>
              </a:ext>
            </a:extLst>
          </p:cNvPr>
          <p:cNvPicPr>
            <a:picLocks noChangeAspect="1"/>
          </p:cNvPicPr>
          <p:nvPr/>
        </p:nvPicPr>
        <p:blipFill>
          <a:blip r:embed="rId2"/>
          <a:stretch>
            <a:fillRect/>
          </a:stretch>
        </p:blipFill>
        <p:spPr>
          <a:xfrm>
            <a:off x="7805511" y="1724025"/>
            <a:ext cx="3189514" cy="3759069"/>
          </a:xfrm>
          <a:prstGeom prst="rect">
            <a:avLst/>
          </a:prstGeom>
        </p:spPr>
      </p:pic>
    </p:spTree>
    <p:extLst>
      <p:ext uri="{BB962C8B-B14F-4D97-AF65-F5344CB8AC3E}">
        <p14:creationId xmlns:p14="http://schemas.microsoft.com/office/powerpoint/2010/main" val="143964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3, Explained</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a:t>The Biology department wants to order 300 sippy cups on an NSF grant.</a:t>
            </a:r>
          </a:p>
        </p:txBody>
      </p:sp>
      <p:sp>
        <p:nvSpPr>
          <p:cNvPr id="4" name="TextBox 3">
            <a:extLst>
              <a:ext uri="{FF2B5EF4-FFF2-40B4-BE49-F238E27FC236}">
                <a16:creationId xmlns:a16="http://schemas.microsoft.com/office/drawing/2014/main" id="{DFC6D604-4AD9-0202-1846-9D10DA84B395}"/>
              </a:ext>
            </a:extLst>
          </p:cNvPr>
          <p:cNvSpPr txBox="1"/>
          <p:nvPr/>
        </p:nvSpPr>
        <p:spPr>
          <a:xfrm>
            <a:off x="6096000" y="3429000"/>
            <a:ext cx="5758543" cy="1938992"/>
          </a:xfrm>
          <a:prstGeom prst="rect">
            <a:avLst/>
          </a:prstGeom>
          <a:noFill/>
        </p:spPr>
        <p:txBody>
          <a:bodyPr wrap="square" rtlCol="0">
            <a:spAutoFit/>
          </a:bodyPr>
          <a:lstStyle/>
          <a:p>
            <a:r>
              <a:rPr lang="en-US" sz="2400" b="1"/>
              <a:t>Allowable because:</a:t>
            </a:r>
          </a:p>
          <a:p>
            <a:r>
              <a:rPr lang="en-US" sz="2400"/>
              <a:t>The cups were being used to trap turtles for tagging as part of the project. Sippy cups were the perfect size and less expensive than alternatives.</a:t>
            </a:r>
          </a:p>
        </p:txBody>
      </p:sp>
      <p:pic>
        <p:nvPicPr>
          <p:cNvPr id="6" name="Picture 5" descr="A green button with black text&#10;&#10;Description automatically generated">
            <a:extLst>
              <a:ext uri="{FF2B5EF4-FFF2-40B4-BE49-F238E27FC236}">
                <a16:creationId xmlns:a16="http://schemas.microsoft.com/office/drawing/2014/main" id="{7A7E7C36-8DB2-F3E3-AA9C-6F6EF9D12F4A}"/>
              </a:ext>
            </a:extLst>
          </p:cNvPr>
          <p:cNvPicPr>
            <a:picLocks noChangeAspect="1"/>
          </p:cNvPicPr>
          <p:nvPr/>
        </p:nvPicPr>
        <p:blipFill>
          <a:blip r:embed="rId2">
            <a:clrChange>
              <a:clrFrom>
                <a:srgbClr val="FFFFFF"/>
              </a:clrFrom>
              <a:clrTo>
                <a:srgbClr val="FFFFFF">
                  <a:alpha val="0"/>
                </a:srgbClr>
              </a:clrTo>
            </a:clrChange>
            <a:extLst>
              <a:ext uri="{837473B0-CC2E-450A-ABE3-18F120FF3D39}">
                <a1611:picAttrSrcUrl xmlns:a1611="http://schemas.microsoft.com/office/drawing/2016/11/main" r:id="rId3"/>
              </a:ext>
            </a:extLst>
          </a:blip>
          <a:stretch>
            <a:fillRect/>
          </a:stretch>
        </p:blipFill>
        <p:spPr>
          <a:xfrm>
            <a:off x="8749385" y="1432930"/>
            <a:ext cx="1650657" cy="1650657"/>
          </a:xfrm>
          <a:prstGeom prst="rect">
            <a:avLst/>
          </a:prstGeom>
        </p:spPr>
      </p:pic>
    </p:spTree>
    <p:extLst>
      <p:ext uri="{BB962C8B-B14F-4D97-AF65-F5344CB8AC3E}">
        <p14:creationId xmlns:p14="http://schemas.microsoft.com/office/powerpoint/2010/main" val="45791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AC0E45-7B5A-E83F-8F70-6A5008013ED2}"/>
              </a:ext>
            </a:extLst>
          </p:cNvPr>
          <p:cNvSpPr>
            <a:spLocks noGrp="1"/>
          </p:cNvSpPr>
          <p:nvPr>
            <p:ph type="body" sz="quarter" idx="10"/>
          </p:nvPr>
        </p:nvSpPr>
        <p:spPr>
          <a:xfrm>
            <a:off x="1875358" y="789717"/>
            <a:ext cx="7793038" cy="639355"/>
          </a:xfrm>
        </p:spPr>
        <p:txBody>
          <a:bodyPr/>
          <a:lstStyle/>
          <a:p>
            <a:r>
              <a:rPr lang="en-US"/>
              <a:t>Introduction:</a:t>
            </a:r>
          </a:p>
        </p:txBody>
      </p:sp>
      <p:sp>
        <p:nvSpPr>
          <p:cNvPr id="6" name="Text Placeholder 3">
            <a:extLst>
              <a:ext uri="{FF2B5EF4-FFF2-40B4-BE49-F238E27FC236}">
                <a16:creationId xmlns:a16="http://schemas.microsoft.com/office/drawing/2014/main" id="{DD26ABA3-C0A3-6A68-9BFC-3A52382B8EF8}"/>
              </a:ext>
            </a:extLst>
          </p:cNvPr>
          <p:cNvSpPr txBox="1">
            <a:spLocks/>
          </p:cNvSpPr>
          <p:nvPr/>
        </p:nvSpPr>
        <p:spPr>
          <a:xfrm>
            <a:off x="5120640" y="852582"/>
            <a:ext cx="6351269" cy="6393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a:solidFill>
                  <a:schemeClr val="tx1">
                    <a:lumMod val="75000"/>
                    <a:lumOff val="25000"/>
                  </a:schemeClr>
                </a:solidFill>
              </a:rPr>
              <a:t>Federal Cost Principles</a:t>
            </a:r>
          </a:p>
        </p:txBody>
      </p:sp>
      <p:sp>
        <p:nvSpPr>
          <p:cNvPr id="9" name="Text Placeholder 3">
            <a:extLst>
              <a:ext uri="{FF2B5EF4-FFF2-40B4-BE49-F238E27FC236}">
                <a16:creationId xmlns:a16="http://schemas.microsoft.com/office/drawing/2014/main" id="{D9312868-D808-74E2-24A6-5CC4EC9B4CCC}"/>
              </a:ext>
            </a:extLst>
          </p:cNvPr>
          <p:cNvSpPr txBox="1">
            <a:spLocks/>
          </p:cNvSpPr>
          <p:nvPr/>
        </p:nvSpPr>
        <p:spPr>
          <a:xfrm>
            <a:off x="1875358" y="4754459"/>
            <a:ext cx="7258203" cy="1285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b="1">
                <a:solidFill>
                  <a:srgbClr val="A50034"/>
                </a:solidFill>
              </a:rPr>
              <a:t>Caution! </a:t>
            </a:r>
            <a:r>
              <a:rPr lang="en-US"/>
              <a:t>PI/Institution may have to repay funds if sponsor determines costs did not meet the requirements.</a:t>
            </a:r>
          </a:p>
          <a:p>
            <a:endParaRPr lang="en-US"/>
          </a:p>
        </p:txBody>
      </p:sp>
      <p:sp>
        <p:nvSpPr>
          <p:cNvPr id="11" name="Text Placeholder 4">
            <a:extLst>
              <a:ext uri="{FF2B5EF4-FFF2-40B4-BE49-F238E27FC236}">
                <a16:creationId xmlns:a16="http://schemas.microsoft.com/office/drawing/2014/main" id="{65F31CAD-6BFB-3D74-78DF-303CEAABC816}"/>
              </a:ext>
            </a:extLst>
          </p:cNvPr>
          <p:cNvSpPr txBox="1">
            <a:spLocks/>
          </p:cNvSpPr>
          <p:nvPr/>
        </p:nvSpPr>
        <p:spPr>
          <a:xfrm>
            <a:off x="1875358" y="1787834"/>
            <a:ext cx="8702028" cy="2674895"/>
          </a:xfrm>
          <a:prstGeom prst="rect">
            <a:avLst/>
          </a:prstGeom>
        </p:spPr>
        <p:txBody>
          <a:bodyPr/>
          <a:lstStyle>
            <a:lvl1pPr marL="0" indent="0" algn="l" defTabSz="914400" rtl="0" eaLnBrk="1" latinLnBrk="0" hangingPunct="1">
              <a:lnSpc>
                <a:spcPct val="90000"/>
              </a:lnSpc>
              <a:spcBef>
                <a:spcPts val="1000"/>
              </a:spcBef>
              <a:buFontTx/>
              <a:buNone/>
              <a:defRPr sz="4000" kern="1200">
                <a:solidFill>
                  <a:srgbClr val="AB1D3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800">
                <a:solidFill>
                  <a:schemeClr val="tx1"/>
                </a:solidFill>
              </a:rPr>
              <a:t>Per </a:t>
            </a:r>
            <a:r>
              <a:rPr lang="en-US" sz="2800">
                <a:solidFill>
                  <a:schemeClr val="tx1"/>
                </a:solidFill>
                <a:hlinkClick r:id="rId3"/>
              </a:rPr>
              <a:t>2 CFR 200 Subpart E</a:t>
            </a:r>
            <a:r>
              <a:rPr lang="en-US" sz="2800">
                <a:solidFill>
                  <a:schemeClr val="tx1"/>
                </a:solidFill>
              </a:rPr>
              <a:t>, costs must be:</a:t>
            </a:r>
          </a:p>
          <a:p>
            <a:pPr marL="742950" lvl="1" indent="-285750"/>
            <a:r>
              <a:rPr lang="en-US" sz="2800"/>
              <a:t>Allowable</a:t>
            </a:r>
          </a:p>
          <a:p>
            <a:pPr marL="742950" lvl="1" indent="-285750"/>
            <a:r>
              <a:rPr lang="en-US" sz="2800"/>
              <a:t>Necessary &amp; Reasonable</a:t>
            </a:r>
          </a:p>
          <a:p>
            <a:pPr marL="742950" lvl="1" indent="-285750"/>
            <a:r>
              <a:rPr lang="en-US" sz="2800"/>
              <a:t>Allocable</a:t>
            </a:r>
          </a:p>
          <a:p>
            <a:pPr marL="742950" lvl="1" indent="-285750"/>
            <a:r>
              <a:rPr lang="en-US" sz="2800"/>
              <a:t>Treated Consistently</a:t>
            </a:r>
          </a:p>
        </p:txBody>
      </p:sp>
      <p:grpSp>
        <p:nvGrpSpPr>
          <p:cNvPr id="12" name="Group 11">
            <a:extLst>
              <a:ext uri="{FF2B5EF4-FFF2-40B4-BE49-F238E27FC236}">
                <a16:creationId xmlns:a16="http://schemas.microsoft.com/office/drawing/2014/main" id="{5696FEE5-F046-A52C-E185-17D630B83A52}"/>
              </a:ext>
            </a:extLst>
          </p:cNvPr>
          <p:cNvGrpSpPr/>
          <p:nvPr/>
        </p:nvGrpSpPr>
        <p:grpSpPr>
          <a:xfrm>
            <a:off x="9133560" y="4332332"/>
            <a:ext cx="2744325" cy="1910813"/>
            <a:chOff x="8824771" y="4375150"/>
            <a:chExt cx="3021776" cy="2014518"/>
          </a:xfrm>
        </p:grpSpPr>
        <p:pic>
          <p:nvPicPr>
            <p:cNvPr id="13" name="Picture 12" descr="Text&#10;&#10;Description automatically generated">
              <a:extLst>
                <a:ext uri="{FF2B5EF4-FFF2-40B4-BE49-F238E27FC236}">
                  <a16:creationId xmlns:a16="http://schemas.microsoft.com/office/drawing/2014/main" id="{22E9C640-666F-A0A0-D06A-C3C771F25DD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24771" y="4375150"/>
              <a:ext cx="3021776" cy="2014518"/>
            </a:xfrm>
            <a:prstGeom prst="ellipse">
              <a:avLst/>
            </a:prstGeom>
            <a:ln>
              <a:noFill/>
            </a:ln>
            <a:effectLst>
              <a:softEdge rad="112500"/>
            </a:effectLst>
          </p:spPr>
        </p:pic>
        <p:pic>
          <p:nvPicPr>
            <p:cNvPr id="14" name="Picture 13" descr="Icon&#10;&#10;Description automatically generated">
              <a:extLst>
                <a:ext uri="{FF2B5EF4-FFF2-40B4-BE49-F238E27FC236}">
                  <a16:creationId xmlns:a16="http://schemas.microsoft.com/office/drawing/2014/main" id="{245C644E-7B85-8A3B-0D62-4C36598600D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824771" y="4505547"/>
              <a:ext cx="812286" cy="710627"/>
            </a:xfrm>
            <a:prstGeom prst="rect">
              <a:avLst/>
            </a:prstGeom>
          </p:spPr>
        </p:pic>
      </p:grpSp>
    </p:spTree>
    <p:extLst>
      <p:ext uri="{BB962C8B-B14F-4D97-AF65-F5344CB8AC3E}">
        <p14:creationId xmlns:p14="http://schemas.microsoft.com/office/powerpoint/2010/main" val="4147463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263A623-6C88-28EE-CC57-B775E7344A87}"/>
              </a:ext>
            </a:extLst>
          </p:cNvPr>
          <p:cNvSpPr/>
          <p:nvPr/>
        </p:nvSpPr>
        <p:spPr>
          <a:xfrm>
            <a:off x="1665962" y="4822812"/>
            <a:ext cx="5799550" cy="1891139"/>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FD87541-9890-F169-A818-128E28733530}"/>
              </a:ext>
            </a:extLst>
          </p:cNvPr>
          <p:cNvSpPr>
            <a:spLocks noGrp="1"/>
          </p:cNvSpPr>
          <p:nvPr>
            <p:ph type="body" sz="quarter" idx="10"/>
          </p:nvPr>
        </p:nvSpPr>
        <p:spPr>
          <a:xfrm>
            <a:off x="1306513" y="789648"/>
            <a:ext cx="6586537" cy="639102"/>
          </a:xfrm>
        </p:spPr>
        <p:txBody>
          <a:bodyPr/>
          <a:lstStyle/>
          <a:p>
            <a:r>
              <a:rPr lang="en-US">
                <a:solidFill>
                  <a:schemeClr val="bg2">
                    <a:lumMod val="60000"/>
                    <a:lumOff val="40000"/>
                  </a:schemeClr>
                </a:solidFill>
              </a:rPr>
              <a:t>Key Takeaways</a:t>
            </a:r>
          </a:p>
        </p:txBody>
      </p:sp>
      <p:sp>
        <p:nvSpPr>
          <p:cNvPr id="5" name="Text Placeholder 4">
            <a:extLst>
              <a:ext uri="{FF2B5EF4-FFF2-40B4-BE49-F238E27FC236}">
                <a16:creationId xmlns:a16="http://schemas.microsoft.com/office/drawing/2014/main" id="{BB1C0515-0961-185E-86F4-DA318F87485B}"/>
              </a:ext>
            </a:extLst>
          </p:cNvPr>
          <p:cNvSpPr>
            <a:spLocks noGrp="1"/>
          </p:cNvSpPr>
          <p:nvPr>
            <p:ph type="body" sz="quarter" idx="11"/>
          </p:nvPr>
        </p:nvSpPr>
        <p:spPr>
          <a:xfrm>
            <a:off x="1171575" y="1578771"/>
            <a:ext cx="9420225" cy="3080911"/>
          </a:xfrm>
          <a:noFill/>
          <a:effectLst>
            <a:softEdge rad="127000"/>
          </a:effectLst>
        </p:spPr>
        <p:txBody>
          <a:bodyPr/>
          <a:lstStyle/>
          <a:p>
            <a:pPr marL="342900" indent="-342900">
              <a:buFont typeface="Arial" panose="020B0604020202020204" pitchFamily="34" charset="0"/>
              <a:buChar char="•"/>
            </a:pPr>
            <a:r>
              <a:rPr lang="en-US" dirty="0">
                <a:solidFill>
                  <a:schemeClr val="bg2">
                    <a:lumMod val="60000"/>
                    <a:lumOff val="40000"/>
                  </a:schemeClr>
                </a:solidFill>
              </a:rPr>
              <a:t>Expense allowability is determined by Federal regulations, sponsor/award terms &amp; conditions, and Institutional policies</a:t>
            </a:r>
          </a:p>
          <a:p>
            <a:pPr marL="342900" indent="-342900">
              <a:buFont typeface="Arial" panose="020B0604020202020204" pitchFamily="34" charset="0"/>
              <a:buChar char="•"/>
            </a:pPr>
            <a:r>
              <a:rPr lang="en-US" dirty="0">
                <a:solidFill>
                  <a:schemeClr val="bg2">
                    <a:lumMod val="60000"/>
                    <a:lumOff val="40000"/>
                  </a:schemeClr>
                </a:solidFill>
              </a:rPr>
              <a:t>Proper planning in the Pre-Award stage can set you up for successes at time of award and throughout the Post-Award phase</a:t>
            </a:r>
          </a:p>
          <a:p>
            <a:pPr marL="342900" indent="-342900">
              <a:buFont typeface="Arial" panose="020B0604020202020204" pitchFamily="34" charset="0"/>
              <a:buChar char="•"/>
            </a:pPr>
            <a:r>
              <a:rPr lang="en-US" dirty="0">
                <a:solidFill>
                  <a:schemeClr val="bg2">
                    <a:lumMod val="60000"/>
                    <a:lumOff val="40000"/>
                  </a:schemeClr>
                </a:solidFill>
              </a:rPr>
              <a:t>New ideas, opportunities and changes are bound to happen during your research project. When unplanned expenses come about, maximize documentation and communication about these changes.</a:t>
            </a:r>
            <a:endParaRPr lang="en-US" b="1" dirty="0">
              <a:solidFill>
                <a:schemeClr val="bg2">
                  <a:lumMod val="60000"/>
                  <a:lumOff val="40000"/>
                </a:schemeClr>
              </a:solidFill>
            </a:endParaRPr>
          </a:p>
        </p:txBody>
      </p:sp>
      <p:pic>
        <p:nvPicPr>
          <p:cNvPr id="2" name="Picture 1" descr="Silver stopwatch">
            <a:extLst>
              <a:ext uri="{FF2B5EF4-FFF2-40B4-BE49-F238E27FC236}">
                <a16:creationId xmlns:a16="http://schemas.microsoft.com/office/drawing/2014/main" id="{AFC34B52-14C5-888F-6C8F-EF1A32438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819" y="4337222"/>
            <a:ext cx="2714440" cy="20373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CC48DF7C-5C97-BEBB-A7CA-1122E664EAFF}"/>
              </a:ext>
            </a:extLst>
          </p:cNvPr>
          <p:cNvSpPr txBox="1"/>
          <p:nvPr/>
        </p:nvSpPr>
        <p:spPr>
          <a:xfrm>
            <a:off x="1665962" y="5029717"/>
            <a:ext cx="5799550" cy="1477328"/>
          </a:xfrm>
          <a:prstGeom prst="rect">
            <a:avLst/>
          </a:prstGeom>
          <a:noFill/>
        </p:spPr>
        <p:txBody>
          <a:bodyPr wrap="square" rtlCol="0">
            <a:spAutoFit/>
          </a:bodyPr>
          <a:lstStyle/>
          <a:p>
            <a:pPr algn="ctr"/>
            <a:r>
              <a:rPr lang="en-US" sz="2000" b="1" dirty="0">
                <a:solidFill>
                  <a:schemeClr val="accent1"/>
                </a:solidFill>
              </a:rPr>
              <a:t>Join us for our next webinar!</a:t>
            </a:r>
          </a:p>
          <a:p>
            <a:pPr algn="ctr"/>
            <a:endParaRPr lang="en-US" sz="1000" b="1" dirty="0">
              <a:solidFill>
                <a:schemeClr val="accent1"/>
              </a:solidFill>
            </a:endParaRPr>
          </a:p>
          <a:p>
            <a:pPr algn="ctr"/>
            <a:r>
              <a:rPr lang="en-US" sz="2000" b="1" dirty="0">
                <a:solidFill>
                  <a:schemeClr val="accent1"/>
                </a:solidFill>
              </a:rPr>
              <a:t>“I Got a Grant! Now What?”</a:t>
            </a:r>
          </a:p>
          <a:p>
            <a:pPr algn="ctr"/>
            <a:r>
              <a:rPr lang="en-US" sz="2000" b="1" dirty="0">
                <a:solidFill>
                  <a:schemeClr val="accent1"/>
                </a:solidFill>
              </a:rPr>
              <a:t>Friday, Nov. 8</a:t>
            </a:r>
            <a:r>
              <a:rPr lang="en-US" sz="2000" b="1" baseline="30000" dirty="0">
                <a:solidFill>
                  <a:schemeClr val="accent1"/>
                </a:solidFill>
              </a:rPr>
              <a:t>th</a:t>
            </a:r>
            <a:r>
              <a:rPr lang="en-US" sz="2000" b="1" dirty="0">
                <a:solidFill>
                  <a:schemeClr val="accent1"/>
                </a:solidFill>
              </a:rPr>
              <a:t>, 1:00 – 2:00 pm</a:t>
            </a:r>
          </a:p>
          <a:p>
            <a:pPr algn="ctr"/>
            <a:r>
              <a:rPr lang="en-US" sz="2000" dirty="0">
                <a:solidFill>
                  <a:schemeClr val="accent1"/>
                </a:solidFill>
                <a:hlinkClick r:id="rId4"/>
              </a:rPr>
              <a:t>https://www.chapman.edu/research/events.aspx</a:t>
            </a:r>
            <a:r>
              <a:rPr lang="en-US" sz="2000" dirty="0">
                <a:solidFill>
                  <a:schemeClr val="accent1"/>
                </a:solidFill>
              </a:rPr>
              <a:t> </a:t>
            </a:r>
          </a:p>
        </p:txBody>
      </p:sp>
    </p:spTree>
    <p:extLst>
      <p:ext uri="{BB962C8B-B14F-4D97-AF65-F5344CB8AC3E}">
        <p14:creationId xmlns:p14="http://schemas.microsoft.com/office/powerpoint/2010/main" val="3006874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95B91D-7898-4357-FC68-AC7BCCA580D0}"/>
              </a:ext>
            </a:extLst>
          </p:cNvPr>
          <p:cNvSpPr>
            <a:spLocks noGrp="1"/>
          </p:cNvSpPr>
          <p:nvPr>
            <p:ph type="body" sz="quarter" idx="10"/>
          </p:nvPr>
        </p:nvSpPr>
        <p:spPr>
          <a:xfrm>
            <a:off x="7053091" y="1129120"/>
            <a:ext cx="4581525" cy="1467022"/>
          </a:xfrm>
        </p:spPr>
        <p:txBody>
          <a:bodyPr/>
          <a:lstStyle/>
          <a:p>
            <a:r>
              <a:rPr lang="en-US"/>
              <a:t>Thank You!</a:t>
            </a:r>
          </a:p>
        </p:txBody>
      </p:sp>
      <p:sp>
        <p:nvSpPr>
          <p:cNvPr id="5" name="Text Placeholder 4">
            <a:extLst>
              <a:ext uri="{FF2B5EF4-FFF2-40B4-BE49-F238E27FC236}">
                <a16:creationId xmlns:a16="http://schemas.microsoft.com/office/drawing/2014/main" id="{AA7A0F20-D2E7-9A0B-D6F6-55EFA51D496C}"/>
              </a:ext>
            </a:extLst>
          </p:cNvPr>
          <p:cNvSpPr>
            <a:spLocks noGrp="1"/>
          </p:cNvSpPr>
          <p:nvPr>
            <p:ph type="body" sz="quarter" idx="11"/>
          </p:nvPr>
        </p:nvSpPr>
        <p:spPr>
          <a:xfrm>
            <a:off x="7157866" y="2005667"/>
            <a:ext cx="4579938" cy="412235"/>
          </a:xfrm>
        </p:spPr>
        <p:txBody>
          <a:bodyPr/>
          <a:lstStyle/>
          <a:p>
            <a:r>
              <a:rPr lang="en-US" sz="2800"/>
              <a:t>Questions?</a:t>
            </a:r>
          </a:p>
        </p:txBody>
      </p:sp>
      <p:sp>
        <p:nvSpPr>
          <p:cNvPr id="2" name="TextBox 1">
            <a:extLst>
              <a:ext uri="{FF2B5EF4-FFF2-40B4-BE49-F238E27FC236}">
                <a16:creationId xmlns:a16="http://schemas.microsoft.com/office/drawing/2014/main" id="{A7A2190F-92BD-CE35-F65A-2742F8559719}"/>
              </a:ext>
            </a:extLst>
          </p:cNvPr>
          <p:cNvSpPr txBox="1"/>
          <p:nvPr/>
        </p:nvSpPr>
        <p:spPr>
          <a:xfrm>
            <a:off x="7157866" y="3160746"/>
            <a:ext cx="5514415" cy="1754326"/>
          </a:xfrm>
          <a:prstGeom prst="rect">
            <a:avLst/>
          </a:prstGeom>
          <a:noFill/>
        </p:spPr>
        <p:txBody>
          <a:bodyPr wrap="square" rtlCol="0">
            <a:spAutoFit/>
          </a:bodyPr>
          <a:lstStyle/>
          <a:p>
            <a:r>
              <a:rPr lang="en-US" b="1">
                <a:solidFill>
                  <a:schemeClr val="tx1">
                    <a:lumMod val="75000"/>
                    <a:lumOff val="25000"/>
                  </a:schemeClr>
                </a:solidFill>
              </a:rPr>
              <a:t>Sponsored Projects Services (SPS): </a:t>
            </a:r>
            <a:r>
              <a:rPr lang="en-US" b="1">
                <a:solidFill>
                  <a:srgbClr val="A50034"/>
                </a:solidFill>
                <a:hlinkClick r:id="rId3"/>
              </a:rPr>
              <a:t>sps@chapman.edu</a:t>
            </a:r>
            <a:r>
              <a:rPr lang="en-US" b="1">
                <a:solidFill>
                  <a:srgbClr val="A50034"/>
                </a:solidFill>
              </a:rPr>
              <a:t> </a:t>
            </a:r>
          </a:p>
          <a:p>
            <a:endParaRPr lang="en-US" b="1">
              <a:solidFill>
                <a:srgbClr val="A50034"/>
              </a:solidFill>
            </a:endParaRPr>
          </a:p>
          <a:p>
            <a:r>
              <a:rPr lang="en-US" b="1">
                <a:solidFill>
                  <a:schemeClr val="tx1">
                    <a:lumMod val="75000"/>
                    <a:lumOff val="25000"/>
                  </a:schemeClr>
                </a:solidFill>
              </a:rPr>
              <a:t>Office of Research (OOR): </a:t>
            </a:r>
            <a:r>
              <a:rPr lang="en-US" b="1">
                <a:solidFill>
                  <a:srgbClr val="A50034"/>
                </a:solidFill>
                <a:hlinkClick r:id="rId4"/>
              </a:rPr>
              <a:t>officeofresearch@chapman.edu</a:t>
            </a:r>
            <a:r>
              <a:rPr lang="en-US" b="1">
                <a:solidFill>
                  <a:srgbClr val="A50034"/>
                </a:solidFill>
              </a:rPr>
              <a:t> </a:t>
            </a:r>
          </a:p>
          <a:p>
            <a:pPr algn="ctr"/>
            <a:endParaRPr lang="en-US" b="1">
              <a:solidFill>
                <a:srgbClr val="A50034"/>
              </a:solidFill>
            </a:endParaRPr>
          </a:p>
        </p:txBody>
      </p:sp>
      <p:sp>
        <p:nvSpPr>
          <p:cNvPr id="3" name="Subtitle 2">
            <a:extLst>
              <a:ext uri="{FF2B5EF4-FFF2-40B4-BE49-F238E27FC236}">
                <a16:creationId xmlns:a16="http://schemas.microsoft.com/office/drawing/2014/main" id="{4DA8FE71-DAE4-B011-A436-5F3D5863101E}"/>
              </a:ext>
            </a:extLst>
          </p:cNvPr>
          <p:cNvSpPr txBox="1">
            <a:spLocks/>
          </p:cNvSpPr>
          <p:nvPr/>
        </p:nvSpPr>
        <p:spPr>
          <a:xfrm>
            <a:off x="642996" y="6353175"/>
            <a:ext cx="10906008" cy="4556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latin typeface="Segoe UI" panose="020B0502040204020203" pitchFamily="34" charset="0"/>
                <a:cs typeface="Segoe UI" panose="020B0502040204020203" pitchFamily="34" charset="0"/>
              </a:rPr>
              <a:t>Visit our website: </a:t>
            </a:r>
            <a:r>
              <a:rPr lang="en-US" sz="1800" b="1">
                <a:latin typeface="Segoe UI" panose="020B0502040204020203" pitchFamily="34" charset="0"/>
                <a:cs typeface="Segoe UI" panose="020B0502040204020203" pitchFamily="34" charset="0"/>
                <a:hlinkClick r:id="rId5"/>
              </a:rPr>
              <a:t>https://www.chapman.edu/research/about-our-office.aspx</a:t>
            </a:r>
            <a:r>
              <a:rPr lang="en-US" sz="1800" b="1">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725382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4</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dirty="0"/>
              <a:t>A grad student in Chemistry submitted a reimbursement request on a Foundation grant for a pair of pants purchased at the local mall.</a:t>
            </a:r>
          </a:p>
        </p:txBody>
      </p:sp>
      <p:pic>
        <p:nvPicPr>
          <p:cNvPr id="7" name="Picture 6" descr="Scared Cat">
            <a:extLst>
              <a:ext uri="{FF2B5EF4-FFF2-40B4-BE49-F238E27FC236}">
                <a16:creationId xmlns:a16="http://schemas.microsoft.com/office/drawing/2014/main" id="{943B0EE5-FBB5-75AE-92B5-CE8FC5CB248F}"/>
              </a:ext>
            </a:extLst>
          </p:cNvPr>
          <p:cNvPicPr>
            <a:picLocks noChangeAspect="1"/>
          </p:cNvPicPr>
          <p:nvPr/>
        </p:nvPicPr>
        <p:blipFill>
          <a:blip r:embed="rId2"/>
          <a:srcRect/>
          <a:stretch/>
        </p:blipFill>
        <p:spPr>
          <a:xfrm>
            <a:off x="7805511" y="2008802"/>
            <a:ext cx="3189514" cy="3189514"/>
          </a:xfrm>
          <a:prstGeom prst="rect">
            <a:avLst/>
          </a:prstGeom>
        </p:spPr>
      </p:pic>
    </p:spTree>
    <p:extLst>
      <p:ext uri="{BB962C8B-B14F-4D97-AF65-F5344CB8AC3E}">
        <p14:creationId xmlns:p14="http://schemas.microsoft.com/office/powerpoint/2010/main" val="3018773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4, Explained</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a:t>A grad student in Chemistry submitted a reimbursement request on a Foundation grant for a pair of pants purchased at the local mall.</a:t>
            </a:r>
          </a:p>
        </p:txBody>
      </p:sp>
      <p:sp>
        <p:nvSpPr>
          <p:cNvPr id="4" name="TextBox 3">
            <a:extLst>
              <a:ext uri="{FF2B5EF4-FFF2-40B4-BE49-F238E27FC236}">
                <a16:creationId xmlns:a16="http://schemas.microsoft.com/office/drawing/2014/main" id="{0E6A32F1-AD2E-AA24-2B14-B0891971E7A8}"/>
              </a:ext>
            </a:extLst>
          </p:cNvPr>
          <p:cNvSpPr txBox="1"/>
          <p:nvPr/>
        </p:nvSpPr>
        <p:spPr>
          <a:xfrm>
            <a:off x="6096000" y="3429000"/>
            <a:ext cx="5758543" cy="1938992"/>
          </a:xfrm>
          <a:prstGeom prst="rect">
            <a:avLst/>
          </a:prstGeom>
          <a:noFill/>
        </p:spPr>
        <p:txBody>
          <a:bodyPr wrap="square" rtlCol="0">
            <a:spAutoFit/>
          </a:bodyPr>
          <a:lstStyle/>
          <a:p>
            <a:r>
              <a:rPr lang="en-US" sz="2400" b="1" dirty="0"/>
              <a:t>Unallowable because:</a:t>
            </a:r>
          </a:p>
          <a:p>
            <a:r>
              <a:rPr lang="en-US" sz="2400" dirty="0"/>
              <a:t>The grad student’s assertion that the University required him to wear pants in the lab was not an adequate justification for this expense.</a:t>
            </a:r>
          </a:p>
        </p:txBody>
      </p:sp>
      <p:pic>
        <p:nvPicPr>
          <p:cNvPr id="6" name="Picture 5" descr="A red and white sign&#10;&#10;Description automatically generated">
            <a:extLst>
              <a:ext uri="{FF2B5EF4-FFF2-40B4-BE49-F238E27FC236}">
                <a16:creationId xmlns:a16="http://schemas.microsoft.com/office/drawing/2014/main" id="{5A777355-8273-BDA5-82F9-466A4610383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39547" y="1798680"/>
            <a:ext cx="1471447" cy="1471447"/>
          </a:xfrm>
          <a:prstGeom prst="rect">
            <a:avLst/>
          </a:prstGeom>
        </p:spPr>
      </p:pic>
    </p:spTree>
    <p:extLst>
      <p:ext uri="{BB962C8B-B14F-4D97-AF65-F5344CB8AC3E}">
        <p14:creationId xmlns:p14="http://schemas.microsoft.com/office/powerpoint/2010/main" val="4238207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5 </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a:t>The PI on a DOI grant requested the purchase of a shotgun and ammunition.</a:t>
            </a:r>
          </a:p>
        </p:txBody>
      </p:sp>
      <p:pic>
        <p:nvPicPr>
          <p:cNvPr id="7" name="Picture 6" descr="Afraid face">
            <a:extLst>
              <a:ext uri="{FF2B5EF4-FFF2-40B4-BE49-F238E27FC236}">
                <a16:creationId xmlns:a16="http://schemas.microsoft.com/office/drawing/2014/main" id="{943B0EE5-FBB5-75AE-92B5-CE8FC5CB248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805511" y="2145495"/>
            <a:ext cx="3189514" cy="2916127"/>
          </a:xfrm>
          <a:prstGeom prst="rect">
            <a:avLst/>
          </a:prstGeom>
        </p:spPr>
      </p:pic>
    </p:spTree>
    <p:extLst>
      <p:ext uri="{BB962C8B-B14F-4D97-AF65-F5344CB8AC3E}">
        <p14:creationId xmlns:p14="http://schemas.microsoft.com/office/powerpoint/2010/main" val="1016973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5, Explained</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a:t>The PI on a Department of the Interior grant requested the purchase of a shotgun and ammunition.</a:t>
            </a:r>
          </a:p>
        </p:txBody>
      </p:sp>
      <p:sp>
        <p:nvSpPr>
          <p:cNvPr id="4" name="TextBox 3">
            <a:extLst>
              <a:ext uri="{FF2B5EF4-FFF2-40B4-BE49-F238E27FC236}">
                <a16:creationId xmlns:a16="http://schemas.microsoft.com/office/drawing/2014/main" id="{BEA89A54-D36D-8EE3-4526-638B559D1690}"/>
              </a:ext>
            </a:extLst>
          </p:cNvPr>
          <p:cNvSpPr txBox="1"/>
          <p:nvPr/>
        </p:nvSpPr>
        <p:spPr>
          <a:xfrm>
            <a:off x="6096000" y="3429000"/>
            <a:ext cx="5758543" cy="2308324"/>
          </a:xfrm>
          <a:prstGeom prst="rect">
            <a:avLst/>
          </a:prstGeom>
          <a:noFill/>
        </p:spPr>
        <p:txBody>
          <a:bodyPr wrap="square" rtlCol="0">
            <a:spAutoFit/>
          </a:bodyPr>
          <a:lstStyle/>
          <a:p>
            <a:r>
              <a:rPr lang="en-US" sz="2400" b="1"/>
              <a:t>Allowable because:</a:t>
            </a:r>
          </a:p>
          <a:p>
            <a:r>
              <a:rPr lang="en-US" sz="2400"/>
              <a:t>This was for field work in the wilderness where bears and other wildlife could be dangerous. Extensive safety protocols were put in place but it was ultimately considered necessary and reasonable.</a:t>
            </a:r>
          </a:p>
        </p:txBody>
      </p:sp>
      <p:pic>
        <p:nvPicPr>
          <p:cNvPr id="6" name="Picture 5" descr="A green button with black text&#10;&#10;Description automatically generated">
            <a:extLst>
              <a:ext uri="{FF2B5EF4-FFF2-40B4-BE49-F238E27FC236}">
                <a16:creationId xmlns:a16="http://schemas.microsoft.com/office/drawing/2014/main" id="{97578E3D-E5C8-7B7D-99B1-432159B94ED3}"/>
              </a:ext>
            </a:extLst>
          </p:cNvPr>
          <p:cNvPicPr>
            <a:picLocks noChangeAspect="1"/>
          </p:cNvPicPr>
          <p:nvPr/>
        </p:nvPicPr>
        <p:blipFill>
          <a:blip r:embed="rId3">
            <a:clrChange>
              <a:clrFrom>
                <a:srgbClr val="FFFFFF"/>
              </a:clrFrom>
              <a:clrTo>
                <a:srgbClr val="FFFFFF">
                  <a:alpha val="0"/>
                </a:srgbClr>
              </a:clrTo>
            </a:clrChange>
            <a:extLst>
              <a:ext uri="{837473B0-CC2E-450A-ABE3-18F120FF3D39}">
                <a1611:picAttrSrcUrl xmlns:a1611="http://schemas.microsoft.com/office/drawing/2016/11/main" r:id="rId4"/>
              </a:ext>
            </a:extLst>
          </a:blip>
          <a:stretch>
            <a:fillRect/>
          </a:stretch>
        </p:blipFill>
        <p:spPr>
          <a:xfrm>
            <a:off x="8749385" y="1432930"/>
            <a:ext cx="1650657" cy="1650657"/>
          </a:xfrm>
          <a:prstGeom prst="rect">
            <a:avLst/>
          </a:prstGeom>
        </p:spPr>
      </p:pic>
    </p:spTree>
    <p:extLst>
      <p:ext uri="{BB962C8B-B14F-4D97-AF65-F5344CB8AC3E}">
        <p14:creationId xmlns:p14="http://schemas.microsoft.com/office/powerpoint/2010/main" val="1200707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6</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a:t>The Theatre department purchases a gross of condoms on a </a:t>
            </a:r>
            <a:r>
              <a:rPr lang="en-US" err="1"/>
              <a:t>Pcard</a:t>
            </a:r>
            <a:r>
              <a:rPr lang="en-US"/>
              <a:t> and wants to charge it to a National Endowment of Arts grant.</a:t>
            </a:r>
          </a:p>
        </p:txBody>
      </p:sp>
      <p:pic>
        <p:nvPicPr>
          <p:cNvPr id="7" name="Picture 6" descr="Woman holding a laptop">
            <a:extLst>
              <a:ext uri="{FF2B5EF4-FFF2-40B4-BE49-F238E27FC236}">
                <a16:creationId xmlns:a16="http://schemas.microsoft.com/office/drawing/2014/main" id="{943B0EE5-FBB5-75AE-92B5-CE8FC5CB248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830691" y="2008802"/>
            <a:ext cx="3139153" cy="3189514"/>
          </a:xfrm>
          <a:prstGeom prst="rect">
            <a:avLst/>
          </a:prstGeom>
        </p:spPr>
      </p:pic>
    </p:spTree>
    <p:extLst>
      <p:ext uri="{BB962C8B-B14F-4D97-AF65-F5344CB8AC3E}">
        <p14:creationId xmlns:p14="http://schemas.microsoft.com/office/powerpoint/2010/main" val="1926090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A3307D1-0327-20F0-E977-C80EA6EF0096}"/>
              </a:ext>
            </a:extLst>
          </p:cNvPr>
          <p:cNvSpPr>
            <a:spLocks noGrp="1"/>
          </p:cNvSpPr>
          <p:nvPr/>
        </p:nvSpPr>
        <p:spPr>
          <a:xfrm>
            <a:off x="8027636" y="3270127"/>
            <a:ext cx="8856133" cy="370890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accent6"/>
                </a:solidFill>
                <a:latin typeface="+mj-lt"/>
                <a:ea typeface="+mj-ea"/>
                <a:cs typeface="+mj-cs"/>
              </a:defRPr>
            </a:lvl2pPr>
            <a:lvl3pPr marL="1143000" indent="-228600" algn="l" defTabSz="914400" rtl="0" eaLnBrk="1" latinLnBrk="0" hangingPunct="1">
              <a:lnSpc>
                <a:spcPct val="90000"/>
              </a:lnSpc>
              <a:spcBef>
                <a:spcPts val="500"/>
              </a:spcBef>
              <a:buFont typeface="Arial"/>
              <a:buChar char="•"/>
              <a:defRPr sz="2000" kern="1200">
                <a:solidFill>
                  <a:schemeClr val="accent6"/>
                </a:solidFill>
                <a:latin typeface="+mj-lt"/>
                <a:ea typeface="+mj-ea"/>
                <a:cs typeface="+mj-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4pPr>
            <a:lvl5pPr marL="2057400" indent="-228600" algn="l" defTabSz="914400" rtl="0" eaLnBrk="1" latinLnBrk="0" hangingPunct="1">
              <a:lnSpc>
                <a:spcPct val="90000"/>
              </a:lnSpc>
              <a:spcBef>
                <a:spcPts val="500"/>
              </a:spcBef>
              <a:buFont typeface="Arial"/>
              <a:buChar char="•"/>
              <a:defRPr sz="1800" kern="1200">
                <a:solidFill>
                  <a:schemeClr val="accent6"/>
                </a:solidFill>
                <a:latin typeface="+mj-lt"/>
                <a:ea typeface="+mj-ea"/>
                <a:cs typeface="+mj-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j-lt"/>
                <a:ea typeface="+mj-ea"/>
                <a:cs typeface="+mj-cs"/>
              </a:defRPr>
            </a:lvl9pPr>
          </a:lstStyle>
          <a:p>
            <a:endParaRPr lang="en-US" sz="210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8F1A1C6-35F9-A4AF-CCFF-58B7D1445EDB}"/>
              </a:ext>
            </a:extLst>
          </p:cNvPr>
          <p:cNvSpPr>
            <a:spLocks noGrp="1"/>
          </p:cNvSpPr>
          <p:nvPr>
            <p:ph type="body" sz="quarter" idx="10"/>
          </p:nvPr>
        </p:nvSpPr>
        <p:spPr/>
        <p:txBody>
          <a:bodyPr/>
          <a:lstStyle/>
          <a:p>
            <a:r>
              <a:rPr lang="en-US"/>
              <a:t>Scenario 6, Explained</a:t>
            </a:r>
          </a:p>
        </p:txBody>
      </p:sp>
      <p:sp>
        <p:nvSpPr>
          <p:cNvPr id="3" name="Text Placeholder 2">
            <a:extLst>
              <a:ext uri="{FF2B5EF4-FFF2-40B4-BE49-F238E27FC236}">
                <a16:creationId xmlns:a16="http://schemas.microsoft.com/office/drawing/2014/main" id="{E21D91BF-B915-7557-FC07-1520A39942CE}"/>
              </a:ext>
            </a:extLst>
          </p:cNvPr>
          <p:cNvSpPr>
            <a:spLocks noGrp="1"/>
          </p:cNvSpPr>
          <p:nvPr>
            <p:ph type="body" sz="quarter" idx="11"/>
          </p:nvPr>
        </p:nvSpPr>
        <p:spPr>
          <a:xfrm>
            <a:off x="1196975" y="1724025"/>
            <a:ext cx="9209088" cy="2446531"/>
          </a:xfrm>
        </p:spPr>
        <p:txBody>
          <a:bodyPr/>
          <a:lstStyle/>
          <a:p>
            <a:r>
              <a:rPr lang="en-US"/>
              <a:t>The Theatre department purchases a gross of condoms on a </a:t>
            </a:r>
            <a:r>
              <a:rPr lang="en-US" err="1"/>
              <a:t>Pcard</a:t>
            </a:r>
            <a:r>
              <a:rPr lang="en-US"/>
              <a:t> and wants to charge it to a National Endowment of Arts grant.</a:t>
            </a:r>
          </a:p>
        </p:txBody>
      </p:sp>
      <p:sp>
        <p:nvSpPr>
          <p:cNvPr id="4" name="TextBox 3">
            <a:extLst>
              <a:ext uri="{FF2B5EF4-FFF2-40B4-BE49-F238E27FC236}">
                <a16:creationId xmlns:a16="http://schemas.microsoft.com/office/drawing/2014/main" id="{69E43465-DE9A-DAA9-1646-0797AB37DB04}"/>
              </a:ext>
            </a:extLst>
          </p:cNvPr>
          <p:cNvSpPr txBox="1"/>
          <p:nvPr/>
        </p:nvSpPr>
        <p:spPr>
          <a:xfrm>
            <a:off x="6096000" y="3429000"/>
            <a:ext cx="5758543" cy="1938992"/>
          </a:xfrm>
          <a:prstGeom prst="rect">
            <a:avLst/>
          </a:prstGeom>
          <a:noFill/>
        </p:spPr>
        <p:txBody>
          <a:bodyPr wrap="square" rtlCol="0">
            <a:spAutoFit/>
          </a:bodyPr>
          <a:lstStyle/>
          <a:p>
            <a:r>
              <a:rPr lang="en-US" sz="2400" b="1"/>
              <a:t>Allowable because:</a:t>
            </a:r>
          </a:p>
          <a:p>
            <a:r>
              <a:rPr lang="en-US" sz="2400"/>
              <a:t>The condoms are used to protect the specialized lapel microphones used during recording sessions for a funded production project.</a:t>
            </a:r>
          </a:p>
        </p:txBody>
      </p:sp>
      <p:pic>
        <p:nvPicPr>
          <p:cNvPr id="6" name="Picture 5" descr="A green button with black text&#10;&#10;Description automatically generated">
            <a:extLst>
              <a:ext uri="{FF2B5EF4-FFF2-40B4-BE49-F238E27FC236}">
                <a16:creationId xmlns:a16="http://schemas.microsoft.com/office/drawing/2014/main" id="{0CC46D2B-E8A5-5F9E-3D1A-D8B1E0FF2863}"/>
              </a:ext>
            </a:extLst>
          </p:cNvPr>
          <p:cNvPicPr>
            <a:picLocks noChangeAspect="1"/>
          </p:cNvPicPr>
          <p:nvPr/>
        </p:nvPicPr>
        <p:blipFill>
          <a:blip r:embed="rId2">
            <a:clrChange>
              <a:clrFrom>
                <a:srgbClr val="FFFFFF"/>
              </a:clrFrom>
              <a:clrTo>
                <a:srgbClr val="FFFFFF">
                  <a:alpha val="0"/>
                </a:srgbClr>
              </a:clrTo>
            </a:clrChange>
            <a:extLst>
              <a:ext uri="{837473B0-CC2E-450A-ABE3-18F120FF3D39}">
                <a1611:picAttrSrcUrl xmlns:a1611="http://schemas.microsoft.com/office/drawing/2016/11/main" r:id="rId3"/>
              </a:ext>
            </a:extLst>
          </a:blip>
          <a:stretch>
            <a:fillRect/>
          </a:stretch>
        </p:blipFill>
        <p:spPr>
          <a:xfrm>
            <a:off x="8749385" y="1432930"/>
            <a:ext cx="1650657" cy="1650657"/>
          </a:xfrm>
          <a:prstGeom prst="rect">
            <a:avLst/>
          </a:prstGeom>
        </p:spPr>
      </p:pic>
    </p:spTree>
    <p:extLst>
      <p:ext uri="{BB962C8B-B14F-4D97-AF65-F5344CB8AC3E}">
        <p14:creationId xmlns:p14="http://schemas.microsoft.com/office/powerpoint/2010/main" val="249049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312127-E957-72AF-2C03-88C7681AA81E}"/>
              </a:ext>
            </a:extLst>
          </p:cNvPr>
          <p:cNvSpPr>
            <a:spLocks noGrp="1"/>
          </p:cNvSpPr>
          <p:nvPr>
            <p:ph type="body" sz="quarter" idx="10"/>
          </p:nvPr>
        </p:nvSpPr>
        <p:spPr>
          <a:xfrm>
            <a:off x="2062217" y="3109322"/>
            <a:ext cx="4033783" cy="639355"/>
          </a:xfrm>
        </p:spPr>
        <p:txBody>
          <a:bodyPr/>
          <a:lstStyle/>
          <a:p>
            <a:r>
              <a:rPr lang="en-US"/>
              <a:t>Is it allowable?</a:t>
            </a:r>
            <a:endParaRPr lang="en-US">
              <a:solidFill>
                <a:schemeClr val="accent6">
                  <a:lumMod val="50000"/>
                </a:schemeClr>
              </a:solidFill>
            </a:endParaRPr>
          </a:p>
        </p:txBody>
      </p:sp>
      <p:sp>
        <p:nvSpPr>
          <p:cNvPr id="3" name="Text Placeholder 2">
            <a:extLst>
              <a:ext uri="{FF2B5EF4-FFF2-40B4-BE49-F238E27FC236}">
                <a16:creationId xmlns:a16="http://schemas.microsoft.com/office/drawing/2014/main" id="{1B1CADA6-A763-C12B-2AC3-0848F5B6036C}"/>
              </a:ext>
            </a:extLst>
          </p:cNvPr>
          <p:cNvSpPr>
            <a:spLocks noGrp="1"/>
          </p:cNvSpPr>
          <p:nvPr>
            <p:ph type="body" sz="quarter" idx="11"/>
          </p:nvPr>
        </p:nvSpPr>
        <p:spPr>
          <a:xfrm>
            <a:off x="6232635" y="1208690"/>
            <a:ext cx="5448848" cy="4960882"/>
          </a:xfrm>
        </p:spPr>
        <p:txBody>
          <a:bodyPr/>
          <a:lstStyle/>
          <a:p>
            <a:pPr marL="342900" indent="-342900">
              <a:buClr>
                <a:srgbClr val="AB1D36"/>
              </a:buClr>
              <a:buFont typeface="Wingdings" panose="05000000000000000000" pitchFamily="2" charset="2"/>
              <a:buChar char="Ø"/>
            </a:pPr>
            <a:r>
              <a:rPr lang="en-US" sz="2800"/>
              <a:t>Federal Regulations</a:t>
            </a:r>
          </a:p>
          <a:p>
            <a:pPr marL="1028700" lvl="1" indent="-342900">
              <a:buClr>
                <a:srgbClr val="AB1D36"/>
              </a:buClr>
              <a:buFont typeface="Wingdings" panose="05000000000000000000" pitchFamily="2" charset="2"/>
              <a:buChar char="Ø"/>
            </a:pPr>
            <a:r>
              <a:rPr lang="en-US">
                <a:solidFill>
                  <a:srgbClr val="AB1D36"/>
                </a:solidFill>
              </a:rPr>
              <a:t>Uniform Guidance, FAR, DFAR</a:t>
            </a:r>
          </a:p>
          <a:p>
            <a:pPr marL="1028700" lvl="1" indent="-342900">
              <a:buClr>
                <a:srgbClr val="AB1D36"/>
              </a:buClr>
              <a:buFont typeface="Wingdings" panose="05000000000000000000" pitchFamily="2" charset="2"/>
              <a:buChar char="Ø"/>
            </a:pPr>
            <a:endParaRPr lang="en-US">
              <a:solidFill>
                <a:srgbClr val="AB1D36"/>
              </a:solidFill>
            </a:endParaRPr>
          </a:p>
          <a:p>
            <a:pPr marL="342900" indent="-342900">
              <a:buClr>
                <a:srgbClr val="AB1D36"/>
              </a:buClr>
              <a:buFont typeface="Wingdings" panose="05000000000000000000" pitchFamily="2" charset="2"/>
              <a:buChar char="Ø"/>
            </a:pPr>
            <a:r>
              <a:rPr lang="en-US" sz="2800"/>
              <a:t>Sponsor Terms &amp; Conditions</a:t>
            </a:r>
          </a:p>
          <a:p>
            <a:pPr marL="1028700" lvl="1" indent="-342900">
              <a:buClr>
                <a:srgbClr val="AB1D36"/>
              </a:buClr>
              <a:buFont typeface="Wingdings" panose="05000000000000000000" pitchFamily="2" charset="2"/>
              <a:buChar char="Ø"/>
            </a:pPr>
            <a:r>
              <a:rPr lang="en-US">
                <a:solidFill>
                  <a:srgbClr val="AB1D36"/>
                </a:solidFill>
              </a:rPr>
              <a:t>Sponsor website</a:t>
            </a:r>
          </a:p>
          <a:p>
            <a:pPr marL="1028700" lvl="1" indent="-342900">
              <a:buClr>
                <a:srgbClr val="AB1D36"/>
              </a:buClr>
              <a:buFont typeface="Wingdings" panose="05000000000000000000" pitchFamily="2" charset="2"/>
              <a:buChar char="Ø"/>
            </a:pPr>
            <a:endParaRPr lang="en-US">
              <a:solidFill>
                <a:srgbClr val="AB1D36"/>
              </a:solidFill>
            </a:endParaRPr>
          </a:p>
          <a:p>
            <a:pPr marL="342900" indent="-342900">
              <a:buClr>
                <a:srgbClr val="AB1D36"/>
              </a:buClr>
              <a:buFont typeface="Wingdings" panose="05000000000000000000" pitchFamily="2" charset="2"/>
              <a:buChar char="Ø"/>
            </a:pPr>
            <a:r>
              <a:rPr lang="en-US" sz="2800"/>
              <a:t>Award Terms &amp; Conditions</a:t>
            </a:r>
          </a:p>
          <a:p>
            <a:pPr marL="1028700" lvl="1" indent="-342900">
              <a:buClr>
                <a:srgbClr val="AB1D36"/>
              </a:buClr>
              <a:buFont typeface="Wingdings" panose="05000000000000000000" pitchFamily="2" charset="2"/>
              <a:buChar char="Ø"/>
            </a:pPr>
            <a:r>
              <a:rPr lang="en-US">
                <a:solidFill>
                  <a:srgbClr val="AB1D36"/>
                </a:solidFill>
              </a:rPr>
              <a:t>Award document</a:t>
            </a:r>
          </a:p>
          <a:p>
            <a:pPr marL="1028700" lvl="1" indent="-342900">
              <a:buClr>
                <a:srgbClr val="AB1D36"/>
              </a:buClr>
              <a:buFont typeface="Wingdings" panose="05000000000000000000" pitchFamily="2" charset="2"/>
              <a:buChar char="Ø"/>
            </a:pPr>
            <a:endParaRPr lang="en-US">
              <a:solidFill>
                <a:srgbClr val="AB1D36"/>
              </a:solidFill>
            </a:endParaRPr>
          </a:p>
          <a:p>
            <a:pPr marL="342900" indent="-342900">
              <a:buClr>
                <a:srgbClr val="AB1D36"/>
              </a:buClr>
              <a:buFont typeface="Wingdings" panose="05000000000000000000" pitchFamily="2" charset="2"/>
              <a:buChar char="Ø"/>
            </a:pPr>
            <a:r>
              <a:rPr lang="en-US" sz="2800"/>
              <a:t>Institutional Policies</a:t>
            </a:r>
          </a:p>
          <a:p>
            <a:pPr marL="1028700" lvl="1" indent="-342900">
              <a:buClr>
                <a:srgbClr val="AB1D36"/>
              </a:buClr>
              <a:buFont typeface="Wingdings" panose="05000000000000000000" pitchFamily="2" charset="2"/>
              <a:buChar char="Ø"/>
            </a:pPr>
            <a:r>
              <a:rPr lang="en-US">
                <a:solidFill>
                  <a:srgbClr val="AB1D36"/>
                </a:solidFill>
              </a:rPr>
              <a:t>Chapman’s website</a:t>
            </a:r>
          </a:p>
        </p:txBody>
      </p:sp>
    </p:spTree>
    <p:extLst>
      <p:ext uri="{BB962C8B-B14F-4D97-AF65-F5344CB8AC3E}">
        <p14:creationId xmlns:p14="http://schemas.microsoft.com/office/powerpoint/2010/main" val="33750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312127-E957-72AF-2C03-88C7681AA81E}"/>
              </a:ext>
            </a:extLst>
          </p:cNvPr>
          <p:cNvSpPr>
            <a:spLocks noGrp="1"/>
          </p:cNvSpPr>
          <p:nvPr>
            <p:ph type="body" sz="quarter" idx="10"/>
          </p:nvPr>
        </p:nvSpPr>
        <p:spPr>
          <a:xfrm>
            <a:off x="2451100" y="1627066"/>
            <a:ext cx="7793038" cy="639355"/>
          </a:xfrm>
        </p:spPr>
        <p:txBody>
          <a:bodyPr/>
          <a:lstStyle/>
          <a:p>
            <a:r>
              <a:rPr lang="en-US"/>
              <a:t>Is it reasonable?</a:t>
            </a:r>
            <a:endParaRPr lang="en-US">
              <a:solidFill>
                <a:schemeClr val="accent6">
                  <a:lumMod val="50000"/>
                </a:schemeClr>
              </a:solidFill>
            </a:endParaRPr>
          </a:p>
        </p:txBody>
      </p:sp>
      <p:sp>
        <p:nvSpPr>
          <p:cNvPr id="3" name="Text Placeholder 2">
            <a:extLst>
              <a:ext uri="{FF2B5EF4-FFF2-40B4-BE49-F238E27FC236}">
                <a16:creationId xmlns:a16="http://schemas.microsoft.com/office/drawing/2014/main" id="{1B1CADA6-A763-C12B-2AC3-0848F5B6036C}"/>
              </a:ext>
            </a:extLst>
          </p:cNvPr>
          <p:cNvSpPr>
            <a:spLocks noGrp="1"/>
          </p:cNvSpPr>
          <p:nvPr>
            <p:ph type="body" sz="quarter" idx="11"/>
          </p:nvPr>
        </p:nvSpPr>
        <p:spPr>
          <a:xfrm>
            <a:off x="2451100" y="2554014"/>
            <a:ext cx="7800975" cy="1279756"/>
          </a:xfrm>
        </p:spPr>
        <p:txBody>
          <a:bodyPr/>
          <a:lstStyle/>
          <a:p>
            <a:pPr marL="342900" indent="-342900">
              <a:buClr>
                <a:srgbClr val="AB1D36"/>
              </a:buClr>
              <a:buFont typeface="Wingdings" panose="05000000000000000000" pitchFamily="2" charset="2"/>
              <a:buChar char="Ø"/>
            </a:pPr>
            <a:r>
              <a:rPr lang="en-US" sz="2800"/>
              <a:t>Required for proper and efficient performance</a:t>
            </a:r>
          </a:p>
          <a:p>
            <a:pPr marL="342900" indent="-342900">
              <a:buClr>
                <a:srgbClr val="AB1D36"/>
              </a:buClr>
              <a:buFont typeface="Wingdings" panose="05000000000000000000" pitchFamily="2" charset="2"/>
              <a:buChar char="Ø"/>
            </a:pPr>
            <a:r>
              <a:rPr lang="en-US" sz="2800">
                <a:solidFill>
                  <a:schemeClr val="accent6">
                    <a:lumMod val="50000"/>
                  </a:schemeClr>
                </a:solidFill>
              </a:rPr>
              <a:t>Business Practice aligns with regular institutional procedures and market prices</a:t>
            </a:r>
          </a:p>
          <a:p>
            <a:pPr marL="342900" indent="-342900">
              <a:buClr>
                <a:srgbClr val="AB1D36"/>
              </a:buClr>
              <a:buFont typeface="Wingdings" panose="05000000000000000000" pitchFamily="2" charset="2"/>
              <a:buChar char="Ø"/>
            </a:pPr>
            <a:r>
              <a:rPr lang="en-US" sz="2800">
                <a:solidFill>
                  <a:schemeClr val="accent6">
                    <a:lumMod val="50000"/>
                  </a:schemeClr>
                </a:solidFill>
              </a:rPr>
              <a:t>Does it pass the prudent person test?</a:t>
            </a:r>
            <a:endParaRPr lang="en-US">
              <a:solidFill>
                <a:schemeClr val="accent6">
                  <a:lumMod val="50000"/>
                </a:schemeClr>
              </a:solidFill>
            </a:endParaRPr>
          </a:p>
        </p:txBody>
      </p:sp>
    </p:spTree>
    <p:extLst>
      <p:ext uri="{BB962C8B-B14F-4D97-AF65-F5344CB8AC3E}">
        <p14:creationId xmlns:p14="http://schemas.microsoft.com/office/powerpoint/2010/main" val="4100412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49C562-A7B7-495D-6F83-54DE7E0086BF}"/>
              </a:ext>
            </a:extLst>
          </p:cNvPr>
          <p:cNvSpPr>
            <a:spLocks noGrp="1"/>
          </p:cNvSpPr>
          <p:nvPr>
            <p:ph type="body" sz="quarter" idx="10"/>
          </p:nvPr>
        </p:nvSpPr>
        <p:spPr>
          <a:xfrm>
            <a:off x="2451100" y="2121053"/>
            <a:ext cx="7793038" cy="639355"/>
          </a:xfrm>
        </p:spPr>
        <p:txBody>
          <a:bodyPr/>
          <a:lstStyle/>
          <a:p>
            <a:r>
              <a:rPr lang="en-US"/>
              <a:t>Is it allocable?</a:t>
            </a:r>
          </a:p>
        </p:txBody>
      </p:sp>
      <p:sp>
        <p:nvSpPr>
          <p:cNvPr id="3" name="Text Placeholder 2">
            <a:extLst>
              <a:ext uri="{FF2B5EF4-FFF2-40B4-BE49-F238E27FC236}">
                <a16:creationId xmlns:a16="http://schemas.microsoft.com/office/drawing/2014/main" id="{BA94CC82-BBFE-883C-AC80-FCC1D2E34DCF}"/>
              </a:ext>
            </a:extLst>
          </p:cNvPr>
          <p:cNvSpPr>
            <a:spLocks noGrp="1"/>
          </p:cNvSpPr>
          <p:nvPr>
            <p:ph type="body" sz="quarter" idx="11"/>
          </p:nvPr>
        </p:nvSpPr>
        <p:spPr>
          <a:xfrm>
            <a:off x="2451100" y="2882463"/>
            <a:ext cx="7800975" cy="1920766"/>
          </a:xfrm>
        </p:spPr>
        <p:txBody>
          <a:bodyPr/>
          <a:lstStyle/>
          <a:p>
            <a:pPr marL="342900" indent="-342900">
              <a:buFont typeface="Arial" panose="020B0604020202020204" pitchFamily="34" charset="0"/>
              <a:buChar char="•"/>
            </a:pPr>
            <a:r>
              <a:rPr lang="en-US"/>
              <a:t>Cost demonstrates a benefit to the project</a:t>
            </a:r>
          </a:p>
          <a:p>
            <a:pPr marL="342900" indent="-342900">
              <a:buFont typeface="Arial" panose="020B0604020202020204" pitchFamily="34" charset="0"/>
              <a:buChar char="•"/>
            </a:pPr>
            <a:r>
              <a:rPr lang="en-US"/>
              <a:t>Cost is not part of indirect costs</a:t>
            </a:r>
          </a:p>
          <a:p>
            <a:pPr marL="342900" indent="-342900">
              <a:buFont typeface="Arial" panose="020B0604020202020204" pitchFamily="34" charset="0"/>
              <a:buChar char="•"/>
            </a:pPr>
            <a:r>
              <a:rPr lang="en-US"/>
              <a:t>If the cost benefits more than one project, it adheres to uniform guidance</a:t>
            </a:r>
          </a:p>
        </p:txBody>
      </p:sp>
    </p:spTree>
    <p:extLst>
      <p:ext uri="{BB962C8B-B14F-4D97-AF65-F5344CB8AC3E}">
        <p14:creationId xmlns:p14="http://schemas.microsoft.com/office/powerpoint/2010/main" val="21436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346E6F-C318-5FC1-07C6-8C801D15E033}"/>
              </a:ext>
            </a:extLst>
          </p:cNvPr>
          <p:cNvSpPr>
            <a:spLocks noGrp="1"/>
          </p:cNvSpPr>
          <p:nvPr>
            <p:ph type="body" sz="quarter" idx="10"/>
          </p:nvPr>
        </p:nvSpPr>
        <p:spPr>
          <a:xfrm>
            <a:off x="2451100" y="1994929"/>
            <a:ext cx="7793038" cy="639355"/>
          </a:xfrm>
        </p:spPr>
        <p:txBody>
          <a:bodyPr/>
          <a:lstStyle/>
          <a:p>
            <a:r>
              <a:rPr lang="en-US"/>
              <a:t>Is it treated consistently?</a:t>
            </a:r>
          </a:p>
        </p:txBody>
      </p:sp>
      <p:sp>
        <p:nvSpPr>
          <p:cNvPr id="3" name="Text Placeholder 2">
            <a:extLst>
              <a:ext uri="{FF2B5EF4-FFF2-40B4-BE49-F238E27FC236}">
                <a16:creationId xmlns:a16="http://schemas.microsoft.com/office/drawing/2014/main" id="{ED750EA8-9D77-46FE-A4E0-220412E05F74}"/>
              </a:ext>
            </a:extLst>
          </p:cNvPr>
          <p:cNvSpPr>
            <a:spLocks noGrp="1"/>
          </p:cNvSpPr>
          <p:nvPr>
            <p:ph type="body" sz="quarter" idx="11"/>
          </p:nvPr>
        </p:nvSpPr>
        <p:spPr>
          <a:xfrm>
            <a:off x="2451100" y="2756338"/>
            <a:ext cx="7800975" cy="2456793"/>
          </a:xfrm>
        </p:spPr>
        <p:txBody>
          <a:bodyPr/>
          <a:lstStyle/>
          <a:p>
            <a:pPr marL="342900" indent="-342900">
              <a:buFont typeface="Arial" panose="020B0604020202020204" pitchFamily="34" charset="0"/>
              <a:buChar char="•"/>
            </a:pPr>
            <a:r>
              <a:rPr lang="en-US"/>
              <a:t>Must treat same cost the same way, regardless of funding source</a:t>
            </a:r>
          </a:p>
          <a:p>
            <a:pPr marL="342900" indent="-342900">
              <a:buFont typeface="Arial" panose="020B0604020202020204" pitchFamily="34" charset="0"/>
              <a:buChar char="•"/>
            </a:pPr>
            <a:r>
              <a:rPr lang="en-US"/>
              <a:t>Recognizing “like circumstances”</a:t>
            </a:r>
          </a:p>
          <a:p>
            <a:pPr marL="1028700" lvl="1" indent="-342900"/>
            <a:r>
              <a:rPr lang="en-US"/>
              <a:t>Costs incurred for the same purpose in like circumstances must be treated consistently either as direct or indirect costs</a:t>
            </a:r>
          </a:p>
        </p:txBody>
      </p:sp>
    </p:spTree>
    <p:extLst>
      <p:ext uri="{BB962C8B-B14F-4D97-AF65-F5344CB8AC3E}">
        <p14:creationId xmlns:p14="http://schemas.microsoft.com/office/powerpoint/2010/main" val="1695434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F50BCF-7837-C405-AC53-231926D488BB}"/>
              </a:ext>
            </a:extLst>
          </p:cNvPr>
          <p:cNvSpPr>
            <a:spLocks noGrp="1"/>
          </p:cNvSpPr>
          <p:nvPr>
            <p:ph type="body" sz="quarter" idx="10"/>
          </p:nvPr>
        </p:nvSpPr>
        <p:spPr>
          <a:xfrm>
            <a:off x="2802732" y="2358975"/>
            <a:ext cx="6586537" cy="1719040"/>
          </a:xfrm>
        </p:spPr>
        <p:txBody>
          <a:bodyPr/>
          <a:lstStyle/>
          <a:p>
            <a:r>
              <a:rPr lang="en-US"/>
              <a:t>Pre-Award Learning Objectives</a:t>
            </a:r>
          </a:p>
        </p:txBody>
      </p:sp>
      <p:sp>
        <p:nvSpPr>
          <p:cNvPr id="3" name="Text Placeholder 2">
            <a:extLst>
              <a:ext uri="{FF2B5EF4-FFF2-40B4-BE49-F238E27FC236}">
                <a16:creationId xmlns:a16="http://schemas.microsoft.com/office/drawing/2014/main" id="{73E4EBF0-5E2A-827A-F690-8E6BAB0B01ED}"/>
              </a:ext>
            </a:extLst>
          </p:cNvPr>
          <p:cNvSpPr>
            <a:spLocks noGrp="1"/>
          </p:cNvSpPr>
          <p:nvPr>
            <p:ph type="body" sz="quarter" idx="11"/>
          </p:nvPr>
        </p:nvSpPr>
        <p:spPr>
          <a:xfrm>
            <a:off x="2682711" y="3888827"/>
            <a:ext cx="6586538" cy="1460937"/>
          </a:xfrm>
        </p:spPr>
        <p:txBody>
          <a:bodyPr/>
          <a:lstStyle/>
          <a:p>
            <a:pPr marL="342900" indent="-342900">
              <a:buFont typeface="Arial" panose="020B0604020202020204" pitchFamily="34" charset="0"/>
              <a:buChar char="•"/>
            </a:pPr>
            <a:r>
              <a:rPr lang="en-US"/>
              <a:t>Understanding the concept and criteria for allowability in Pre-Award</a:t>
            </a:r>
          </a:p>
          <a:p>
            <a:pPr marL="342900" indent="-342900">
              <a:buFont typeface="Arial" panose="020B0604020202020204" pitchFamily="34" charset="0"/>
              <a:buChar char="•"/>
            </a:pPr>
            <a:r>
              <a:rPr lang="en-US"/>
              <a:t>Pre-Award practices for Post-Award success</a:t>
            </a:r>
          </a:p>
        </p:txBody>
      </p:sp>
    </p:spTree>
    <p:extLst>
      <p:ext uri="{BB962C8B-B14F-4D97-AF65-F5344CB8AC3E}">
        <p14:creationId xmlns:p14="http://schemas.microsoft.com/office/powerpoint/2010/main" val="415870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B18CA3-5ACF-7662-1EB3-171A9CE0567B}"/>
              </a:ext>
            </a:extLst>
          </p:cNvPr>
          <p:cNvSpPr>
            <a:spLocks noGrp="1"/>
          </p:cNvSpPr>
          <p:nvPr>
            <p:ph type="body" sz="quarter" idx="10"/>
          </p:nvPr>
        </p:nvSpPr>
        <p:spPr/>
        <p:txBody>
          <a:bodyPr/>
          <a:lstStyle/>
          <a:p>
            <a:r>
              <a:rPr lang="en-US"/>
              <a:t>Developing Your Budget</a:t>
            </a:r>
          </a:p>
        </p:txBody>
      </p:sp>
      <p:sp>
        <p:nvSpPr>
          <p:cNvPr id="3" name="Text Placeholder 2">
            <a:extLst>
              <a:ext uri="{FF2B5EF4-FFF2-40B4-BE49-F238E27FC236}">
                <a16:creationId xmlns:a16="http://schemas.microsoft.com/office/drawing/2014/main" id="{D4022994-875C-3150-33E1-2C086269E93A}"/>
              </a:ext>
            </a:extLst>
          </p:cNvPr>
          <p:cNvSpPr>
            <a:spLocks noGrp="1"/>
          </p:cNvSpPr>
          <p:nvPr>
            <p:ph type="body" sz="quarter" idx="11"/>
          </p:nvPr>
        </p:nvSpPr>
        <p:spPr>
          <a:xfrm>
            <a:off x="1196975" y="1724025"/>
            <a:ext cx="9209088" cy="2847975"/>
          </a:xfrm>
        </p:spPr>
        <p:txBody>
          <a:bodyPr numCol="1"/>
          <a:lstStyle/>
          <a:p>
            <a:r>
              <a:rPr lang="en-US" sz="2800"/>
              <a:t>Can I put that in my budget?</a:t>
            </a:r>
          </a:p>
          <a:p>
            <a:r>
              <a:rPr lang="en-US" sz="2800"/>
              <a:t>How much of it can/should I include?</a:t>
            </a:r>
          </a:p>
          <a:p>
            <a:r>
              <a:rPr lang="en-US" sz="2800"/>
              <a:t>How will this affect my project later, if awarded?</a:t>
            </a:r>
          </a:p>
          <a:p>
            <a:r>
              <a:rPr lang="en-US" sz="2800"/>
              <a:t>Where can I find information to help me figure all this out?</a:t>
            </a:r>
          </a:p>
          <a:p>
            <a:endParaRPr lang="en-US"/>
          </a:p>
        </p:txBody>
      </p:sp>
      <p:pic>
        <p:nvPicPr>
          <p:cNvPr id="5" name="Picture 4" descr="A person with her hand on her chin&#10;&#10;Description automatically generated">
            <a:extLst>
              <a:ext uri="{FF2B5EF4-FFF2-40B4-BE49-F238E27FC236}">
                <a16:creationId xmlns:a16="http://schemas.microsoft.com/office/drawing/2014/main" id="{4AEB9E78-CD51-04B3-7983-CAADF20B5A4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680028" y="2370384"/>
            <a:ext cx="2355902" cy="3541635"/>
          </a:xfrm>
          <a:prstGeom prst="rect">
            <a:avLst/>
          </a:prstGeom>
        </p:spPr>
      </p:pic>
    </p:spTree>
    <p:extLst>
      <p:ext uri="{BB962C8B-B14F-4D97-AF65-F5344CB8AC3E}">
        <p14:creationId xmlns:p14="http://schemas.microsoft.com/office/powerpoint/2010/main" val="2403269071"/>
      </p:ext>
    </p:extLst>
  </p:cSld>
  <p:clrMapOvr>
    <a:masterClrMapping/>
  </p:clrMapOvr>
</p:sld>
</file>

<file path=ppt/theme/theme1.xml><?xml version="1.0" encoding="utf-8"?>
<a:theme xmlns:a="http://schemas.openxmlformats.org/drawingml/2006/main" name="Title Slide">
  <a:themeElements>
    <a:clrScheme name="Chapman Brand">
      <a:dk1>
        <a:srgbClr val="000000"/>
      </a:dk1>
      <a:lt1>
        <a:srgbClr val="FFFFFF"/>
      </a:lt1>
      <a:dk2>
        <a:srgbClr val="AC1C36"/>
      </a:dk2>
      <a:lt2>
        <a:srgbClr val="E8D6A8"/>
      </a:lt2>
      <a:accent1>
        <a:srgbClr val="AB1D37"/>
      </a:accent1>
      <a:accent2>
        <a:srgbClr val="AB1D37"/>
      </a:accent2>
      <a:accent3>
        <a:srgbClr val="9F1A33"/>
      </a:accent3>
      <a:accent4>
        <a:srgbClr val="E9D6A8"/>
      </a:accent4>
      <a:accent5>
        <a:srgbClr val="515151"/>
      </a:accent5>
      <a:accent6>
        <a:srgbClr val="919191"/>
      </a:accent6>
      <a:hlink>
        <a:srgbClr val="A91C36"/>
      </a:hlink>
      <a:folHlink>
        <a:srgbClr val="AB1D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b9a5e2-388e-4ad9-925a-e0f21751cdff">
      <Terms xmlns="http://schemas.microsoft.com/office/infopath/2007/PartnerControls"/>
    </lcf76f155ced4ddcb4097134ff3c332f>
    <TaxCatchAll xmlns="897adc76-ef31-4c55-9618-ae02d5ac851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35487307C29C4187C6FA65A90D1586" ma:contentTypeVersion="17" ma:contentTypeDescription="Create a new document." ma:contentTypeScope="" ma:versionID="e15bee79cd77ef1f4ec920fdb064f3fa">
  <xsd:schema xmlns:xsd="http://www.w3.org/2001/XMLSchema" xmlns:xs="http://www.w3.org/2001/XMLSchema" xmlns:p="http://schemas.microsoft.com/office/2006/metadata/properties" xmlns:ns2="22b9a5e2-388e-4ad9-925a-e0f21751cdff" xmlns:ns3="897adc76-ef31-4c55-9618-ae02d5ac851b" targetNamespace="http://schemas.microsoft.com/office/2006/metadata/properties" ma:root="true" ma:fieldsID="1b7717469e369c993ea8d534f561e0c2" ns2:_="" ns3:_="">
    <xsd:import namespace="22b9a5e2-388e-4ad9-925a-e0f21751cdff"/>
    <xsd:import namespace="897adc76-ef31-4c55-9618-ae02d5ac85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b9a5e2-388e-4ad9-925a-e0f21751cd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7e689ab-e6c1-495a-909d-6e26ff4bb3b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7adc76-ef31-4c55-9618-ae02d5ac851b"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f98f33d-ad6f-4671-a300-99a13383e4e3}" ma:internalName="TaxCatchAll" ma:showField="CatchAllData" ma:web="897adc76-ef31-4c55-9618-ae02d5ac851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24E644-2A3A-4699-B82A-9B7CC94B942D}">
  <ds:schemaRefs>
    <ds:schemaRef ds:uri="22b9a5e2-388e-4ad9-925a-e0f21751cdff"/>
    <ds:schemaRef ds:uri="897adc76-ef31-4c55-9618-ae02d5ac851b"/>
    <ds:schemaRef ds:uri="9c7942cc-054c-485b-8e91-c668de4106eb"/>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3D5572F7-8CF4-479E-9CEE-D232E58D8C6A}">
  <ds:schemaRefs>
    <ds:schemaRef ds:uri="22b9a5e2-388e-4ad9-925a-e0f21751cdff"/>
    <ds:schemaRef ds:uri="897adc76-ef31-4c55-9618-ae02d5ac85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4ECA8C-C38A-48D9-8757-36D8CBD6F15D}">
  <ds:schemaRefs>
    <ds:schemaRef ds:uri="http://schemas.microsoft.com/sharepoint/v3/contenttype/forms"/>
  </ds:schemaRefs>
</ds:datastoreItem>
</file>

<file path=docMetadata/LabelInfo.xml><?xml version="1.0" encoding="utf-8"?>
<clbl:labelList xmlns:clbl="http://schemas.microsoft.com/office/2020/mipLabelMetadata">
  <clbl:label id="{809929af-2d25-45bf-9837-089eb9cfbd01}" enabled="0" method="" siteId="{809929af-2d25-45bf-9837-089eb9cfbd01}" removed="1"/>
</clbl:labelList>
</file>

<file path=docProps/app.xml><?xml version="1.0" encoding="utf-8"?>
<Properties xmlns="http://schemas.openxmlformats.org/officeDocument/2006/extended-properties" xmlns:vt="http://schemas.openxmlformats.org/officeDocument/2006/docPropsVTypes">
  <Template/>
  <TotalTime>23</TotalTime>
  <Words>2321</Words>
  <Application>Microsoft Office PowerPoint</Application>
  <PresentationFormat>Widescreen</PresentationFormat>
  <Paragraphs>251</Paragraphs>
  <Slides>37</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Nirmala UI</vt:lpstr>
      <vt:lpstr>Segoe UI</vt:lpstr>
      <vt:lpstr>Wingdings</vt:lpstr>
      <vt:lpstr>Title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Title Slide</dc:title>
  <dc:creator>Brouwer, Jeff</dc:creator>
  <cp:lastModifiedBy>Megan Faulkner</cp:lastModifiedBy>
  <cp:revision>1</cp:revision>
  <cp:lastPrinted>2023-05-11T15:35:39Z</cp:lastPrinted>
  <dcterms:created xsi:type="dcterms:W3CDTF">2022-12-08T18:57:14Z</dcterms:created>
  <dcterms:modified xsi:type="dcterms:W3CDTF">2024-10-22T16:35:41Z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0x0101003735487307C29C4187C6FA65A90D1586</vt:lpwstr>
  </property>
  <property fmtid="{D5CDD505-2E9C-101B-9397-08002B2CF9AE}" pid="3" name="MediaServiceImageTags">
    <vt:lpwstr/>
  </property>
</Properties>
</file>