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2AA_FBB251E2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B2_64364D05.xml" ContentType="application/vnd.ms-powerpoint.comments+xml"/>
  <Override PartName="/ppt/notesSlides/notesSlide4.xml" ContentType="application/vnd.openxmlformats-officedocument.presentationml.notesSlide+xml"/>
  <Override PartName="/ppt/comments/modernComment_2B4_71D1F68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9"/>
  </p:notesMasterIdLst>
  <p:sldIdLst>
    <p:sldId id="682" r:id="rId5"/>
    <p:sldId id="698" r:id="rId6"/>
    <p:sldId id="270" r:id="rId7"/>
    <p:sldId id="694" r:id="rId8"/>
    <p:sldId id="258" r:id="rId9"/>
    <p:sldId id="687" r:id="rId10"/>
    <p:sldId id="693" r:id="rId11"/>
    <p:sldId id="691" r:id="rId12"/>
    <p:sldId id="689" r:id="rId13"/>
    <p:sldId id="268" r:id="rId14"/>
    <p:sldId id="269" r:id="rId15"/>
    <p:sldId id="688" r:id="rId16"/>
    <p:sldId id="266" r:id="rId17"/>
    <p:sldId id="259" r:id="rId18"/>
    <p:sldId id="257" r:id="rId19"/>
    <p:sldId id="273" r:id="rId20"/>
    <p:sldId id="695" r:id="rId21"/>
    <p:sldId id="685" r:id="rId22"/>
    <p:sldId id="686" r:id="rId23"/>
    <p:sldId id="690" r:id="rId24"/>
    <p:sldId id="683" r:id="rId25"/>
    <p:sldId id="261" r:id="rId26"/>
    <p:sldId id="692" r:id="rId27"/>
    <p:sldId id="6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1CF69C-91BB-AC13-3FAB-52659B4FB820}" name="Guest User" initials="GU" userId="S::urn:spo:anon#0cbc9397749c23d16498c02df9a33c66a67336eda47d40d62f8469591e316551::" providerId="AD"/>
  <p188:author id="{774B28C1-93EC-8820-4381-C39872AC1E2F}" name="Tran, Esther Judith" initials="TEJ" userId="S::estran@chapman.edu::ad875168-0d70-4f99-ae9d-a42b31c83ffd" providerId="AD"/>
  <p188:author id="{832C49C1-8442-19AD-F021-FB41AD7FD3B8}" name="Kennedy, Mary" initials="KM" userId="S::markenne@chapman.edu::29c673a0-321f-4fc4-8a37-d263e1befaf6" providerId="AD"/>
  <p188:author id="{823ABDE0-7CBF-A260-0B39-FDB95F4A9622}" name="M Christy" initials="MC" userId="46ca712916d7a5d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54AEE-14F2-5B4E-99BF-E49A5DF2AE39}" v="10" dt="2024-05-02T17:26:13.064"/>
    <p1510:client id="{9CD2ED33-C8DB-F18B-F7B7-857AAA2572F9}" v="635" dt="2024-05-02T17:13:47.365"/>
    <p1510:client id="{BF35BEFB-7A6E-47D0-B8E9-49A1B445694E}" v="1169" dt="2024-05-02T17:55:43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89" autoAdjust="0"/>
  </p:normalViewPr>
  <p:slideViewPr>
    <p:cSldViewPr snapToGrid="0">
      <p:cViewPr varScale="1">
        <p:scale>
          <a:sx n="53" d="100"/>
          <a:sy n="53" d="100"/>
        </p:scale>
        <p:origin x="9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omments/modernComment_2AA_FBB251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4FEC9D-FB38-4842-8595-7BD01A743DE5}" authorId="{832C49C1-8442-19AD-F021-FB41AD7FD3B8}" created="2024-05-01T17:49:50.119">
    <pc:sldMkLst xmlns:pc="http://schemas.microsoft.com/office/powerpoint/2013/main/command">
      <pc:docMk/>
      <pc:sldMk cId="4222767586" sldId="682"/>
    </pc:sldMkLst>
    <p188:replyLst>
      <p188:reply id="{D86B22D2-44CB-410C-93B6-2FABBCE3E4E7}" authorId="{774B28C1-93EC-8820-4381-C39872AC1E2F}" created="2024-05-02T13:36:01.923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Judith would you insert tomorrow's date as a footer? I could not find that option in this version of PP.</a:t>
        </a:r>
      </a:p>
    </p188:txBody>
  </p188:cm>
</p188:cmLst>
</file>

<file path=ppt/comments/modernComment_2B2_64364D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8665AE-B72A-4971-B833-251C77140E6C}" authorId="{832C49C1-8442-19AD-F021-FB41AD7FD3B8}" created="2024-04-30T21:05:57.655">
    <pc:sldMkLst xmlns:pc="http://schemas.microsoft.com/office/powerpoint/2013/main/command">
      <pc:docMk/>
      <pc:sldMk cId="1681280261" sldId="690"/>
    </pc:sldMkLst>
    <p188:txBody>
      <a:bodyPr/>
      <a:lstStyle/>
      <a:p>
        <a:r>
          <a:rPr lang="en-US"/>
          <a:t>Judith, include some links here</a:t>
        </a:r>
      </a:p>
    </p188:txBody>
  </p188:cm>
</p188:cmLst>
</file>

<file path=ppt/comments/modernComment_2B4_71D1F6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C50E86-142B-47CB-80A8-399621CF4A9B}" authorId="{774B28C1-93EC-8820-4381-C39872AC1E2F}" created="2024-05-02T13:38:58.007">
    <pc:sldMkLst xmlns:pc="http://schemas.microsoft.com/office/powerpoint/2013/main/command">
      <pc:docMk/>
      <pc:sldMk cId="1909585543" sldId="692"/>
    </pc:sldMkLst>
    <p188:txBody>
      <a:bodyPr/>
      <a:lstStyle/>
      <a:p>
        <a:r>
          <a:rPr lang="en-US"/>
          <a:t>I mentioned to Jen that I’m not very familiar with the 2nd and 3rd bullets so she suggested that this slide be only held in reserve/not need to be presented.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917FD-5DB3-49EB-B01F-548528A7A10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0D0E42-BF01-4077-BC0E-969892AACAB8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Rule #1</a:t>
          </a:r>
          <a:endParaRPr lang="en-US"/>
        </a:p>
      </dgm:t>
    </dgm:pt>
    <dgm:pt modelId="{DFA6E1C6-FD86-42B9-B228-C6943C574EDA}" type="parTrans" cxnId="{316F14C1-8D4D-43BD-93C2-2FEB453BC1ED}">
      <dgm:prSet/>
      <dgm:spPr/>
      <dgm:t>
        <a:bodyPr/>
        <a:lstStyle/>
        <a:p>
          <a:endParaRPr lang="en-US"/>
        </a:p>
      </dgm:t>
    </dgm:pt>
    <dgm:pt modelId="{029D15FB-6104-47D7-AA3C-799330235070}" type="sibTrans" cxnId="{316F14C1-8D4D-43BD-93C2-2FEB453BC1ED}">
      <dgm:prSet/>
      <dgm:spPr/>
      <dgm:t>
        <a:bodyPr/>
        <a:lstStyle/>
        <a:p>
          <a:endParaRPr lang="en-US"/>
        </a:p>
      </dgm:t>
    </dgm:pt>
    <dgm:pt modelId="{966FC715-2413-4061-90F4-E12D7AAE8880}">
      <dgm:prSet phldrT="[Text]"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</a:rPr>
            <a:t>PHI cannot be shared with anyone outside the research team and can be used only per the patient’s authorization and consent forms or necessary waivers</a:t>
          </a:r>
          <a:endParaRPr lang="en-US"/>
        </a:p>
      </dgm:t>
    </dgm:pt>
    <dgm:pt modelId="{757C39A8-FD95-4BAC-9A1B-75A4BADAA52F}" type="parTrans" cxnId="{46E358CF-9B6F-46FC-8FDC-3FC9E49B4BB6}">
      <dgm:prSet/>
      <dgm:spPr/>
      <dgm:t>
        <a:bodyPr/>
        <a:lstStyle/>
        <a:p>
          <a:endParaRPr lang="en-US"/>
        </a:p>
      </dgm:t>
    </dgm:pt>
    <dgm:pt modelId="{091AF5BD-355D-446A-B931-795029B14497}" type="sibTrans" cxnId="{46E358CF-9B6F-46FC-8FDC-3FC9E49B4BB6}">
      <dgm:prSet/>
      <dgm:spPr/>
      <dgm:t>
        <a:bodyPr/>
        <a:lstStyle/>
        <a:p>
          <a:endParaRPr lang="en-US"/>
        </a:p>
      </dgm:t>
    </dgm:pt>
    <dgm:pt modelId="{9DA71FB1-F249-4899-BBCD-99A5A77FF2A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Ruler #2</a:t>
          </a:r>
          <a:endParaRPr lang="en-US"/>
        </a:p>
      </dgm:t>
    </dgm:pt>
    <dgm:pt modelId="{75F44674-37D9-4F8D-990C-53A590F44A1B}" type="parTrans" cxnId="{50004EE1-5F5E-4457-9C6E-7D4A641EB87E}">
      <dgm:prSet/>
      <dgm:spPr/>
      <dgm:t>
        <a:bodyPr/>
        <a:lstStyle/>
        <a:p>
          <a:endParaRPr lang="en-US"/>
        </a:p>
      </dgm:t>
    </dgm:pt>
    <dgm:pt modelId="{59D7EBAA-2FCD-4A16-994F-613AAF6ACCF9}" type="sibTrans" cxnId="{50004EE1-5F5E-4457-9C6E-7D4A641EB87E}">
      <dgm:prSet/>
      <dgm:spPr/>
      <dgm:t>
        <a:bodyPr/>
        <a:lstStyle/>
        <a:p>
          <a:endParaRPr lang="en-US"/>
        </a:p>
      </dgm:t>
    </dgm:pt>
    <dgm:pt modelId="{269FCC8A-C63E-44BE-B35A-022CE3B22F3B}">
      <dgm:prSet phldrT="[Text]"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Calibri Light" panose="020F0302020204030204"/>
            </a:rPr>
            <a:t>Researchers</a:t>
          </a:r>
          <a:r>
            <a:rPr lang="en-US">
              <a:solidFill>
                <a:srgbClr val="000000"/>
              </a:solidFill>
            </a:rPr>
            <a:t> cannot</a:t>
          </a:r>
          <a:r>
            <a:rPr lang="en-US">
              <a:solidFill>
                <a:srgbClr val="000000"/>
              </a:solidFill>
              <a:latin typeface="Calibri Light" panose="020F0302020204030204"/>
            </a:rPr>
            <a:t> attempt</a:t>
          </a:r>
          <a:r>
            <a:rPr lang="en-US">
              <a:solidFill>
                <a:srgbClr val="000000"/>
              </a:solidFill>
            </a:rPr>
            <a:t> to re-identify the data or contact patients</a:t>
          </a:r>
          <a:r>
            <a:rPr lang="en-US">
              <a:latin typeface="Calibri Light" panose="020F0302020204030204"/>
            </a:rPr>
            <a:t> if securing a data set</a:t>
          </a:r>
          <a:endParaRPr lang="en-US"/>
        </a:p>
      </dgm:t>
    </dgm:pt>
    <dgm:pt modelId="{D101371A-0854-488A-8F73-7C5D605D2D10}" type="parTrans" cxnId="{D42CB970-52F5-4306-A873-2683FE7692EE}">
      <dgm:prSet/>
      <dgm:spPr/>
      <dgm:t>
        <a:bodyPr/>
        <a:lstStyle/>
        <a:p>
          <a:endParaRPr lang="en-US"/>
        </a:p>
      </dgm:t>
    </dgm:pt>
    <dgm:pt modelId="{9FD84854-72DC-4F38-8F7B-B3AE183B74E8}" type="sibTrans" cxnId="{D42CB970-52F5-4306-A873-2683FE7692EE}">
      <dgm:prSet/>
      <dgm:spPr/>
      <dgm:t>
        <a:bodyPr/>
        <a:lstStyle/>
        <a:p>
          <a:endParaRPr lang="en-US"/>
        </a:p>
      </dgm:t>
    </dgm:pt>
    <dgm:pt modelId="{C9B43D5C-6332-455B-A6F2-F3FB40C9DAF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Ruler #3</a:t>
          </a:r>
          <a:endParaRPr lang="en-US"/>
        </a:p>
      </dgm:t>
    </dgm:pt>
    <dgm:pt modelId="{72C83F00-C779-476D-9476-A4B34F99206B}" type="parTrans" cxnId="{F2D77D67-52F9-4AC2-AB08-A9FD9261E374}">
      <dgm:prSet/>
      <dgm:spPr/>
      <dgm:t>
        <a:bodyPr/>
        <a:lstStyle/>
        <a:p>
          <a:endParaRPr lang="en-US"/>
        </a:p>
      </dgm:t>
    </dgm:pt>
    <dgm:pt modelId="{58E124E5-DAFE-4309-9EF1-44FB7B4EFC38}" type="sibTrans" cxnId="{F2D77D67-52F9-4AC2-AB08-A9FD9261E374}">
      <dgm:prSet/>
      <dgm:spPr/>
      <dgm:t>
        <a:bodyPr/>
        <a:lstStyle/>
        <a:p>
          <a:endParaRPr lang="en-US"/>
        </a:p>
      </dgm:t>
    </dgm:pt>
    <dgm:pt modelId="{3BF94AEF-ABDE-4D10-B8D7-C76E9C4B22BD}">
      <dgm:prSet phldrT="[Text]"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</a:rPr>
            <a:t>Researchers must be trained in HIPAA using the CITI module</a:t>
          </a:r>
        </a:p>
      </dgm:t>
    </dgm:pt>
    <dgm:pt modelId="{D1E7801C-614B-487A-B6E4-B906F1EB29CC}" type="parTrans" cxnId="{A6A52DFB-E6CD-43C0-B8D4-B83753B99A2D}">
      <dgm:prSet/>
      <dgm:spPr/>
      <dgm:t>
        <a:bodyPr/>
        <a:lstStyle/>
        <a:p>
          <a:endParaRPr lang="en-US"/>
        </a:p>
      </dgm:t>
    </dgm:pt>
    <dgm:pt modelId="{586E2EB5-B8C9-4287-BD6D-C8FC979BE722}" type="sibTrans" cxnId="{A6A52DFB-E6CD-43C0-B8D4-B83753B99A2D}">
      <dgm:prSet/>
      <dgm:spPr/>
      <dgm:t>
        <a:bodyPr/>
        <a:lstStyle/>
        <a:p>
          <a:endParaRPr lang="en-US"/>
        </a:p>
      </dgm:t>
    </dgm:pt>
    <dgm:pt modelId="{B5209D02-2E2D-4A6B-B54C-B40B715E6034}">
      <dgm:prSet phldr="0"/>
      <dgm:spPr/>
      <dgm:t>
        <a:bodyPr/>
        <a:lstStyle/>
        <a:p>
          <a:pPr rtl="0"/>
          <a:endParaRPr lang="en-US">
            <a:latin typeface="Calibri Light" panose="020F0302020204030204"/>
          </a:endParaRPr>
        </a:p>
      </dgm:t>
    </dgm:pt>
    <dgm:pt modelId="{4416B560-912B-4773-AE31-4136AB4573D6}" type="parTrans" cxnId="{181D3B7D-D714-42D6-9A51-DAD73BEE8D4A}">
      <dgm:prSet/>
      <dgm:spPr/>
    </dgm:pt>
    <dgm:pt modelId="{96AF9139-1BB1-49CB-8AA7-E94219E19D4E}" type="sibTrans" cxnId="{181D3B7D-D714-42D6-9A51-DAD73BEE8D4A}">
      <dgm:prSet/>
      <dgm:spPr/>
    </dgm:pt>
    <dgm:pt modelId="{C4F1C944-34B3-4ACC-9FE8-09B2EA2C0534}" type="pres">
      <dgm:prSet presAssocID="{D11917FD-5DB3-49EB-B01F-548528A7A105}" presName="linearFlow" presStyleCnt="0">
        <dgm:presLayoutVars>
          <dgm:dir/>
          <dgm:animLvl val="lvl"/>
          <dgm:resizeHandles val="exact"/>
        </dgm:presLayoutVars>
      </dgm:prSet>
      <dgm:spPr/>
    </dgm:pt>
    <dgm:pt modelId="{9923A8AC-B77B-41E0-A77E-7E6B8679F435}" type="pres">
      <dgm:prSet presAssocID="{3A0D0E42-BF01-4077-BC0E-969892AACAB8}" presName="composite" presStyleCnt="0"/>
      <dgm:spPr/>
    </dgm:pt>
    <dgm:pt modelId="{4E346C38-CD0F-4755-AFCD-0858258347FD}" type="pres">
      <dgm:prSet presAssocID="{3A0D0E42-BF01-4077-BC0E-969892AACAB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CB3FC14-CF8E-47ED-87F9-14B7A0755C79}" type="pres">
      <dgm:prSet presAssocID="{3A0D0E42-BF01-4077-BC0E-969892AACAB8}" presName="descendantText" presStyleLbl="alignAcc1" presStyleIdx="0" presStyleCnt="3">
        <dgm:presLayoutVars>
          <dgm:bulletEnabled val="1"/>
        </dgm:presLayoutVars>
      </dgm:prSet>
      <dgm:spPr/>
    </dgm:pt>
    <dgm:pt modelId="{379A3E5E-6FD1-4CE8-84C9-81BC3713016F}" type="pres">
      <dgm:prSet presAssocID="{029D15FB-6104-47D7-AA3C-799330235070}" presName="sp" presStyleCnt="0"/>
      <dgm:spPr/>
    </dgm:pt>
    <dgm:pt modelId="{572EEA9B-C561-4A69-B9F6-7A6CF9DB87D1}" type="pres">
      <dgm:prSet presAssocID="{9DA71FB1-F249-4899-BBCD-99A5A77FF2A7}" presName="composite" presStyleCnt="0"/>
      <dgm:spPr/>
    </dgm:pt>
    <dgm:pt modelId="{7B0E7359-E2CE-47DB-BD8B-AE85790B4A92}" type="pres">
      <dgm:prSet presAssocID="{9DA71FB1-F249-4899-BBCD-99A5A77FF2A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D89C0DF-C3DD-48DA-886B-7EE45F7DAFB3}" type="pres">
      <dgm:prSet presAssocID="{9DA71FB1-F249-4899-BBCD-99A5A77FF2A7}" presName="descendantText" presStyleLbl="alignAcc1" presStyleIdx="1" presStyleCnt="3">
        <dgm:presLayoutVars>
          <dgm:bulletEnabled val="1"/>
        </dgm:presLayoutVars>
      </dgm:prSet>
      <dgm:spPr/>
    </dgm:pt>
    <dgm:pt modelId="{1EA5A4F0-D10D-42FA-8032-33CF9833743E}" type="pres">
      <dgm:prSet presAssocID="{59D7EBAA-2FCD-4A16-994F-613AAF6ACCF9}" presName="sp" presStyleCnt="0"/>
      <dgm:spPr/>
    </dgm:pt>
    <dgm:pt modelId="{BEA73631-2ADF-4DD8-9E9A-EC10026EA487}" type="pres">
      <dgm:prSet presAssocID="{C9B43D5C-6332-455B-A6F2-F3FB40C9DAF3}" presName="composite" presStyleCnt="0"/>
      <dgm:spPr/>
    </dgm:pt>
    <dgm:pt modelId="{CDD3F66D-CA45-447E-8AEB-B6121BA26D86}" type="pres">
      <dgm:prSet presAssocID="{C9B43D5C-6332-455B-A6F2-F3FB40C9DAF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9995D5D-59AF-4EC6-A849-2C7A185FC007}" type="pres">
      <dgm:prSet presAssocID="{C9B43D5C-6332-455B-A6F2-F3FB40C9DAF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AC94738-113B-455D-BAAC-9ED6A2769B6C}" type="presOf" srcId="{9DA71FB1-F249-4899-BBCD-99A5A77FF2A7}" destId="{7B0E7359-E2CE-47DB-BD8B-AE85790B4A92}" srcOrd="0" destOrd="0" presId="urn:microsoft.com/office/officeart/2005/8/layout/chevron2"/>
    <dgm:cxn modelId="{4A1AB73A-D3D6-444F-8069-D9A0DC006518}" type="presOf" srcId="{3BF94AEF-ABDE-4D10-B8D7-C76E9C4B22BD}" destId="{59995D5D-59AF-4EC6-A849-2C7A185FC007}" srcOrd="0" destOrd="0" presId="urn:microsoft.com/office/officeart/2005/8/layout/chevron2"/>
    <dgm:cxn modelId="{F2D77D67-52F9-4AC2-AB08-A9FD9261E374}" srcId="{D11917FD-5DB3-49EB-B01F-548528A7A105}" destId="{C9B43D5C-6332-455B-A6F2-F3FB40C9DAF3}" srcOrd="2" destOrd="0" parTransId="{72C83F00-C779-476D-9476-A4B34F99206B}" sibTransId="{58E124E5-DAFE-4309-9EF1-44FB7B4EFC38}"/>
    <dgm:cxn modelId="{CDF7FA47-6472-4522-9838-B717355E0C3A}" type="presOf" srcId="{966FC715-2413-4061-90F4-E12D7AAE8880}" destId="{6CB3FC14-CF8E-47ED-87F9-14B7A0755C79}" srcOrd="0" destOrd="0" presId="urn:microsoft.com/office/officeart/2005/8/layout/chevron2"/>
    <dgm:cxn modelId="{D42CB970-52F5-4306-A873-2683FE7692EE}" srcId="{9DA71FB1-F249-4899-BBCD-99A5A77FF2A7}" destId="{269FCC8A-C63E-44BE-B35A-022CE3B22F3B}" srcOrd="0" destOrd="0" parTransId="{D101371A-0854-488A-8F73-7C5D605D2D10}" sibTransId="{9FD84854-72DC-4F38-8F7B-B3AE183B74E8}"/>
    <dgm:cxn modelId="{181D3B7D-D714-42D6-9A51-DAD73BEE8D4A}" srcId="{C9B43D5C-6332-455B-A6F2-F3FB40C9DAF3}" destId="{B5209D02-2E2D-4A6B-B54C-B40B715E6034}" srcOrd="1" destOrd="0" parTransId="{4416B560-912B-4773-AE31-4136AB4573D6}" sibTransId="{96AF9139-1BB1-49CB-8AA7-E94219E19D4E}"/>
    <dgm:cxn modelId="{6B909E8A-3E46-434D-8E47-7EEA25C770C4}" type="presOf" srcId="{B5209D02-2E2D-4A6B-B54C-B40B715E6034}" destId="{59995D5D-59AF-4EC6-A849-2C7A185FC007}" srcOrd="0" destOrd="1" presId="urn:microsoft.com/office/officeart/2005/8/layout/chevron2"/>
    <dgm:cxn modelId="{9E43AA97-7FC4-4C0A-BA32-243BE8C30FEE}" type="presOf" srcId="{269FCC8A-C63E-44BE-B35A-022CE3B22F3B}" destId="{BD89C0DF-C3DD-48DA-886B-7EE45F7DAFB3}" srcOrd="0" destOrd="0" presId="urn:microsoft.com/office/officeart/2005/8/layout/chevron2"/>
    <dgm:cxn modelId="{316BA2A7-282A-48BE-A053-2702AF836F20}" type="presOf" srcId="{D11917FD-5DB3-49EB-B01F-548528A7A105}" destId="{C4F1C944-34B3-4ACC-9FE8-09B2EA2C0534}" srcOrd="0" destOrd="0" presId="urn:microsoft.com/office/officeart/2005/8/layout/chevron2"/>
    <dgm:cxn modelId="{B388ABB7-E9E1-486B-ACE4-07A4DBC706AE}" type="presOf" srcId="{3A0D0E42-BF01-4077-BC0E-969892AACAB8}" destId="{4E346C38-CD0F-4755-AFCD-0858258347FD}" srcOrd="0" destOrd="0" presId="urn:microsoft.com/office/officeart/2005/8/layout/chevron2"/>
    <dgm:cxn modelId="{316F14C1-8D4D-43BD-93C2-2FEB453BC1ED}" srcId="{D11917FD-5DB3-49EB-B01F-548528A7A105}" destId="{3A0D0E42-BF01-4077-BC0E-969892AACAB8}" srcOrd="0" destOrd="0" parTransId="{DFA6E1C6-FD86-42B9-B228-C6943C574EDA}" sibTransId="{029D15FB-6104-47D7-AA3C-799330235070}"/>
    <dgm:cxn modelId="{46E358CF-9B6F-46FC-8FDC-3FC9E49B4BB6}" srcId="{3A0D0E42-BF01-4077-BC0E-969892AACAB8}" destId="{966FC715-2413-4061-90F4-E12D7AAE8880}" srcOrd="0" destOrd="0" parTransId="{757C39A8-FD95-4BAC-9A1B-75A4BADAA52F}" sibTransId="{091AF5BD-355D-446A-B931-795029B14497}"/>
    <dgm:cxn modelId="{50004EE1-5F5E-4457-9C6E-7D4A641EB87E}" srcId="{D11917FD-5DB3-49EB-B01F-548528A7A105}" destId="{9DA71FB1-F249-4899-BBCD-99A5A77FF2A7}" srcOrd="1" destOrd="0" parTransId="{75F44674-37D9-4F8D-990C-53A590F44A1B}" sibTransId="{59D7EBAA-2FCD-4A16-994F-613AAF6ACCF9}"/>
    <dgm:cxn modelId="{D11499EA-57E3-4441-8103-731DD6B297E4}" type="presOf" srcId="{C9B43D5C-6332-455B-A6F2-F3FB40C9DAF3}" destId="{CDD3F66D-CA45-447E-8AEB-B6121BA26D86}" srcOrd="0" destOrd="0" presId="urn:microsoft.com/office/officeart/2005/8/layout/chevron2"/>
    <dgm:cxn modelId="{A6A52DFB-E6CD-43C0-B8D4-B83753B99A2D}" srcId="{C9B43D5C-6332-455B-A6F2-F3FB40C9DAF3}" destId="{3BF94AEF-ABDE-4D10-B8D7-C76E9C4B22BD}" srcOrd="0" destOrd="0" parTransId="{D1E7801C-614B-487A-B6E4-B906F1EB29CC}" sibTransId="{586E2EB5-B8C9-4287-BD6D-C8FC979BE722}"/>
    <dgm:cxn modelId="{95E07E3C-EC6C-49AB-9A31-9C8F27113AD1}" type="presParOf" srcId="{C4F1C944-34B3-4ACC-9FE8-09B2EA2C0534}" destId="{9923A8AC-B77B-41E0-A77E-7E6B8679F435}" srcOrd="0" destOrd="0" presId="urn:microsoft.com/office/officeart/2005/8/layout/chevron2"/>
    <dgm:cxn modelId="{B0DAEA8B-AA74-4475-AD32-CF7E6DA749FA}" type="presParOf" srcId="{9923A8AC-B77B-41E0-A77E-7E6B8679F435}" destId="{4E346C38-CD0F-4755-AFCD-0858258347FD}" srcOrd="0" destOrd="0" presId="urn:microsoft.com/office/officeart/2005/8/layout/chevron2"/>
    <dgm:cxn modelId="{861261B6-F30B-4DA9-A378-57EBD63629CA}" type="presParOf" srcId="{9923A8AC-B77B-41E0-A77E-7E6B8679F435}" destId="{6CB3FC14-CF8E-47ED-87F9-14B7A0755C79}" srcOrd="1" destOrd="0" presId="urn:microsoft.com/office/officeart/2005/8/layout/chevron2"/>
    <dgm:cxn modelId="{F9043C81-1861-4D59-A8C9-F261C5A6A649}" type="presParOf" srcId="{C4F1C944-34B3-4ACC-9FE8-09B2EA2C0534}" destId="{379A3E5E-6FD1-4CE8-84C9-81BC3713016F}" srcOrd="1" destOrd="0" presId="urn:microsoft.com/office/officeart/2005/8/layout/chevron2"/>
    <dgm:cxn modelId="{BA428D2C-B7D9-4C03-8452-59AC855E9DFD}" type="presParOf" srcId="{C4F1C944-34B3-4ACC-9FE8-09B2EA2C0534}" destId="{572EEA9B-C561-4A69-B9F6-7A6CF9DB87D1}" srcOrd="2" destOrd="0" presId="urn:microsoft.com/office/officeart/2005/8/layout/chevron2"/>
    <dgm:cxn modelId="{CF69D58F-5696-4DEB-9A00-867BDBFCBAC0}" type="presParOf" srcId="{572EEA9B-C561-4A69-B9F6-7A6CF9DB87D1}" destId="{7B0E7359-E2CE-47DB-BD8B-AE85790B4A92}" srcOrd="0" destOrd="0" presId="urn:microsoft.com/office/officeart/2005/8/layout/chevron2"/>
    <dgm:cxn modelId="{CE335FE8-31A8-4CB2-8F2B-9126E32223C5}" type="presParOf" srcId="{572EEA9B-C561-4A69-B9F6-7A6CF9DB87D1}" destId="{BD89C0DF-C3DD-48DA-886B-7EE45F7DAFB3}" srcOrd="1" destOrd="0" presId="urn:microsoft.com/office/officeart/2005/8/layout/chevron2"/>
    <dgm:cxn modelId="{40656E49-5025-40F8-970A-371C630E4830}" type="presParOf" srcId="{C4F1C944-34B3-4ACC-9FE8-09B2EA2C0534}" destId="{1EA5A4F0-D10D-42FA-8032-33CF9833743E}" srcOrd="3" destOrd="0" presId="urn:microsoft.com/office/officeart/2005/8/layout/chevron2"/>
    <dgm:cxn modelId="{F8487EE2-D226-4587-ABBB-69885468589F}" type="presParOf" srcId="{C4F1C944-34B3-4ACC-9FE8-09B2EA2C0534}" destId="{BEA73631-2ADF-4DD8-9E9A-EC10026EA487}" srcOrd="4" destOrd="0" presId="urn:microsoft.com/office/officeart/2005/8/layout/chevron2"/>
    <dgm:cxn modelId="{D836CBE8-C73E-4496-88DB-C40AED2B1433}" type="presParOf" srcId="{BEA73631-2ADF-4DD8-9E9A-EC10026EA487}" destId="{CDD3F66D-CA45-447E-8AEB-B6121BA26D86}" srcOrd="0" destOrd="0" presId="urn:microsoft.com/office/officeart/2005/8/layout/chevron2"/>
    <dgm:cxn modelId="{51F6B7ED-256D-434C-A303-C47C1ED75A9E}" type="presParOf" srcId="{BEA73631-2ADF-4DD8-9E9A-EC10026EA487}" destId="{59995D5D-59AF-4EC6-A849-2C7A185FC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A849B-4A27-4E6E-BB4A-14509A74F56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8AAFE9-3431-43A2-9186-9D3F081A40B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Participant authorizes access</a:t>
          </a:r>
          <a:endParaRPr lang="en-US"/>
        </a:p>
      </dgm:t>
    </dgm:pt>
    <dgm:pt modelId="{1705A2EA-C0A3-4D5A-B1B6-84236B788215}" type="parTrans" cxnId="{86E3666C-D99E-40B2-A29C-20212825519D}">
      <dgm:prSet/>
      <dgm:spPr/>
      <dgm:t>
        <a:bodyPr/>
        <a:lstStyle/>
        <a:p>
          <a:endParaRPr lang="en-US"/>
        </a:p>
      </dgm:t>
    </dgm:pt>
    <dgm:pt modelId="{1A3682CD-71B1-46F7-8433-2976A8BDCCF2}" type="sibTrans" cxnId="{86E3666C-D99E-40B2-A29C-20212825519D}">
      <dgm:prSet/>
      <dgm:spPr/>
      <dgm:t>
        <a:bodyPr/>
        <a:lstStyle/>
        <a:p>
          <a:endParaRPr lang="en-US"/>
        </a:p>
      </dgm:t>
    </dgm:pt>
    <dgm:pt modelId="{69FBE146-C554-48F7-8262-67139C903701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Authorization form on IRB website</a:t>
          </a:r>
          <a:endParaRPr lang="en-US"/>
        </a:p>
      </dgm:t>
    </dgm:pt>
    <dgm:pt modelId="{5B6639B3-2F92-493B-AC37-695A5F25D037}" type="parTrans" cxnId="{244DB64B-ACBF-48A2-A674-40DE5C0475D2}">
      <dgm:prSet/>
      <dgm:spPr/>
      <dgm:t>
        <a:bodyPr/>
        <a:lstStyle/>
        <a:p>
          <a:endParaRPr lang="en-US"/>
        </a:p>
      </dgm:t>
    </dgm:pt>
    <dgm:pt modelId="{05B99C8F-B37F-4753-9E6A-E915A2C42595}" type="sibTrans" cxnId="{244DB64B-ACBF-48A2-A674-40DE5C0475D2}">
      <dgm:prSet/>
      <dgm:spPr/>
      <dgm:t>
        <a:bodyPr/>
        <a:lstStyle/>
        <a:p>
          <a:endParaRPr lang="en-US"/>
        </a:p>
      </dgm:t>
    </dgm:pt>
    <dgm:pt modelId="{7F4C1A59-737D-40EF-B4A4-68EEC3CBFD1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Data Management &amp; Safety Plan (DSMP)</a:t>
          </a:r>
          <a:endParaRPr lang="en-US"/>
        </a:p>
      </dgm:t>
    </dgm:pt>
    <dgm:pt modelId="{DC47F0A2-D656-4776-9A10-DF6BD555B918}" type="parTrans" cxnId="{2BC3324C-7E6C-4A1C-9A25-A956AC20F0DB}">
      <dgm:prSet/>
      <dgm:spPr/>
      <dgm:t>
        <a:bodyPr/>
        <a:lstStyle/>
        <a:p>
          <a:endParaRPr lang="en-US"/>
        </a:p>
      </dgm:t>
    </dgm:pt>
    <dgm:pt modelId="{73AD33CC-3196-4731-B151-3A21CC96B8C1}" type="sibTrans" cxnId="{2BC3324C-7E6C-4A1C-9A25-A956AC20F0DB}">
      <dgm:prSet/>
      <dgm:spPr/>
      <dgm:t>
        <a:bodyPr/>
        <a:lstStyle/>
        <a:p>
          <a:endParaRPr lang="en-US"/>
        </a:p>
      </dgm:t>
    </dgm:pt>
    <dgm:pt modelId="{11EF005E-5000-42E6-882A-A11132A02A2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Limited data set with PHI</a:t>
          </a:r>
          <a:endParaRPr lang="en-US"/>
        </a:p>
      </dgm:t>
    </dgm:pt>
    <dgm:pt modelId="{9FDC2E4D-1651-4E5A-B24F-65F4C6AA8E91}" type="parTrans" cxnId="{1E75D533-0C74-438F-A005-1FDDA02444FE}">
      <dgm:prSet/>
      <dgm:spPr/>
      <dgm:t>
        <a:bodyPr/>
        <a:lstStyle/>
        <a:p>
          <a:endParaRPr lang="en-US"/>
        </a:p>
      </dgm:t>
    </dgm:pt>
    <dgm:pt modelId="{41F4226C-D1F5-45F9-BC56-BC789764B675}" type="sibTrans" cxnId="{1E75D533-0C74-438F-A005-1FDDA02444FE}">
      <dgm:prSet/>
      <dgm:spPr/>
      <dgm:t>
        <a:bodyPr/>
        <a:lstStyle/>
        <a:p>
          <a:endParaRPr lang="en-US"/>
        </a:p>
      </dgm:t>
    </dgm:pt>
    <dgm:pt modelId="{279CCAD2-2937-471A-AAAC-E49BEF423D03}">
      <dgm:prSet phldrT="[Text]" phldr="0"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Data Sharing &amp;/or Data Use Agreement</a:t>
          </a:r>
          <a:endParaRPr lang="en-US" b="0"/>
        </a:p>
      </dgm:t>
    </dgm:pt>
    <dgm:pt modelId="{B78E5841-84AA-4D32-B71C-6AD9E1C04567}" type="parTrans" cxnId="{E14A6702-9185-4D83-BF16-83594BDF7726}">
      <dgm:prSet/>
      <dgm:spPr/>
      <dgm:t>
        <a:bodyPr/>
        <a:lstStyle/>
        <a:p>
          <a:endParaRPr lang="en-US"/>
        </a:p>
      </dgm:t>
    </dgm:pt>
    <dgm:pt modelId="{5D8712F4-4D51-4229-BBBC-054B4F74113A}" type="sibTrans" cxnId="{E14A6702-9185-4D83-BF16-83594BDF7726}">
      <dgm:prSet/>
      <dgm:spPr/>
      <dgm:t>
        <a:bodyPr/>
        <a:lstStyle/>
        <a:p>
          <a:endParaRPr lang="en-US"/>
        </a:p>
      </dgm:t>
    </dgm:pt>
    <dgm:pt modelId="{23ABF7DE-42DD-46CD-964E-835CDF529E6F}">
      <dgm:prSet phldrT="[Text]" phldr="0"/>
      <dgm:spPr/>
      <dgm:t>
        <a:bodyPr/>
        <a:lstStyle/>
        <a:p>
          <a:pPr rtl="0"/>
          <a:r>
            <a:rPr lang="en-US"/>
            <a:t>Data Management &amp; Safety Plan (DSMP)</a:t>
          </a:r>
        </a:p>
      </dgm:t>
    </dgm:pt>
    <dgm:pt modelId="{1CAE3298-92CF-4D73-9875-23F2373D34B5}" type="parTrans" cxnId="{AD0C2AFA-78B9-45F7-A8D9-67D9FBDA4DA5}">
      <dgm:prSet/>
      <dgm:spPr/>
      <dgm:t>
        <a:bodyPr/>
        <a:lstStyle/>
        <a:p>
          <a:endParaRPr lang="en-US"/>
        </a:p>
      </dgm:t>
    </dgm:pt>
    <dgm:pt modelId="{76619361-C2DE-4623-B339-3B28FB348655}" type="sibTrans" cxnId="{AD0C2AFA-78B9-45F7-A8D9-67D9FBDA4DA5}">
      <dgm:prSet/>
      <dgm:spPr/>
      <dgm:t>
        <a:bodyPr/>
        <a:lstStyle/>
        <a:p>
          <a:endParaRPr lang="en-US"/>
        </a:p>
      </dgm:t>
    </dgm:pt>
    <dgm:pt modelId="{40D1C7D1-1B0C-4CBC-ABAF-A9516BE9C70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Waiver of authorization to access PHI</a:t>
          </a:r>
          <a:endParaRPr lang="en-US"/>
        </a:p>
      </dgm:t>
    </dgm:pt>
    <dgm:pt modelId="{99F6B827-965B-404C-AA2B-5ECBA444ACA4}" type="parTrans" cxnId="{2442E670-A648-4110-8FA2-41D09EFC52F5}">
      <dgm:prSet/>
      <dgm:spPr/>
      <dgm:t>
        <a:bodyPr/>
        <a:lstStyle/>
        <a:p>
          <a:endParaRPr lang="en-US"/>
        </a:p>
      </dgm:t>
    </dgm:pt>
    <dgm:pt modelId="{46E70478-AC35-46A0-B8B4-E917EAEDC9C1}" type="sibTrans" cxnId="{2442E670-A648-4110-8FA2-41D09EFC52F5}">
      <dgm:prSet/>
      <dgm:spPr/>
      <dgm:t>
        <a:bodyPr/>
        <a:lstStyle/>
        <a:p>
          <a:endParaRPr lang="en-US"/>
        </a:p>
      </dgm:t>
    </dgm:pt>
    <dgm:pt modelId="{FE177704-00D5-4C0B-ABC1-23D2E36D519A}">
      <dgm:prSet phldrT="[Text]" phldr="0"/>
      <dgm:spPr/>
      <dgm:t>
        <a:bodyPr/>
        <a:lstStyle/>
        <a:p>
          <a:pPr rtl="0"/>
          <a:r>
            <a:rPr lang="en-US" b="0">
              <a:solidFill>
                <a:srgbClr val="000000"/>
              </a:solidFill>
              <a:latin typeface="Calibri Light" panose="020F0302020204030204"/>
            </a:rPr>
            <a:t>Minimal</a:t>
          </a:r>
          <a:r>
            <a:rPr lang="en-US" b="0">
              <a:solidFill>
                <a:srgbClr val="000000"/>
              </a:solidFill>
            </a:rPr>
            <a:t> risk, authorization is not possible, etc.</a:t>
          </a:r>
          <a:endParaRPr lang="en-US" b="0"/>
        </a:p>
      </dgm:t>
    </dgm:pt>
    <dgm:pt modelId="{0D57F2B1-CFE6-4A9F-AA7D-33374AE3C2DF}" type="parTrans" cxnId="{105BD756-1321-4B14-9A0D-ECE570386F3A}">
      <dgm:prSet/>
      <dgm:spPr/>
      <dgm:t>
        <a:bodyPr/>
        <a:lstStyle/>
        <a:p>
          <a:endParaRPr lang="en-US"/>
        </a:p>
      </dgm:t>
    </dgm:pt>
    <dgm:pt modelId="{C5BCD0BA-0AD3-484C-A272-91D27E0F61BE}" type="sibTrans" cxnId="{105BD756-1321-4B14-9A0D-ECE570386F3A}">
      <dgm:prSet/>
      <dgm:spPr/>
      <dgm:t>
        <a:bodyPr/>
        <a:lstStyle/>
        <a:p>
          <a:endParaRPr lang="en-US"/>
        </a:p>
      </dgm:t>
    </dgm:pt>
    <dgm:pt modelId="{E42CCF4C-60D1-4604-9E43-5F109DFD8C29}">
      <dgm:prSet phldrT="[Text]" phldr="0"/>
      <dgm:spPr/>
      <dgm:t>
        <a:bodyPr/>
        <a:lstStyle/>
        <a:p>
          <a:pPr rtl="0"/>
          <a:r>
            <a:rPr lang="en-US"/>
            <a:t>Data Management &amp; Safety Plan (DSMP)</a:t>
          </a:r>
        </a:p>
      </dgm:t>
    </dgm:pt>
    <dgm:pt modelId="{FC430ADA-6D7F-4181-801B-8942F549BC04}" type="parTrans" cxnId="{0D7AA997-DB06-432A-9EC7-53F50098CC5A}">
      <dgm:prSet/>
      <dgm:spPr/>
      <dgm:t>
        <a:bodyPr/>
        <a:lstStyle/>
        <a:p>
          <a:endParaRPr lang="en-US"/>
        </a:p>
      </dgm:t>
    </dgm:pt>
    <dgm:pt modelId="{3F97228A-682A-4951-A05A-346C242E2F50}" type="sibTrans" cxnId="{0D7AA997-DB06-432A-9EC7-53F50098CC5A}">
      <dgm:prSet/>
      <dgm:spPr/>
      <dgm:t>
        <a:bodyPr/>
        <a:lstStyle/>
        <a:p>
          <a:endParaRPr lang="en-US"/>
        </a:p>
      </dgm:t>
    </dgm:pt>
    <dgm:pt modelId="{C28C20D5-3BC1-451F-B7B2-A30866EA9D0E}" type="pres">
      <dgm:prSet presAssocID="{30FA849B-4A27-4E6E-BB4A-14509A74F56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832F099-7FE5-4A21-AE87-E00D1F761506}" type="pres">
      <dgm:prSet presAssocID="{9A8AAFE9-3431-43A2-9186-9D3F081A40B4}" presName="horFlow" presStyleCnt="0"/>
      <dgm:spPr/>
    </dgm:pt>
    <dgm:pt modelId="{B1418AEE-CB6E-4FC2-BD84-AD7033927E90}" type="pres">
      <dgm:prSet presAssocID="{9A8AAFE9-3431-43A2-9186-9D3F081A40B4}" presName="bigChev" presStyleLbl="node1" presStyleIdx="0" presStyleCnt="3"/>
      <dgm:spPr/>
    </dgm:pt>
    <dgm:pt modelId="{EE340FA3-D973-46CE-A6F9-D49E90F50475}" type="pres">
      <dgm:prSet presAssocID="{5B6639B3-2F92-493B-AC37-695A5F25D037}" presName="parTrans" presStyleCnt="0"/>
      <dgm:spPr/>
    </dgm:pt>
    <dgm:pt modelId="{4C079936-1156-4B9E-A0E5-9DC33C4CC834}" type="pres">
      <dgm:prSet presAssocID="{69FBE146-C554-48F7-8262-67139C903701}" presName="node" presStyleLbl="alignAccFollowNode1" presStyleIdx="0" presStyleCnt="6">
        <dgm:presLayoutVars>
          <dgm:bulletEnabled val="1"/>
        </dgm:presLayoutVars>
      </dgm:prSet>
      <dgm:spPr/>
    </dgm:pt>
    <dgm:pt modelId="{680318FC-D985-43FC-BF88-C2D772EB1063}" type="pres">
      <dgm:prSet presAssocID="{05B99C8F-B37F-4753-9E6A-E915A2C42595}" presName="sibTrans" presStyleCnt="0"/>
      <dgm:spPr/>
    </dgm:pt>
    <dgm:pt modelId="{831B90D3-59DA-4C92-95EF-16B3860E82FC}" type="pres">
      <dgm:prSet presAssocID="{7F4C1A59-737D-40EF-B4A4-68EEC3CBFD1E}" presName="node" presStyleLbl="alignAccFollowNode1" presStyleIdx="1" presStyleCnt="6">
        <dgm:presLayoutVars>
          <dgm:bulletEnabled val="1"/>
        </dgm:presLayoutVars>
      </dgm:prSet>
      <dgm:spPr/>
    </dgm:pt>
    <dgm:pt modelId="{CCE472B7-6EFD-438B-94B4-595BB6E12CC2}" type="pres">
      <dgm:prSet presAssocID="{9A8AAFE9-3431-43A2-9186-9D3F081A40B4}" presName="vSp" presStyleCnt="0"/>
      <dgm:spPr/>
    </dgm:pt>
    <dgm:pt modelId="{A32ACEAB-A00C-4ED1-A432-62EDE60D12EF}" type="pres">
      <dgm:prSet presAssocID="{11EF005E-5000-42E6-882A-A11132A02A2E}" presName="horFlow" presStyleCnt="0"/>
      <dgm:spPr/>
    </dgm:pt>
    <dgm:pt modelId="{B499C0D9-D1BB-4EAE-B332-0C7609674C95}" type="pres">
      <dgm:prSet presAssocID="{11EF005E-5000-42E6-882A-A11132A02A2E}" presName="bigChev" presStyleLbl="node1" presStyleIdx="1" presStyleCnt="3"/>
      <dgm:spPr/>
    </dgm:pt>
    <dgm:pt modelId="{425BA9CB-A8E1-491B-A126-8F590B614DFF}" type="pres">
      <dgm:prSet presAssocID="{B78E5841-84AA-4D32-B71C-6AD9E1C04567}" presName="parTrans" presStyleCnt="0"/>
      <dgm:spPr/>
    </dgm:pt>
    <dgm:pt modelId="{E2C84A10-944C-43E9-AA61-C1FD5F07F321}" type="pres">
      <dgm:prSet presAssocID="{279CCAD2-2937-471A-AAAC-E49BEF423D03}" presName="node" presStyleLbl="alignAccFollowNode1" presStyleIdx="2" presStyleCnt="6">
        <dgm:presLayoutVars>
          <dgm:bulletEnabled val="1"/>
        </dgm:presLayoutVars>
      </dgm:prSet>
      <dgm:spPr/>
    </dgm:pt>
    <dgm:pt modelId="{15A08B5B-4F50-4170-A560-3A73FB7FEFF1}" type="pres">
      <dgm:prSet presAssocID="{5D8712F4-4D51-4229-BBBC-054B4F74113A}" presName="sibTrans" presStyleCnt="0"/>
      <dgm:spPr/>
    </dgm:pt>
    <dgm:pt modelId="{F359548E-5841-4940-B8C1-A18CDCAEDAF8}" type="pres">
      <dgm:prSet presAssocID="{23ABF7DE-42DD-46CD-964E-835CDF529E6F}" presName="node" presStyleLbl="alignAccFollowNode1" presStyleIdx="3" presStyleCnt="6">
        <dgm:presLayoutVars>
          <dgm:bulletEnabled val="1"/>
        </dgm:presLayoutVars>
      </dgm:prSet>
      <dgm:spPr/>
    </dgm:pt>
    <dgm:pt modelId="{9BD2DA3E-D5BA-42AC-8675-8939F9A768C1}" type="pres">
      <dgm:prSet presAssocID="{11EF005E-5000-42E6-882A-A11132A02A2E}" presName="vSp" presStyleCnt="0"/>
      <dgm:spPr/>
    </dgm:pt>
    <dgm:pt modelId="{6BA6A61E-0C67-41D9-99C0-522B49484F89}" type="pres">
      <dgm:prSet presAssocID="{40D1C7D1-1B0C-4CBC-ABAF-A9516BE9C70A}" presName="horFlow" presStyleCnt="0"/>
      <dgm:spPr/>
    </dgm:pt>
    <dgm:pt modelId="{8B8FDD35-516A-4FF3-A6CD-3AB6B37EFB88}" type="pres">
      <dgm:prSet presAssocID="{40D1C7D1-1B0C-4CBC-ABAF-A9516BE9C70A}" presName="bigChev" presStyleLbl="node1" presStyleIdx="2" presStyleCnt="3"/>
      <dgm:spPr/>
    </dgm:pt>
    <dgm:pt modelId="{6E48ABD5-0F11-4879-8F35-2C6235B7F59F}" type="pres">
      <dgm:prSet presAssocID="{0D57F2B1-CFE6-4A9F-AA7D-33374AE3C2DF}" presName="parTrans" presStyleCnt="0"/>
      <dgm:spPr/>
    </dgm:pt>
    <dgm:pt modelId="{A651A37E-2DD4-4496-81C6-0A638EC89CF6}" type="pres">
      <dgm:prSet presAssocID="{FE177704-00D5-4C0B-ABC1-23D2E36D519A}" presName="node" presStyleLbl="alignAccFollowNode1" presStyleIdx="4" presStyleCnt="6">
        <dgm:presLayoutVars>
          <dgm:bulletEnabled val="1"/>
        </dgm:presLayoutVars>
      </dgm:prSet>
      <dgm:spPr/>
    </dgm:pt>
    <dgm:pt modelId="{B7FBD615-FB52-428B-A8C7-609CE0915454}" type="pres">
      <dgm:prSet presAssocID="{C5BCD0BA-0AD3-484C-A272-91D27E0F61BE}" presName="sibTrans" presStyleCnt="0"/>
      <dgm:spPr/>
    </dgm:pt>
    <dgm:pt modelId="{B777C473-A6E2-4A5C-9A8C-52F02CF8B67A}" type="pres">
      <dgm:prSet presAssocID="{E42CCF4C-60D1-4604-9E43-5F109DFD8C29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E14A6702-9185-4D83-BF16-83594BDF7726}" srcId="{11EF005E-5000-42E6-882A-A11132A02A2E}" destId="{279CCAD2-2937-471A-AAAC-E49BEF423D03}" srcOrd="0" destOrd="0" parTransId="{B78E5841-84AA-4D32-B71C-6AD9E1C04567}" sibTransId="{5D8712F4-4D51-4229-BBBC-054B4F74113A}"/>
    <dgm:cxn modelId="{92BFD818-7880-4118-975E-B24278CE1CD1}" type="presOf" srcId="{30FA849B-4A27-4E6E-BB4A-14509A74F567}" destId="{C28C20D5-3BC1-451F-B7B2-A30866EA9D0E}" srcOrd="0" destOrd="0" presId="urn:microsoft.com/office/officeart/2005/8/layout/lProcess3"/>
    <dgm:cxn modelId="{EB3CBD19-6540-4FB2-B620-54A89D7739FE}" type="presOf" srcId="{23ABF7DE-42DD-46CD-964E-835CDF529E6F}" destId="{F359548E-5841-4940-B8C1-A18CDCAEDAF8}" srcOrd="0" destOrd="0" presId="urn:microsoft.com/office/officeart/2005/8/layout/lProcess3"/>
    <dgm:cxn modelId="{1E75D533-0C74-438F-A005-1FDDA02444FE}" srcId="{30FA849B-4A27-4E6E-BB4A-14509A74F567}" destId="{11EF005E-5000-42E6-882A-A11132A02A2E}" srcOrd="1" destOrd="0" parTransId="{9FDC2E4D-1651-4E5A-B24F-65F4C6AA8E91}" sibTransId="{41F4226C-D1F5-45F9-BC56-BC789764B675}"/>
    <dgm:cxn modelId="{585F0D67-495D-432E-8ECD-9892D1A1559E}" type="presOf" srcId="{40D1C7D1-1B0C-4CBC-ABAF-A9516BE9C70A}" destId="{8B8FDD35-516A-4FF3-A6CD-3AB6B37EFB88}" srcOrd="0" destOrd="0" presId="urn:microsoft.com/office/officeart/2005/8/layout/lProcess3"/>
    <dgm:cxn modelId="{5E76FC4A-0071-4839-9454-FC196539AA83}" type="presOf" srcId="{69FBE146-C554-48F7-8262-67139C903701}" destId="{4C079936-1156-4B9E-A0E5-9DC33C4CC834}" srcOrd="0" destOrd="0" presId="urn:microsoft.com/office/officeart/2005/8/layout/lProcess3"/>
    <dgm:cxn modelId="{244DB64B-ACBF-48A2-A674-40DE5C0475D2}" srcId="{9A8AAFE9-3431-43A2-9186-9D3F081A40B4}" destId="{69FBE146-C554-48F7-8262-67139C903701}" srcOrd="0" destOrd="0" parTransId="{5B6639B3-2F92-493B-AC37-695A5F25D037}" sibTransId="{05B99C8F-B37F-4753-9E6A-E915A2C42595}"/>
    <dgm:cxn modelId="{2BC3324C-7E6C-4A1C-9A25-A956AC20F0DB}" srcId="{9A8AAFE9-3431-43A2-9186-9D3F081A40B4}" destId="{7F4C1A59-737D-40EF-B4A4-68EEC3CBFD1E}" srcOrd="1" destOrd="0" parTransId="{DC47F0A2-D656-4776-9A10-DF6BD555B918}" sibTransId="{73AD33CC-3196-4731-B151-3A21CC96B8C1}"/>
    <dgm:cxn modelId="{86E3666C-D99E-40B2-A29C-20212825519D}" srcId="{30FA849B-4A27-4E6E-BB4A-14509A74F567}" destId="{9A8AAFE9-3431-43A2-9186-9D3F081A40B4}" srcOrd="0" destOrd="0" parTransId="{1705A2EA-C0A3-4D5A-B1B6-84236B788215}" sibTransId="{1A3682CD-71B1-46F7-8433-2976A8BDCCF2}"/>
    <dgm:cxn modelId="{4D50EB6F-2484-48B9-B1FE-7515FCB256EC}" type="presOf" srcId="{E42CCF4C-60D1-4604-9E43-5F109DFD8C29}" destId="{B777C473-A6E2-4A5C-9A8C-52F02CF8B67A}" srcOrd="0" destOrd="0" presId="urn:microsoft.com/office/officeart/2005/8/layout/lProcess3"/>
    <dgm:cxn modelId="{2442E670-A648-4110-8FA2-41D09EFC52F5}" srcId="{30FA849B-4A27-4E6E-BB4A-14509A74F567}" destId="{40D1C7D1-1B0C-4CBC-ABAF-A9516BE9C70A}" srcOrd="2" destOrd="0" parTransId="{99F6B827-965B-404C-AA2B-5ECBA444ACA4}" sibTransId="{46E70478-AC35-46A0-B8B4-E917EAEDC9C1}"/>
    <dgm:cxn modelId="{7C5A8454-F658-4325-B915-82B1CCCDE961}" type="presOf" srcId="{FE177704-00D5-4C0B-ABC1-23D2E36D519A}" destId="{A651A37E-2DD4-4496-81C6-0A638EC89CF6}" srcOrd="0" destOrd="0" presId="urn:microsoft.com/office/officeart/2005/8/layout/lProcess3"/>
    <dgm:cxn modelId="{105BD756-1321-4B14-9A0D-ECE570386F3A}" srcId="{40D1C7D1-1B0C-4CBC-ABAF-A9516BE9C70A}" destId="{FE177704-00D5-4C0B-ABC1-23D2E36D519A}" srcOrd="0" destOrd="0" parTransId="{0D57F2B1-CFE6-4A9F-AA7D-33374AE3C2DF}" sibTransId="{C5BCD0BA-0AD3-484C-A272-91D27E0F61BE}"/>
    <dgm:cxn modelId="{0D7AA997-DB06-432A-9EC7-53F50098CC5A}" srcId="{40D1C7D1-1B0C-4CBC-ABAF-A9516BE9C70A}" destId="{E42CCF4C-60D1-4604-9E43-5F109DFD8C29}" srcOrd="1" destOrd="0" parTransId="{FC430ADA-6D7F-4181-801B-8942F549BC04}" sibTransId="{3F97228A-682A-4951-A05A-346C242E2F50}"/>
    <dgm:cxn modelId="{243C6CAD-163C-4B65-BAA3-EEE4C0D86808}" type="presOf" srcId="{7F4C1A59-737D-40EF-B4A4-68EEC3CBFD1E}" destId="{831B90D3-59DA-4C92-95EF-16B3860E82FC}" srcOrd="0" destOrd="0" presId="urn:microsoft.com/office/officeart/2005/8/layout/lProcess3"/>
    <dgm:cxn modelId="{A7A81ED9-1CF6-4A26-86D6-6DC6F9076424}" type="presOf" srcId="{279CCAD2-2937-471A-AAAC-E49BEF423D03}" destId="{E2C84A10-944C-43E9-AA61-C1FD5F07F321}" srcOrd="0" destOrd="0" presId="urn:microsoft.com/office/officeart/2005/8/layout/lProcess3"/>
    <dgm:cxn modelId="{5860A5DA-BCE3-4E0D-BFD5-259E1EFD2767}" type="presOf" srcId="{9A8AAFE9-3431-43A2-9186-9D3F081A40B4}" destId="{B1418AEE-CB6E-4FC2-BD84-AD7033927E90}" srcOrd="0" destOrd="0" presId="urn:microsoft.com/office/officeart/2005/8/layout/lProcess3"/>
    <dgm:cxn modelId="{EB510DEE-62E8-48EA-9878-C5F68A501F4A}" type="presOf" srcId="{11EF005E-5000-42E6-882A-A11132A02A2E}" destId="{B499C0D9-D1BB-4EAE-B332-0C7609674C95}" srcOrd="0" destOrd="0" presId="urn:microsoft.com/office/officeart/2005/8/layout/lProcess3"/>
    <dgm:cxn modelId="{AD0C2AFA-78B9-45F7-A8D9-67D9FBDA4DA5}" srcId="{11EF005E-5000-42E6-882A-A11132A02A2E}" destId="{23ABF7DE-42DD-46CD-964E-835CDF529E6F}" srcOrd="1" destOrd="0" parTransId="{1CAE3298-92CF-4D73-9875-23F2373D34B5}" sibTransId="{76619361-C2DE-4623-B339-3B28FB348655}"/>
    <dgm:cxn modelId="{477959FA-DD84-430E-A69D-44D73A8BDCD3}" type="presParOf" srcId="{C28C20D5-3BC1-451F-B7B2-A30866EA9D0E}" destId="{6832F099-7FE5-4A21-AE87-E00D1F761506}" srcOrd="0" destOrd="0" presId="urn:microsoft.com/office/officeart/2005/8/layout/lProcess3"/>
    <dgm:cxn modelId="{8A7AA0D5-A9D9-47F9-98AB-26B19808833F}" type="presParOf" srcId="{6832F099-7FE5-4A21-AE87-E00D1F761506}" destId="{B1418AEE-CB6E-4FC2-BD84-AD7033927E90}" srcOrd="0" destOrd="0" presId="urn:microsoft.com/office/officeart/2005/8/layout/lProcess3"/>
    <dgm:cxn modelId="{348EA173-6747-4ED2-B3B8-21F6E68C56FB}" type="presParOf" srcId="{6832F099-7FE5-4A21-AE87-E00D1F761506}" destId="{EE340FA3-D973-46CE-A6F9-D49E90F50475}" srcOrd="1" destOrd="0" presId="urn:microsoft.com/office/officeart/2005/8/layout/lProcess3"/>
    <dgm:cxn modelId="{AFBA9DF5-9F57-4947-9624-4E1F6EE37F14}" type="presParOf" srcId="{6832F099-7FE5-4A21-AE87-E00D1F761506}" destId="{4C079936-1156-4B9E-A0E5-9DC33C4CC834}" srcOrd="2" destOrd="0" presId="urn:microsoft.com/office/officeart/2005/8/layout/lProcess3"/>
    <dgm:cxn modelId="{567366D1-9684-4BEE-82DD-754FAF668587}" type="presParOf" srcId="{6832F099-7FE5-4A21-AE87-E00D1F761506}" destId="{680318FC-D985-43FC-BF88-C2D772EB1063}" srcOrd="3" destOrd="0" presId="urn:microsoft.com/office/officeart/2005/8/layout/lProcess3"/>
    <dgm:cxn modelId="{C80A9A04-8471-41E6-A6AB-77A419E4399D}" type="presParOf" srcId="{6832F099-7FE5-4A21-AE87-E00D1F761506}" destId="{831B90D3-59DA-4C92-95EF-16B3860E82FC}" srcOrd="4" destOrd="0" presId="urn:microsoft.com/office/officeart/2005/8/layout/lProcess3"/>
    <dgm:cxn modelId="{1FC3D90E-6673-420E-82A3-7926C3F8D62E}" type="presParOf" srcId="{C28C20D5-3BC1-451F-B7B2-A30866EA9D0E}" destId="{CCE472B7-6EFD-438B-94B4-595BB6E12CC2}" srcOrd="1" destOrd="0" presId="urn:microsoft.com/office/officeart/2005/8/layout/lProcess3"/>
    <dgm:cxn modelId="{1B1E4704-197B-4589-A5A3-A3B7A8EEB4CE}" type="presParOf" srcId="{C28C20D5-3BC1-451F-B7B2-A30866EA9D0E}" destId="{A32ACEAB-A00C-4ED1-A432-62EDE60D12EF}" srcOrd="2" destOrd="0" presId="urn:microsoft.com/office/officeart/2005/8/layout/lProcess3"/>
    <dgm:cxn modelId="{D3BEB91B-84A5-4EC1-818C-30DD73B55EE7}" type="presParOf" srcId="{A32ACEAB-A00C-4ED1-A432-62EDE60D12EF}" destId="{B499C0D9-D1BB-4EAE-B332-0C7609674C95}" srcOrd="0" destOrd="0" presId="urn:microsoft.com/office/officeart/2005/8/layout/lProcess3"/>
    <dgm:cxn modelId="{B4F26456-CEE4-4FFD-AE5E-FB0ADEF95670}" type="presParOf" srcId="{A32ACEAB-A00C-4ED1-A432-62EDE60D12EF}" destId="{425BA9CB-A8E1-491B-A126-8F590B614DFF}" srcOrd="1" destOrd="0" presId="urn:microsoft.com/office/officeart/2005/8/layout/lProcess3"/>
    <dgm:cxn modelId="{8A806462-1081-433A-BE17-6C2BB5CF1894}" type="presParOf" srcId="{A32ACEAB-A00C-4ED1-A432-62EDE60D12EF}" destId="{E2C84A10-944C-43E9-AA61-C1FD5F07F321}" srcOrd="2" destOrd="0" presId="urn:microsoft.com/office/officeart/2005/8/layout/lProcess3"/>
    <dgm:cxn modelId="{CCADA539-7901-46D2-BB1B-9CD58A7DE850}" type="presParOf" srcId="{A32ACEAB-A00C-4ED1-A432-62EDE60D12EF}" destId="{15A08B5B-4F50-4170-A560-3A73FB7FEFF1}" srcOrd="3" destOrd="0" presId="urn:microsoft.com/office/officeart/2005/8/layout/lProcess3"/>
    <dgm:cxn modelId="{A26F099A-A317-4557-8529-41113BB0C723}" type="presParOf" srcId="{A32ACEAB-A00C-4ED1-A432-62EDE60D12EF}" destId="{F359548E-5841-4940-B8C1-A18CDCAEDAF8}" srcOrd="4" destOrd="0" presId="urn:microsoft.com/office/officeart/2005/8/layout/lProcess3"/>
    <dgm:cxn modelId="{0BEF0100-4663-45B9-AC42-A788D06CBE90}" type="presParOf" srcId="{C28C20D5-3BC1-451F-B7B2-A30866EA9D0E}" destId="{9BD2DA3E-D5BA-42AC-8675-8939F9A768C1}" srcOrd="3" destOrd="0" presId="urn:microsoft.com/office/officeart/2005/8/layout/lProcess3"/>
    <dgm:cxn modelId="{6D9153B5-CF66-410C-AB0E-2D2508713D30}" type="presParOf" srcId="{C28C20D5-3BC1-451F-B7B2-A30866EA9D0E}" destId="{6BA6A61E-0C67-41D9-99C0-522B49484F89}" srcOrd="4" destOrd="0" presId="urn:microsoft.com/office/officeart/2005/8/layout/lProcess3"/>
    <dgm:cxn modelId="{2BA9C80D-34D4-45B7-9F43-D0E8BB2843E1}" type="presParOf" srcId="{6BA6A61E-0C67-41D9-99C0-522B49484F89}" destId="{8B8FDD35-516A-4FF3-A6CD-3AB6B37EFB88}" srcOrd="0" destOrd="0" presId="urn:microsoft.com/office/officeart/2005/8/layout/lProcess3"/>
    <dgm:cxn modelId="{8CB83B39-E44E-49B7-9975-81D6F9D52C94}" type="presParOf" srcId="{6BA6A61E-0C67-41D9-99C0-522B49484F89}" destId="{6E48ABD5-0F11-4879-8F35-2C6235B7F59F}" srcOrd="1" destOrd="0" presId="urn:microsoft.com/office/officeart/2005/8/layout/lProcess3"/>
    <dgm:cxn modelId="{46AB1172-EA5C-467F-98A8-BA33D6C03DFA}" type="presParOf" srcId="{6BA6A61E-0C67-41D9-99C0-522B49484F89}" destId="{A651A37E-2DD4-4496-81C6-0A638EC89CF6}" srcOrd="2" destOrd="0" presId="urn:microsoft.com/office/officeart/2005/8/layout/lProcess3"/>
    <dgm:cxn modelId="{FE29177B-D280-41C8-A78C-34421807EDA0}" type="presParOf" srcId="{6BA6A61E-0C67-41D9-99C0-522B49484F89}" destId="{B7FBD615-FB52-428B-A8C7-609CE0915454}" srcOrd="3" destOrd="0" presId="urn:microsoft.com/office/officeart/2005/8/layout/lProcess3"/>
    <dgm:cxn modelId="{7F7B80D0-EF0B-41DB-B8F2-EF56324EBFE6}" type="presParOf" srcId="{6BA6A61E-0C67-41D9-99C0-522B49484F89}" destId="{B777C473-A6E2-4A5C-9A8C-52F02CF8B67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E351CD-7208-40FF-A002-67FFAF2F39E4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905090-5F9A-42DB-84FC-325E2A1A83BD}">
      <dgm:prSet/>
      <dgm:spPr/>
      <dgm:t>
        <a:bodyPr/>
        <a:lstStyle/>
        <a:p>
          <a:pPr rtl="0"/>
          <a:r>
            <a:rPr lang="en-US"/>
            <a:t>Holding the “codes” that links identifiers to data, means the data is not completely de-identified.</a:t>
          </a:r>
          <a:endParaRPr lang="en-US" dirty="0"/>
        </a:p>
      </dgm:t>
    </dgm:pt>
    <dgm:pt modelId="{FBC985AB-B35C-4C48-BFB2-134FA7D0B056}" type="parTrans" cxnId="{59DE0FF1-B0D4-4601-ADAE-3BC4DAE5C69C}">
      <dgm:prSet/>
      <dgm:spPr/>
      <dgm:t>
        <a:bodyPr/>
        <a:lstStyle/>
        <a:p>
          <a:endParaRPr lang="en-US"/>
        </a:p>
      </dgm:t>
    </dgm:pt>
    <dgm:pt modelId="{92CF4496-FF6F-4947-A6E7-BD7D2D0DD042}" type="sibTrans" cxnId="{59DE0FF1-B0D4-4601-ADAE-3BC4DAE5C69C}">
      <dgm:prSet/>
      <dgm:spPr/>
      <dgm:t>
        <a:bodyPr/>
        <a:lstStyle/>
        <a:p>
          <a:endParaRPr lang="en-US"/>
        </a:p>
      </dgm:t>
    </dgm:pt>
    <dgm:pt modelId="{92C7ED6A-DEFD-4485-BB06-6E467EBFB908}">
      <dgm:prSet/>
      <dgm:spPr/>
      <dgm:t>
        <a:bodyPr/>
        <a:lstStyle/>
        <a:p>
          <a:r>
            <a:rPr lang="en-US" dirty="0"/>
            <a:t>“Anonymous” data means the identifiers were never collected by anyone. </a:t>
          </a:r>
        </a:p>
      </dgm:t>
    </dgm:pt>
    <dgm:pt modelId="{4E3E172E-1341-4146-A88A-1E5CCBB9D788}" type="parTrans" cxnId="{310002D4-09B2-4AEE-9FDB-AF641419BBA1}">
      <dgm:prSet/>
      <dgm:spPr/>
      <dgm:t>
        <a:bodyPr/>
        <a:lstStyle/>
        <a:p>
          <a:endParaRPr lang="en-US"/>
        </a:p>
      </dgm:t>
    </dgm:pt>
    <dgm:pt modelId="{4E7F149F-19A1-45DA-9069-9725C82D6637}" type="sibTrans" cxnId="{310002D4-09B2-4AEE-9FDB-AF641419BBA1}">
      <dgm:prSet/>
      <dgm:spPr/>
      <dgm:t>
        <a:bodyPr/>
        <a:lstStyle/>
        <a:p>
          <a:endParaRPr lang="en-US"/>
        </a:p>
      </dgm:t>
    </dgm:pt>
    <dgm:pt modelId="{4A993490-D2F7-4AD8-A999-31D56532DC2E}">
      <dgm:prSet/>
      <dgm:spPr/>
      <dgm:t>
        <a:bodyPr/>
        <a:lstStyle/>
        <a:p>
          <a:r>
            <a:rPr lang="en-US"/>
            <a:t>Definitions of types of data are in the Confidentiality of Research section of Cayuse</a:t>
          </a:r>
        </a:p>
      </dgm:t>
    </dgm:pt>
    <dgm:pt modelId="{AA1AAB8B-F566-4F1D-BD32-0DBCE86C9C11}" type="parTrans" cxnId="{1512A7FE-163D-4119-9272-50E253BC83A3}">
      <dgm:prSet/>
      <dgm:spPr/>
      <dgm:t>
        <a:bodyPr/>
        <a:lstStyle/>
        <a:p>
          <a:endParaRPr lang="en-US"/>
        </a:p>
      </dgm:t>
    </dgm:pt>
    <dgm:pt modelId="{A6E153EF-569C-4F91-AB8B-AB52E1DA66FC}" type="sibTrans" cxnId="{1512A7FE-163D-4119-9272-50E253BC83A3}">
      <dgm:prSet/>
      <dgm:spPr/>
      <dgm:t>
        <a:bodyPr/>
        <a:lstStyle/>
        <a:p>
          <a:endParaRPr lang="en-US"/>
        </a:p>
      </dgm:t>
    </dgm:pt>
    <dgm:pt modelId="{636DB8AF-CD1E-4173-A2A7-AE10B8FF4AAA}">
      <dgm:prSet phldr="0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Chapman can receive fully de-identified data from a HIPAA-covered entity with no special provisions.</a:t>
          </a:r>
        </a:p>
      </dgm:t>
    </dgm:pt>
    <dgm:pt modelId="{6E511CBD-9011-420F-8495-A6CDE216B76B}" type="parTrans" cxnId="{FB02B025-1A67-4F67-8C4C-569584D9D8AD}">
      <dgm:prSet/>
      <dgm:spPr/>
    </dgm:pt>
    <dgm:pt modelId="{1A378336-261C-4515-83BF-6ED3FA478638}" type="sibTrans" cxnId="{FB02B025-1A67-4F67-8C4C-569584D9D8AD}">
      <dgm:prSet/>
      <dgm:spPr/>
    </dgm:pt>
    <dgm:pt modelId="{C5E6D6AE-8598-4A31-9B6C-F8F447C87BD5}" type="pres">
      <dgm:prSet presAssocID="{B2E351CD-7208-40FF-A002-67FFAF2F39E4}" presName="linear" presStyleCnt="0">
        <dgm:presLayoutVars>
          <dgm:animLvl val="lvl"/>
          <dgm:resizeHandles val="exact"/>
        </dgm:presLayoutVars>
      </dgm:prSet>
      <dgm:spPr/>
    </dgm:pt>
    <dgm:pt modelId="{4F4A815A-58C3-40F8-94FE-48F865332252}" type="pres">
      <dgm:prSet presAssocID="{F0905090-5F9A-42DB-84FC-325E2A1A83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65E127-6647-49C8-9520-FEE0214ACB2B}" type="pres">
      <dgm:prSet presAssocID="{92CF4496-FF6F-4947-A6E7-BD7D2D0DD042}" presName="spacer" presStyleCnt="0"/>
      <dgm:spPr/>
    </dgm:pt>
    <dgm:pt modelId="{3745FDA5-EE28-4665-83AB-A08D1D85682D}" type="pres">
      <dgm:prSet presAssocID="{92C7ED6A-DEFD-4485-BB06-6E467EBFB9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F2D1D2-80D4-4B5E-8580-26CBCE37DB93}" type="pres">
      <dgm:prSet presAssocID="{4E7F149F-19A1-45DA-9069-9725C82D6637}" presName="spacer" presStyleCnt="0"/>
      <dgm:spPr/>
    </dgm:pt>
    <dgm:pt modelId="{7A4BDC57-6752-46C6-9376-2FDF95FB6D83}" type="pres">
      <dgm:prSet presAssocID="{4A993490-D2F7-4AD8-A999-31D56532DC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088BBF-BD5E-44A3-9884-3447A916E634}" type="pres">
      <dgm:prSet presAssocID="{A6E153EF-569C-4F91-AB8B-AB52E1DA66FC}" presName="spacer" presStyleCnt="0"/>
      <dgm:spPr/>
    </dgm:pt>
    <dgm:pt modelId="{8099057B-CC22-4D52-AE05-B70DD04D91FE}" type="pres">
      <dgm:prSet presAssocID="{636DB8AF-CD1E-4173-A2A7-AE10B8FF4A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05BC00B-BBC5-4721-8197-449D14E6C884}" type="presOf" srcId="{4A993490-D2F7-4AD8-A999-31D56532DC2E}" destId="{7A4BDC57-6752-46C6-9376-2FDF95FB6D83}" srcOrd="0" destOrd="0" presId="urn:microsoft.com/office/officeart/2005/8/layout/vList2"/>
    <dgm:cxn modelId="{FB02B025-1A67-4F67-8C4C-569584D9D8AD}" srcId="{B2E351CD-7208-40FF-A002-67FFAF2F39E4}" destId="{636DB8AF-CD1E-4173-A2A7-AE10B8FF4AAA}" srcOrd="3" destOrd="0" parTransId="{6E511CBD-9011-420F-8495-A6CDE216B76B}" sibTransId="{1A378336-261C-4515-83BF-6ED3FA478638}"/>
    <dgm:cxn modelId="{5F0FAB31-E5B9-4A07-A3C0-12064C9CFE43}" type="presOf" srcId="{92C7ED6A-DEFD-4485-BB06-6E467EBFB908}" destId="{3745FDA5-EE28-4665-83AB-A08D1D85682D}" srcOrd="0" destOrd="0" presId="urn:microsoft.com/office/officeart/2005/8/layout/vList2"/>
    <dgm:cxn modelId="{4EFA8A41-92F2-4AF8-939C-2106114D6754}" type="presOf" srcId="{636DB8AF-CD1E-4173-A2A7-AE10B8FF4AAA}" destId="{8099057B-CC22-4D52-AE05-B70DD04D91FE}" srcOrd="0" destOrd="0" presId="urn:microsoft.com/office/officeart/2005/8/layout/vList2"/>
    <dgm:cxn modelId="{7964B780-4E64-4AE2-AC69-F87CAE54C05A}" type="presOf" srcId="{B2E351CD-7208-40FF-A002-67FFAF2F39E4}" destId="{C5E6D6AE-8598-4A31-9B6C-F8F447C87BD5}" srcOrd="0" destOrd="0" presId="urn:microsoft.com/office/officeart/2005/8/layout/vList2"/>
    <dgm:cxn modelId="{8611F6A2-3AC9-4409-9F8F-2E61BA041978}" type="presOf" srcId="{F0905090-5F9A-42DB-84FC-325E2A1A83BD}" destId="{4F4A815A-58C3-40F8-94FE-48F865332252}" srcOrd="0" destOrd="0" presId="urn:microsoft.com/office/officeart/2005/8/layout/vList2"/>
    <dgm:cxn modelId="{310002D4-09B2-4AEE-9FDB-AF641419BBA1}" srcId="{B2E351CD-7208-40FF-A002-67FFAF2F39E4}" destId="{92C7ED6A-DEFD-4485-BB06-6E467EBFB908}" srcOrd="1" destOrd="0" parTransId="{4E3E172E-1341-4146-A88A-1E5CCBB9D788}" sibTransId="{4E7F149F-19A1-45DA-9069-9725C82D6637}"/>
    <dgm:cxn modelId="{59DE0FF1-B0D4-4601-ADAE-3BC4DAE5C69C}" srcId="{B2E351CD-7208-40FF-A002-67FFAF2F39E4}" destId="{F0905090-5F9A-42DB-84FC-325E2A1A83BD}" srcOrd="0" destOrd="0" parTransId="{FBC985AB-B35C-4C48-BFB2-134FA7D0B056}" sibTransId="{92CF4496-FF6F-4947-A6E7-BD7D2D0DD042}"/>
    <dgm:cxn modelId="{1512A7FE-163D-4119-9272-50E253BC83A3}" srcId="{B2E351CD-7208-40FF-A002-67FFAF2F39E4}" destId="{4A993490-D2F7-4AD8-A999-31D56532DC2E}" srcOrd="2" destOrd="0" parTransId="{AA1AAB8B-F566-4F1D-BD32-0DBCE86C9C11}" sibTransId="{A6E153EF-569C-4F91-AB8B-AB52E1DA66FC}"/>
    <dgm:cxn modelId="{8F40FD34-6C6F-4CF1-8A48-05786EE65455}" type="presParOf" srcId="{C5E6D6AE-8598-4A31-9B6C-F8F447C87BD5}" destId="{4F4A815A-58C3-40F8-94FE-48F865332252}" srcOrd="0" destOrd="0" presId="urn:microsoft.com/office/officeart/2005/8/layout/vList2"/>
    <dgm:cxn modelId="{ED15E986-AC59-4ACD-9825-29ECA191C801}" type="presParOf" srcId="{C5E6D6AE-8598-4A31-9B6C-F8F447C87BD5}" destId="{5B65E127-6647-49C8-9520-FEE0214ACB2B}" srcOrd="1" destOrd="0" presId="urn:microsoft.com/office/officeart/2005/8/layout/vList2"/>
    <dgm:cxn modelId="{F1B25E53-6BEA-4229-BE1B-E1F6560363B6}" type="presParOf" srcId="{C5E6D6AE-8598-4A31-9B6C-F8F447C87BD5}" destId="{3745FDA5-EE28-4665-83AB-A08D1D85682D}" srcOrd="2" destOrd="0" presId="urn:microsoft.com/office/officeart/2005/8/layout/vList2"/>
    <dgm:cxn modelId="{59A608B7-FE59-42D3-B11A-78400B6974BE}" type="presParOf" srcId="{C5E6D6AE-8598-4A31-9B6C-F8F447C87BD5}" destId="{81F2D1D2-80D4-4B5E-8580-26CBCE37DB93}" srcOrd="3" destOrd="0" presId="urn:microsoft.com/office/officeart/2005/8/layout/vList2"/>
    <dgm:cxn modelId="{BCC2A4BE-2E13-4C6C-B02E-15F115FF1FC1}" type="presParOf" srcId="{C5E6D6AE-8598-4A31-9B6C-F8F447C87BD5}" destId="{7A4BDC57-6752-46C6-9376-2FDF95FB6D83}" srcOrd="4" destOrd="0" presId="urn:microsoft.com/office/officeart/2005/8/layout/vList2"/>
    <dgm:cxn modelId="{20DAE202-37F2-4A9A-A67F-DC5C6539E740}" type="presParOf" srcId="{C5E6D6AE-8598-4A31-9B6C-F8F447C87BD5}" destId="{BB088BBF-BD5E-44A3-9884-3447A916E634}" srcOrd="5" destOrd="0" presId="urn:microsoft.com/office/officeart/2005/8/layout/vList2"/>
    <dgm:cxn modelId="{9DFE7C32-D280-43FD-8CF5-DCD550F9F0F8}" type="presParOf" srcId="{C5E6D6AE-8598-4A31-9B6C-F8F447C87BD5}" destId="{8099057B-CC22-4D52-AE05-B70DD04D91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46C38-CD0F-4755-AFCD-0858258347FD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 Light" panose="020F0302020204030204"/>
            </a:rPr>
            <a:t>Rule #1</a:t>
          </a:r>
          <a:endParaRPr lang="en-US" sz="2500" kern="1200"/>
        </a:p>
      </dsp:txBody>
      <dsp:txXfrm rot="-5400000">
        <a:off x="0" y="554579"/>
        <a:ext cx="1105044" cy="473590"/>
      </dsp:txXfrm>
    </dsp:sp>
    <dsp:sp modelId="{6CB3FC14-CF8E-47ED-87F9-14B7A0755C79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rgbClr val="000000"/>
              </a:solidFill>
            </a:rPr>
            <a:t>PHI cannot be shared with anyone outside the research team and can be used only per the patient’s authorization and consent forms or necessary waivers</a:t>
          </a:r>
          <a:endParaRPr lang="en-US" sz="2200" kern="1200"/>
        </a:p>
      </dsp:txBody>
      <dsp:txXfrm rot="-5400000">
        <a:off x="1105044" y="52149"/>
        <a:ext cx="9360464" cy="925930"/>
      </dsp:txXfrm>
    </dsp:sp>
    <dsp:sp modelId="{7B0E7359-E2CE-47DB-BD8B-AE85790B4A92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 Light" panose="020F0302020204030204"/>
            </a:rPr>
            <a:t>Ruler #2</a:t>
          </a:r>
          <a:endParaRPr lang="en-US" sz="2500" kern="1200"/>
        </a:p>
      </dsp:txBody>
      <dsp:txXfrm rot="-5400000">
        <a:off x="0" y="1938873"/>
        <a:ext cx="1105044" cy="473590"/>
      </dsp:txXfrm>
    </dsp:sp>
    <dsp:sp modelId="{BD89C0DF-C3DD-48DA-886B-7EE45F7DAFB3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rgbClr val="000000"/>
              </a:solidFill>
              <a:latin typeface="Calibri Light" panose="020F0302020204030204"/>
            </a:rPr>
            <a:t>Researchers</a:t>
          </a:r>
          <a:r>
            <a:rPr lang="en-US" sz="2200" kern="1200">
              <a:solidFill>
                <a:srgbClr val="000000"/>
              </a:solidFill>
            </a:rPr>
            <a:t> cannot</a:t>
          </a:r>
          <a:r>
            <a:rPr lang="en-US" sz="2200" kern="1200">
              <a:solidFill>
                <a:srgbClr val="000000"/>
              </a:solidFill>
              <a:latin typeface="Calibri Light" panose="020F0302020204030204"/>
            </a:rPr>
            <a:t> attempt</a:t>
          </a:r>
          <a:r>
            <a:rPr lang="en-US" sz="2200" kern="1200">
              <a:solidFill>
                <a:srgbClr val="000000"/>
              </a:solidFill>
            </a:rPr>
            <a:t> to re-identify the data or contact patients</a:t>
          </a:r>
          <a:r>
            <a:rPr lang="en-US" sz="2200" kern="1200">
              <a:latin typeface="Calibri Light" panose="020F0302020204030204"/>
            </a:rPr>
            <a:t> if securing a data set</a:t>
          </a:r>
          <a:endParaRPr lang="en-US" sz="2200" kern="1200"/>
        </a:p>
      </dsp:txBody>
      <dsp:txXfrm rot="-5400000">
        <a:off x="1105044" y="1436443"/>
        <a:ext cx="9360464" cy="925930"/>
      </dsp:txXfrm>
    </dsp:sp>
    <dsp:sp modelId="{CDD3F66D-CA45-447E-8AEB-B6121BA26D86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 Light" panose="020F0302020204030204"/>
            </a:rPr>
            <a:t>Ruler #3</a:t>
          </a:r>
          <a:endParaRPr lang="en-US" sz="2500" kern="1200"/>
        </a:p>
      </dsp:txBody>
      <dsp:txXfrm rot="-5400000">
        <a:off x="0" y="3323167"/>
        <a:ext cx="1105044" cy="473590"/>
      </dsp:txXfrm>
    </dsp:sp>
    <dsp:sp modelId="{59995D5D-59AF-4EC6-A849-2C7A185FC007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rgbClr val="000000"/>
              </a:solidFill>
            </a:rPr>
            <a:t>Researchers must be trained in HIPAA using the CITI module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>
            <a:latin typeface="Calibri Light" panose="020F0302020204030204"/>
          </a:endParaRPr>
        </a:p>
      </dsp:txBody>
      <dsp:txXfrm rot="-5400000">
        <a:off x="1105044" y="2820736"/>
        <a:ext cx="9360464" cy="9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18AEE-CB6E-4FC2-BD84-AD7033927E90}">
      <dsp:nvSpPr>
        <dsp:cNvPr id="0" name=""/>
        <dsp:cNvSpPr/>
      </dsp:nvSpPr>
      <dsp:spPr>
        <a:xfrm>
          <a:off x="1260791" y="312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Participant authorizes access</a:t>
          </a:r>
          <a:endParaRPr lang="en-US" sz="2800" kern="1200"/>
        </a:p>
      </dsp:txBody>
      <dsp:txXfrm>
        <a:off x="1923151" y="3129"/>
        <a:ext cx="1987078" cy="1324719"/>
      </dsp:txXfrm>
    </dsp:sp>
    <dsp:sp modelId="{4C079936-1156-4B9E-A0E5-9DC33C4CC834}">
      <dsp:nvSpPr>
        <dsp:cNvPr id="0" name=""/>
        <dsp:cNvSpPr/>
      </dsp:nvSpPr>
      <dsp:spPr>
        <a:xfrm>
          <a:off x="4142055" y="11573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 Light" panose="020F0302020204030204"/>
            </a:rPr>
            <a:t>Authorization form on IRB website</a:t>
          </a:r>
          <a:endParaRPr lang="en-US" sz="1900" kern="1200"/>
        </a:p>
      </dsp:txBody>
      <dsp:txXfrm>
        <a:off x="4691813" y="115730"/>
        <a:ext cx="1649276" cy="1099516"/>
      </dsp:txXfrm>
    </dsp:sp>
    <dsp:sp modelId="{831B90D3-59DA-4C92-95EF-16B3860E82FC}">
      <dsp:nvSpPr>
        <dsp:cNvPr id="0" name=""/>
        <dsp:cNvSpPr/>
      </dsp:nvSpPr>
      <dsp:spPr>
        <a:xfrm>
          <a:off x="6506016" y="11573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 Light" panose="020F0302020204030204"/>
            </a:rPr>
            <a:t>Data Management &amp; Safety Plan (DSMP)</a:t>
          </a:r>
          <a:endParaRPr lang="en-US" sz="1900" kern="1200"/>
        </a:p>
      </dsp:txBody>
      <dsp:txXfrm>
        <a:off x="7055774" y="115730"/>
        <a:ext cx="1649276" cy="1099516"/>
      </dsp:txXfrm>
    </dsp:sp>
    <dsp:sp modelId="{B499C0D9-D1BB-4EAE-B332-0C7609674C95}">
      <dsp:nvSpPr>
        <dsp:cNvPr id="0" name=""/>
        <dsp:cNvSpPr/>
      </dsp:nvSpPr>
      <dsp:spPr>
        <a:xfrm>
          <a:off x="1260791" y="151330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Limited data set with PHI</a:t>
          </a:r>
          <a:endParaRPr lang="en-US" sz="2800" kern="1200"/>
        </a:p>
      </dsp:txBody>
      <dsp:txXfrm>
        <a:off x="1923151" y="1513309"/>
        <a:ext cx="1987078" cy="1324719"/>
      </dsp:txXfrm>
    </dsp:sp>
    <dsp:sp modelId="{E2C84A10-944C-43E9-AA61-C1FD5F07F321}">
      <dsp:nvSpPr>
        <dsp:cNvPr id="0" name=""/>
        <dsp:cNvSpPr/>
      </dsp:nvSpPr>
      <dsp:spPr>
        <a:xfrm>
          <a:off x="4142055" y="162591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>
              <a:latin typeface="Calibri Light" panose="020F0302020204030204"/>
            </a:rPr>
            <a:t>Data Sharing &amp;/or Data Use Agreement</a:t>
          </a:r>
          <a:endParaRPr lang="en-US" sz="1900" b="0" kern="1200"/>
        </a:p>
      </dsp:txBody>
      <dsp:txXfrm>
        <a:off x="4691813" y="1625910"/>
        <a:ext cx="1649276" cy="1099516"/>
      </dsp:txXfrm>
    </dsp:sp>
    <dsp:sp modelId="{F359548E-5841-4940-B8C1-A18CDCAEDAF8}">
      <dsp:nvSpPr>
        <dsp:cNvPr id="0" name=""/>
        <dsp:cNvSpPr/>
      </dsp:nvSpPr>
      <dsp:spPr>
        <a:xfrm>
          <a:off x="6506016" y="162591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Management &amp; Safety Plan (DSMP)</a:t>
          </a:r>
        </a:p>
      </dsp:txBody>
      <dsp:txXfrm>
        <a:off x="7055774" y="1625910"/>
        <a:ext cx="1649276" cy="1099516"/>
      </dsp:txXfrm>
    </dsp:sp>
    <dsp:sp modelId="{8B8FDD35-516A-4FF3-A6CD-3AB6B37EFB88}">
      <dsp:nvSpPr>
        <dsp:cNvPr id="0" name=""/>
        <dsp:cNvSpPr/>
      </dsp:nvSpPr>
      <dsp:spPr>
        <a:xfrm>
          <a:off x="1260791" y="302348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Waiver of authorization to access PHI</a:t>
          </a:r>
          <a:endParaRPr lang="en-US" sz="2800" kern="1200"/>
        </a:p>
      </dsp:txBody>
      <dsp:txXfrm>
        <a:off x="1923151" y="3023489"/>
        <a:ext cx="1987078" cy="1324719"/>
      </dsp:txXfrm>
    </dsp:sp>
    <dsp:sp modelId="{A651A37E-2DD4-4496-81C6-0A638EC89CF6}">
      <dsp:nvSpPr>
        <dsp:cNvPr id="0" name=""/>
        <dsp:cNvSpPr/>
      </dsp:nvSpPr>
      <dsp:spPr>
        <a:xfrm>
          <a:off x="4142055" y="313609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>
              <a:solidFill>
                <a:srgbClr val="000000"/>
              </a:solidFill>
              <a:latin typeface="Calibri Light" panose="020F0302020204030204"/>
            </a:rPr>
            <a:t>Minimal</a:t>
          </a:r>
          <a:r>
            <a:rPr lang="en-US" sz="1900" b="0" kern="1200">
              <a:solidFill>
                <a:srgbClr val="000000"/>
              </a:solidFill>
            </a:rPr>
            <a:t> risk, authorization is not possible, etc.</a:t>
          </a:r>
          <a:endParaRPr lang="en-US" sz="1900" b="0" kern="1200"/>
        </a:p>
      </dsp:txBody>
      <dsp:txXfrm>
        <a:off x="4691813" y="3136090"/>
        <a:ext cx="1649276" cy="1099516"/>
      </dsp:txXfrm>
    </dsp:sp>
    <dsp:sp modelId="{B777C473-A6E2-4A5C-9A8C-52F02CF8B67A}">
      <dsp:nvSpPr>
        <dsp:cNvPr id="0" name=""/>
        <dsp:cNvSpPr/>
      </dsp:nvSpPr>
      <dsp:spPr>
        <a:xfrm>
          <a:off x="6506016" y="313609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Management &amp; Safety Plan (DSMP)</a:t>
          </a:r>
        </a:p>
      </dsp:txBody>
      <dsp:txXfrm>
        <a:off x="7055774" y="3136090"/>
        <a:ext cx="1649276" cy="1099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A815A-58C3-40F8-94FE-48F865332252}">
      <dsp:nvSpPr>
        <dsp:cNvPr id="0" name=""/>
        <dsp:cNvSpPr/>
      </dsp:nvSpPr>
      <dsp:spPr>
        <a:xfrm>
          <a:off x="0" y="41341"/>
          <a:ext cx="10515600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Holding the “codes” that links identifiers to data, means the data is not completely de-identified.</a:t>
          </a:r>
          <a:endParaRPr lang="en-US" sz="2800" kern="1200" dirty="0"/>
        </a:p>
      </dsp:txBody>
      <dsp:txXfrm>
        <a:off x="54373" y="95714"/>
        <a:ext cx="10406854" cy="1005094"/>
      </dsp:txXfrm>
    </dsp:sp>
    <dsp:sp modelId="{3745FDA5-EE28-4665-83AB-A08D1D85682D}">
      <dsp:nvSpPr>
        <dsp:cNvPr id="0" name=""/>
        <dsp:cNvSpPr/>
      </dsp:nvSpPr>
      <dsp:spPr>
        <a:xfrm>
          <a:off x="0" y="1235821"/>
          <a:ext cx="10515600" cy="1113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“Anonymous” data means the identifiers were never collected by anyone. </a:t>
          </a:r>
        </a:p>
      </dsp:txBody>
      <dsp:txXfrm>
        <a:off x="54373" y="1290194"/>
        <a:ext cx="10406854" cy="1005094"/>
      </dsp:txXfrm>
    </dsp:sp>
    <dsp:sp modelId="{7A4BDC57-6752-46C6-9376-2FDF95FB6D83}">
      <dsp:nvSpPr>
        <dsp:cNvPr id="0" name=""/>
        <dsp:cNvSpPr/>
      </dsp:nvSpPr>
      <dsp:spPr>
        <a:xfrm>
          <a:off x="0" y="2430301"/>
          <a:ext cx="10515600" cy="1113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Definitions of types of data are in the Confidentiality of Research section of Cayuse</a:t>
          </a:r>
        </a:p>
      </dsp:txBody>
      <dsp:txXfrm>
        <a:off x="54373" y="2484674"/>
        <a:ext cx="10406854" cy="1005094"/>
      </dsp:txXfrm>
    </dsp:sp>
    <dsp:sp modelId="{8099057B-CC22-4D52-AE05-B70DD04D91FE}">
      <dsp:nvSpPr>
        <dsp:cNvPr id="0" name=""/>
        <dsp:cNvSpPr/>
      </dsp:nvSpPr>
      <dsp:spPr>
        <a:xfrm>
          <a:off x="0" y="3624781"/>
          <a:ext cx="10515600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/>
              <a:cs typeface="Arial"/>
            </a:rPr>
            <a:t>Chapman can receive fully de-identified data from a HIPAA-covered entity with no special provisions.</a:t>
          </a:r>
        </a:p>
      </dsp:txBody>
      <dsp:txXfrm>
        <a:off x="54373" y="3679154"/>
        <a:ext cx="1040685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91FE1-210B-494D-BB78-AD35AE8ADFF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EB3B-46F7-C743-8386-0FF1F23B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0F39B-451A-384B-B76A-C8B6771F8B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1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 recorded on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phones, tablets, and other mobile devices must be transferred to a secured cloud server.  This is because mobile devices are more susceptible to loss or theft. After that, PHI must be deleted from collection devices entirely. 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0F39B-451A-384B-B76A-C8B6771F8B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Authorization – usually signed alongside ICF; some content similar with ICF but explicitly says data is no longer HIPAA-protected (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Health Insurance Portability and Accountability Act); says who (e.g. doctor) is disclosing the health information and to whom (Chapman); specifies what health information (e.g., CT scans, hearing test results, etc.) will be used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Minimal risk DSMP – appears as checkbox in Cayuse; minimal data security standards: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_only research team has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-use of only encrypted devices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Transfer of data within 24 hours from portable devices to secure location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breach- report to IRB within 24 hours, then formal report within 5 biz days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If funded study, work with OOR’s SPS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Abide by any restrictions in DUA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Completion of </a:t>
            </a:r>
            <a:r>
              <a:rPr lang="en-US" dirty="0"/>
              <a:t>“</a:t>
            </a:r>
            <a:r>
              <a:rPr lang="en-US" sz="1200" b="0" i="0" u="none" strike="noStrike" baseline="0" dirty="0">
                <a:solidFill>
                  <a:srgbClr val="4A4A4A"/>
                </a:solidFill>
                <a:latin typeface="Calibri" panose="020F0502020204030204" pitchFamily="34" charset="0"/>
              </a:rPr>
              <a:t>CITI Health Information Privacy and Security (HIPS) for Clinical Investigators”</a:t>
            </a:r>
            <a:endParaRPr lang="en-US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Greater than minimal risk DSMP: (includes but not limited to)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How frequent subjects will be checked and by whom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Reporting mechanism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Data elements to be reviewed and frequency of review to ensure integrity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CEB3B-46F7-C743-8386-0FF1F23B49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0F39B-451A-384B-B76A-C8B6771F8B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923E-4571-94D5-12D8-E42976174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1A606-C65E-AF14-0C39-2EAA0704F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0D9A-65E6-AF1F-EB6D-AA6E75F4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3E9-CB91-40D0-93E2-D9340BFF5E97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29A1-344B-AF68-D6CE-1220C44F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672CC-0F7F-9DA7-70DF-A46B30D7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D00-5B92-B640-7406-4DA410B3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71FD6-5FEA-4420-B0CF-D1ED2C32E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56AC0-0D8B-C9A8-D738-6A382783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C15-CA0C-460C-A4EF-E6300B32A5E4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1482B-2A68-335A-126D-2A47503E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885FD-4331-3324-C5F4-E064B177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FD42D-4B9B-F5F9-8F94-6AC8FFEAD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2D8F4-038E-3043-55B9-D4BAEBC75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79E2C-2BCE-43E4-1958-9D106D1C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C1-391E-4938-A933-EA746085E33B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3F799-D198-9A27-25D6-457ABFE3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832FD-7B99-68EC-16E4-54015EA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826C-668E-CBE6-5A1C-696BC936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F217-4610-92C6-3704-7657B3376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F166-8721-DDD7-1D6A-E8D21540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C82B-10C2-45FE-9571-E1DF0F65406B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7B5D0-1334-2240-7C92-203D09FD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F06A1-36B5-93B9-645F-E5A883CE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9329-D304-066C-364A-09238461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EBD9E-BEFA-DD85-FB30-BE62238E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B5FE5-0C10-85B8-FCBE-AF259FE8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6A9-E5BD-4728-8271-FC82CF3AEFFA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FD0-84FE-D321-0F23-E89C61C5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44168-4F9C-A308-211D-BCC7F1BF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967C-491E-45C7-14A7-1927C26A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2B2D2-6193-7FC7-9551-C24B65D38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FA3A3-4D23-6A3C-EDD4-82491639F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D1752-6918-ADFF-80E2-BA2799A2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D659-3DE8-41CD-8CB5-534FF616F70B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43B08-5709-AD9F-6BF9-FCB67373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906A3-6A1B-EDB4-9CDD-CBCF8B89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628B-56EC-8C28-CA1E-D72153C3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4F893-FCEF-E083-4653-45408874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2D1BF-7D9B-ADCF-18B0-88375DD1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DB49-CA62-AA4D-F08D-5C5683729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CE166-F918-AC5F-0366-054A693CA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9CE25-8E96-23C6-A992-87C291EB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20-5A16-4CC6-8828-1E4A056C14F2}" type="datetime1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0E739-3FC5-78F3-0830-A17E0EE5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5803F9-43B6-A786-CBF5-8D0C884B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42F7-4D01-1F8D-B019-73895359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1B805-E332-8410-6C4A-5BD25BE6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079F-D80A-4F15-9067-5058B08905C0}" type="datetime1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84784-99D3-C87B-23FF-38E74FFF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CEA7A-833C-FE5E-7A20-A572FD04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6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BA11A-3C28-8494-05FD-C1F10560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02D-7BC8-4860-9906-8C5DB389DF87}" type="datetime1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DBEF6-B622-A841-5771-3AF05A7C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13A7F-680C-771D-376E-A2EBF629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73ED-EE08-2C10-D0A2-650BA943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E4D74-4B98-418E-BD56-86E057B8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D5DCE-D079-3D69-377D-791E3F2E7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C7B14-9C30-4C64-2B8E-447446C1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9CFB-F270-4E84-8426-D30365E79E04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1E549-8CF5-58DC-17B4-98115E32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8BDAD-8A1C-F79C-4019-C7812502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C42C-59F3-E28D-DDEC-BE535CE2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17B0C-3C70-C9D0-F193-D380A0946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78569-B6C1-5AD5-DFDD-A26B20ACA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B173D-4117-D7D9-1C97-1243D07D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4F6F-65BB-47FF-B582-F41C576A36D7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CC4D4-B1CA-3F76-3668-D55B6BA8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57AE6-2689-AD72-03B5-6B140170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3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94511-32A4-4497-DF66-4064E7A4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718FF-22A5-AA62-6CB9-B1F6FD403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4398A-D2B8-3F5C-ACD2-55F2A7D82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5E58D-AC3B-4F33-B6A9-A7386006A497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F055-4AEE-1341-5B96-41D6DBCAA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02May2024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CD60B-441B-F672-6404-BB9E31DF1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4524-07A3-874B-BADC-79926C3F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7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2AA_FBB251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pman.edu/research/integrity/irb/policie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stran@chapman.edu" TargetMode="External"/><Relationship Id="rId2" Type="http://schemas.openxmlformats.org/officeDocument/2006/relationships/hyperlink" Target="mailto:markenne@chapman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lyle@chapman.edu" TargetMode="External"/><Relationship Id="rId4" Type="http://schemas.openxmlformats.org/officeDocument/2006/relationships/hyperlink" Target="mailto:donais@chapman.ed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pman.edu/research/integrity/irb/forms-and-instructions.aspx" TargetMode="External"/><Relationship Id="rId2" Type="http://schemas.microsoft.com/office/2018/10/relationships/comments" Target="../comments/modernComment_2B2_64364D0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apman.edu/research/integrity/irb/policies.asp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data-management-and-sharing-policy" TargetMode="External"/><Relationship Id="rId2" Type="http://schemas.microsoft.com/office/2018/10/relationships/comments" Target="../comments/modernComment_2B4_71D1F68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mptool.org/" TargetMode="External"/><Relationship Id="rId4" Type="http://schemas.openxmlformats.org/officeDocument/2006/relationships/hyperlink" Target="https://researchdatamanagement.harvard.ed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6CB401-7A86-824F-B957-84FA1B329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936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0451" y="369936"/>
            <a:ext cx="8825659" cy="267764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Using PHI in Research</a:t>
            </a:r>
            <a:br>
              <a:rPr lang="en-US" sz="3700"/>
            </a:br>
            <a:r>
              <a:rPr lang="en-US" sz="3700">
                <a:solidFill>
                  <a:schemeClr val="bg1"/>
                </a:solidFill>
              </a:rPr>
              <a:t>Procedures and Case Studies</a:t>
            </a:r>
            <a:br>
              <a:rPr lang="en-US" sz="3700"/>
            </a:br>
            <a:r>
              <a:rPr lang="en-US" sz="2800" i="1">
                <a:solidFill>
                  <a:schemeClr val="bg1"/>
                </a:solidFill>
              </a:rPr>
              <a:t>May 2024</a:t>
            </a:r>
            <a:br>
              <a:rPr lang="en-US" sz="1100"/>
            </a:br>
            <a:br>
              <a:rPr lang="en-US" sz="3200"/>
            </a:br>
            <a:endParaRPr lang="en-US" sz="2133" b="1">
              <a:solidFill>
                <a:schemeClr val="bg1"/>
              </a:solidFill>
              <a:latin typeface="Futura Lt BT" panose="020B0402020204020303" pitchFamily="34" charset="0"/>
              <a:cs typeface="Arial" charset="0"/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504ADB3-4227-ACBB-9FEE-5BA772A24F94}"/>
              </a:ext>
            </a:extLst>
          </p:cNvPr>
          <p:cNvSpPr txBox="1">
            <a:spLocks/>
          </p:cNvSpPr>
          <p:nvPr/>
        </p:nvSpPr>
        <p:spPr>
          <a:xfrm>
            <a:off x="695001" y="2831740"/>
            <a:ext cx="11125055" cy="1194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Professor Mary Kennedy Vice Chair, IRB</a:t>
            </a:r>
          </a:p>
          <a:p>
            <a:r>
              <a:rPr lang="en-US" dirty="0" err="1">
                <a:solidFill>
                  <a:schemeClr val="bg1"/>
                </a:solidFill>
              </a:rPr>
              <a:t>Crean</a:t>
            </a:r>
            <a:r>
              <a:rPr lang="en-US" dirty="0">
                <a:solidFill>
                  <a:schemeClr val="bg1"/>
                </a:solidFill>
              </a:rPr>
              <a:t> College of Health and Behavioral Sciences - Communication Sciences and Disorders</a:t>
            </a:r>
          </a:p>
          <a:p>
            <a:r>
              <a:rPr lang="en-US" sz="1800" dirty="0">
                <a:solidFill>
                  <a:schemeClr val="bg1"/>
                </a:solidFill>
              </a:rPr>
              <a:t>with</a:t>
            </a:r>
          </a:p>
          <a:p>
            <a:r>
              <a:rPr lang="en-US" sz="1800" dirty="0">
                <a:solidFill>
                  <a:schemeClr val="bg1"/>
                </a:solidFill>
              </a:rPr>
              <a:t>Judith Tran – Senior Compliance Administrator &amp;  Jen Donais – Asst. VP for Research Integrity &amp; Compliance</a:t>
            </a:r>
          </a:p>
          <a:p>
            <a:r>
              <a:rPr lang="en-US" sz="1800" dirty="0">
                <a:solidFill>
                  <a:schemeClr val="bg1"/>
                </a:solidFill>
              </a:rPr>
              <a:t>Office of Research &amp; Graduate Education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4ADCA-0793-23E6-36A0-BF2BF2F3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42227675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5331-A396-33C3-9DD3-5AB6CBCC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Limited Data Set that includes PHI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89D6-F818-15AD-982C-1D706957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b="1"/>
              <a:t>Limited data sets may be provided to Chapman researchers under a data use agreement (DUA), where the PI must agree to: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/>
              <a:t>- use and disclose the data only as prescribed in the DUA or as required under law, and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/>
              <a:t>- report unapproved disclosures of the data (e.g., a breach) within 5 business days of discovering the unapproved disclosure, and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/>
              <a:t>- make no effort to identify or contact individuals in the data; and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/>
              <a:t>- contact the IRB if the Chapman team receives identified data </a:t>
            </a:r>
            <a:r>
              <a:rPr lang="en-US" dirty="0"/>
              <a:t>that is outside of </a:t>
            </a:r>
            <a:r>
              <a:rPr lang="en-US"/>
              <a:t>the </a:t>
            </a:r>
            <a:r>
              <a:rPr lang="en-US" dirty="0"/>
              <a:t>LDS agreement</a:t>
            </a:r>
            <a:r>
              <a:rPr lang="en-US"/>
              <a:t>.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BCCD-92F3-F313-3284-A6A6A111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236288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5632-07DE-AB7A-1770-71DF0C5C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Limited Data Set Example with PHI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0F9A-D563-26B5-D89D-5CE7798EF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715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1. Name</a:t>
            </a:r>
          </a:p>
          <a:p>
            <a:pPr marL="0" indent="0">
              <a:buNone/>
            </a:pPr>
            <a:r>
              <a:rPr lang="en-US" sz="2400"/>
              <a:t>2. Town/City/Zip</a:t>
            </a:r>
          </a:p>
          <a:p>
            <a:pPr marL="0" indent="0">
              <a:buNone/>
            </a:pPr>
            <a:r>
              <a:rPr lang="en-US" sz="2400"/>
              <a:t>3. Dates related to an individual, e.g., of admission, diagnosis, discharge, services, DOB, DOD</a:t>
            </a: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4. Telephone numbers</a:t>
            </a: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5. Fax number</a:t>
            </a: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6. Email address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3C174-8ACE-6898-E28F-87FDCCCE9B20}"/>
              </a:ext>
            </a:extLst>
          </p:cNvPr>
          <p:cNvSpPr txBox="1">
            <a:spLocks/>
          </p:cNvSpPr>
          <p:nvPr/>
        </p:nvSpPr>
        <p:spPr>
          <a:xfrm>
            <a:off x="4009770" y="1825625"/>
            <a:ext cx="367201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7. Social Security number</a:t>
            </a:r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8. Medical info, e.g.,  diagnosis, record #</a:t>
            </a:r>
            <a:endParaRPr lang="en-US" sz="2400">
              <a:solidFill>
                <a:srgbClr val="FF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9. Health plan beneficiary number</a:t>
            </a:r>
            <a:endParaRPr lang="en-US" sz="240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10. Account number</a:t>
            </a:r>
            <a:endParaRPr lang="en-US" sz="240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11. Certificate/license number</a:t>
            </a:r>
            <a:endParaRPr lang="en-US" sz="240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12. Any vehicle or other device serial</a:t>
            </a:r>
            <a:endParaRPr lang="en-US" sz="240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1224F-27BB-A84F-81DD-7B416F1AC16A}"/>
              </a:ext>
            </a:extLst>
          </p:cNvPr>
          <p:cNvSpPr txBox="1">
            <a:spLocks/>
          </p:cNvSpPr>
          <p:nvPr/>
        </p:nvSpPr>
        <p:spPr>
          <a:xfrm>
            <a:off x="8130745" y="1690688"/>
            <a:ext cx="36720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13. Device identifiers or serial numbers</a:t>
            </a: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14. Web URL</a:t>
            </a: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15.Internet Protocol (IP) address</a:t>
            </a: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16.Finger or voice prints</a:t>
            </a: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17.Photographic images</a:t>
            </a: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18. Any other characteristic that would uniquely identify the individual, e.g., codes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A39E2A-85F2-4E4E-8C50-C7C12BAF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50301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A8289EC-3A71-EACB-03F5-B2C52530D802}"/>
              </a:ext>
            </a:extLst>
          </p:cNvPr>
          <p:cNvSpPr/>
          <p:nvPr/>
        </p:nvSpPr>
        <p:spPr>
          <a:xfrm>
            <a:off x="3750908" y="1830841"/>
            <a:ext cx="4023097" cy="2338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/>
              <a:t> Health Information from Participants in a New Study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A458F07-2138-D742-2FA4-AC8B1819AACE}"/>
              </a:ext>
            </a:extLst>
          </p:cNvPr>
          <p:cNvSpPr/>
          <p:nvPr/>
        </p:nvSpPr>
        <p:spPr>
          <a:xfrm>
            <a:off x="1774418" y="4912710"/>
            <a:ext cx="2482012" cy="1147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Participants Share health information with PI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10CDC6B-04CC-CDF6-62F2-D112EB37B7B0}"/>
              </a:ext>
            </a:extLst>
          </p:cNvPr>
          <p:cNvSpPr/>
          <p:nvPr/>
        </p:nvSpPr>
        <p:spPr>
          <a:xfrm>
            <a:off x="8238355" y="4913071"/>
            <a:ext cx="2082421" cy="11430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Data is completely de-identified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491F3F-C210-FBD9-8EB5-ED30ABE92B4C}"/>
              </a:ext>
            </a:extLst>
          </p:cNvPr>
          <p:cNvSpPr txBox="1">
            <a:spLocks/>
          </p:cNvSpPr>
          <p:nvPr/>
        </p:nvSpPr>
        <p:spPr>
          <a:xfrm>
            <a:off x="838200" y="50228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cs typeface="Calibri Light"/>
              </a:rPr>
              <a:t>This kind of data is NOT PHI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6F5234-6DC0-2CEE-FD57-13C28D980531}"/>
              </a:ext>
            </a:extLst>
          </p:cNvPr>
          <p:cNvCxnSpPr>
            <a:cxnSpLocks/>
          </p:cNvCxnSpPr>
          <p:nvPr/>
        </p:nvCxnSpPr>
        <p:spPr>
          <a:xfrm flipH="1">
            <a:off x="2671259" y="3984120"/>
            <a:ext cx="1868212" cy="90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DB9DC2-2B1F-51F3-E76A-8E4B9963CACC}"/>
              </a:ext>
            </a:extLst>
          </p:cNvPr>
          <p:cNvCxnSpPr>
            <a:cxnSpLocks/>
          </p:cNvCxnSpPr>
          <p:nvPr/>
        </p:nvCxnSpPr>
        <p:spPr>
          <a:xfrm>
            <a:off x="7137891" y="3930780"/>
            <a:ext cx="1462993" cy="92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2E4B9B-306A-4D4D-C307-6F73F4812B19}"/>
              </a:ext>
            </a:extLst>
          </p:cNvPr>
          <p:cNvSpPr/>
          <p:nvPr/>
        </p:nvSpPr>
        <p:spPr>
          <a:xfrm>
            <a:off x="4846320" y="4884419"/>
            <a:ext cx="2651760" cy="11582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A limited data set without health AND identifying information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AD8681-AD87-FCD2-798A-FE7D1E97A3C5}"/>
              </a:ext>
            </a:extLst>
          </p:cNvPr>
          <p:cNvCxnSpPr>
            <a:cxnSpLocks/>
          </p:cNvCxnSpPr>
          <p:nvPr/>
        </p:nvCxnSpPr>
        <p:spPr>
          <a:xfrm>
            <a:off x="5964410" y="4189859"/>
            <a:ext cx="6308" cy="656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EF073A-7DE8-F7A3-25CD-9D8DA49B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416985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49867-589E-6D47-B53E-1E8E28D30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1D92F-969C-1FCA-D692-9957CAC4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De-Identified Data Are Not PHI</a:t>
            </a:r>
            <a:endParaRPr lang="en-US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66F88D9-5AD3-4936-1122-F73F8C82B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40466"/>
              </p:ext>
            </p:extLst>
          </p:nvPr>
        </p:nvGraphicFramePr>
        <p:xfrm>
          <a:off x="838200" y="1690077"/>
          <a:ext cx="10515600" cy="47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2F5F2-EAA9-7562-3A55-BFDE76E5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907233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B623-8449-62AD-5D0B-BA1F868AE0C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/>
              <a:t>Case Study 1: A physical therapy PI </a:t>
            </a:r>
            <a:r>
              <a:rPr lang="en-US" sz="4000">
                <a:ea typeface="+mj-lt"/>
                <a:cs typeface="+mj-lt"/>
              </a:rPr>
              <a:t>will </a:t>
            </a:r>
            <a:br>
              <a:rPr lang="en-US" sz="4000">
                <a:ea typeface="+mj-lt"/>
                <a:cs typeface="+mj-lt"/>
              </a:rPr>
            </a:br>
            <a:r>
              <a:rPr lang="en-US" sz="4000">
                <a:ea typeface="+mj-lt"/>
                <a:cs typeface="+mj-lt"/>
              </a:rPr>
              <a:t>collect PHI in a new study</a:t>
            </a:r>
            <a:r>
              <a:rPr lang="en-US">
                <a:ea typeface="+mj-lt"/>
                <a:cs typeface="+mj-lt"/>
              </a:rPr>
              <a:t> </a:t>
            </a:r>
            <a:endParaRPr lang="en-US" sz="2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D26E-9760-6481-2340-3E0A869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37957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,Sans-Serif"/>
              <a:buChar char="§"/>
            </a:pPr>
            <a:r>
              <a:rPr lang="en-US">
                <a:latin typeface="Arial"/>
                <a:cs typeface="Arial"/>
              </a:rPr>
              <a:t> </a:t>
            </a: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dirty="0">
                <a:latin typeface="Calibri"/>
                <a:cs typeface="Arial"/>
              </a:rPr>
              <a:t>IRB application must include: </a:t>
            </a:r>
            <a:endParaRPr lang="en-US" sz="3200">
              <a:latin typeface="Calibri"/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800" dirty="0"/>
              <a:t>"Authorization to use or disclose PHI for Research” form to seek approval to collect PHI &amp; requests PHI from the participant’s doctor.</a:t>
            </a:r>
            <a:r>
              <a:rPr lang="en-US" sz="2800" dirty="0">
                <a:cs typeface="Calibri"/>
              </a:rPr>
              <a:t> </a:t>
            </a:r>
            <a:endParaRPr lang="en-US" sz="280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800" dirty="0">
                <a:cs typeface="Calibri"/>
              </a:rPr>
              <a:t>Informed consent form (ICF) should include a statement about*:</a:t>
            </a:r>
            <a:endParaRPr lang="en-US" sz="2800" dirty="0">
              <a:ea typeface="Calibri"/>
              <a:cs typeface="Calibri"/>
            </a:endParaRPr>
          </a:p>
          <a:p>
            <a:pPr lvl="2">
              <a:buFont typeface="Wingdings"/>
              <a:buChar char="§"/>
            </a:pPr>
            <a:r>
              <a:rPr lang="en-US" sz="2400" dirty="0">
                <a:cs typeface="Calibri"/>
              </a:rPr>
              <a:t>how long identifying information will be kept</a:t>
            </a:r>
            <a:endParaRPr lang="en-US" sz="2400" dirty="0">
              <a:ea typeface="Calibri"/>
              <a:cs typeface="Calibri"/>
            </a:endParaRPr>
          </a:p>
          <a:p>
            <a:pPr lvl="2">
              <a:buFont typeface="Wingdings"/>
              <a:buChar char="§"/>
            </a:pPr>
            <a:r>
              <a:rPr lang="en-US" sz="2400" dirty="0">
                <a:cs typeface="Calibri"/>
              </a:rPr>
              <a:t>who has access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800" dirty="0"/>
              <a:t>DSMP that describes the safeguards for protecting participant PHI.</a:t>
            </a:r>
            <a:endParaRPr lang="en-US" sz="2800" dirty="0">
              <a:ea typeface="Calibri"/>
              <a:cs typeface="Calibri"/>
            </a:endParaRPr>
          </a:p>
          <a:p>
            <a:pPr>
              <a:buFont typeface="Wingdings"/>
              <a:buChar char="§"/>
            </a:pPr>
            <a:r>
              <a:rPr lang="en-US" sz="3200" dirty="0"/>
              <a:t>PI keeps records of the use and transfer of PHI. </a:t>
            </a:r>
            <a:endParaRPr lang="en-US" sz="32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6DC92-A5E1-7F8B-FB90-A3722201117C}"/>
              </a:ext>
            </a:extLst>
          </p:cNvPr>
          <p:cNvSpPr txBox="1"/>
          <p:nvPr/>
        </p:nvSpPr>
        <p:spPr>
          <a:xfrm>
            <a:off x="841374" y="5961061"/>
            <a:ext cx="78898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*</a:t>
            </a:r>
            <a:r>
              <a:rPr lang="en-US" sz="2000" dirty="0">
                <a:ea typeface="+mn-lt"/>
                <a:cs typeface="+mn-lt"/>
              </a:rPr>
              <a:t>this is the same as for studies that have any identifying information. 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39177-3AB6-A212-5FC3-A0EEB61A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363840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B623-8449-62AD-5D0B-BA1F868A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" y="334645"/>
            <a:ext cx="11475720" cy="1752283"/>
          </a:xfr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/>
              <a:t>Case Study 2: </a:t>
            </a:r>
            <a:r>
              <a:rPr lang="en-US" sz="4000">
                <a:ea typeface="+mj-lt"/>
                <a:cs typeface="+mj-lt"/>
              </a:rPr>
              <a:t>A pharmacy PI will bring PHI to Chapman from a hospital in a </a:t>
            </a:r>
            <a:r>
              <a:rPr lang="en-US" sz="4000"/>
              <a:t>retrospective medical records review study</a:t>
            </a:r>
            <a:endParaRPr lang="en-US" sz="40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D26E-9760-6481-2340-3E0A869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15453"/>
            <a:ext cx="10553700" cy="48847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PHI will be included in a limited data set (LDS).</a:t>
            </a:r>
          </a:p>
          <a:p>
            <a:r>
              <a:rPr lang="en-US" dirty="0">
                <a:ea typeface="+mn-lt"/>
                <a:cs typeface="+mn-lt"/>
              </a:rPr>
              <a:t>PI completes IRB application and a DSMP.</a:t>
            </a:r>
          </a:p>
          <a:p>
            <a:r>
              <a:rPr lang="en-US" dirty="0"/>
              <a:t>A </a:t>
            </a:r>
            <a:r>
              <a:rPr lang="en-US" u="sng" dirty="0"/>
              <a:t>data-sharing agreement</a:t>
            </a:r>
            <a:r>
              <a:rPr lang="en-US" dirty="0"/>
              <a:t> is executed between the parties, with specific conditions for the use and disclosure of the data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PI must also sign the data-sharing agreement when PHI is transferred to Chapman.</a:t>
            </a:r>
            <a:endParaRPr lang="en-US" dirty="0">
              <a:ea typeface="Calibri" panose="020F0502020204030204"/>
              <a:cs typeface="Calibri"/>
            </a:endParaRPr>
          </a:p>
          <a:p>
            <a:r>
              <a:rPr lang="en-US" dirty="0"/>
              <a:t>Data provider must provide Chapman with written authorization and consent demonstrating that data was collected in a way that permits Chapman’s use of the data in research (usually part of the data sharing agreement).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IRB approval can occur prior to when the DUA is fully completed. </a:t>
            </a:r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99549-5658-72F9-D37C-0F5F01D5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122481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DA07-01C1-3983-4637-ED20C773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Protecting PHI in Research: </a:t>
            </a:r>
            <a:r>
              <a:rPr lang="en-US" sz="4000" dirty="0">
                <a:ea typeface="+mj-lt"/>
                <a:cs typeface="+mj-lt"/>
              </a:rPr>
              <a:t>Data safety standards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00EDE-3839-0EE1-F207-5420FB4FDA4C}"/>
              </a:ext>
            </a:extLst>
          </p:cNvPr>
          <p:cNvSpPr txBox="1"/>
          <p:nvPr/>
        </p:nvSpPr>
        <p:spPr>
          <a:xfrm>
            <a:off x="838199" y="1604189"/>
            <a:ext cx="10830697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Separate PHI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from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linked data set, i.e., data that contains PHI and data sets where codes have replaced PHI.</a:t>
            </a:r>
            <a:endParaRPr lang="en-US" dirty="0"/>
          </a:p>
          <a:p>
            <a:pPr marL="914400" lvl="1" indent="-457200">
              <a:buFont typeface="Courier New"/>
              <a:buChar char="o"/>
            </a:pPr>
            <a:r>
              <a:rPr lang="en-US" sz="2800" dirty="0">
                <a:ea typeface="+mn-lt"/>
                <a:cs typeface="+mn-lt"/>
              </a:rPr>
              <a:t>PHI, the codes and linked data should be kept in separate electronic folders or in a locked file cabinet located in a Chapman office or lab. 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 dirty="0">
                <a:ea typeface="+mn-lt"/>
                <a:cs typeface="+mn-lt"/>
              </a:rPr>
              <a:t>Only authorized researchers can access.   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Computer files </a:t>
            </a:r>
            <a:r>
              <a:rPr lang="en-US" sz="2800" dirty="0">
                <a:latin typeface="Calibri"/>
                <a:ea typeface="Calibri"/>
                <a:cs typeface="Calibri"/>
              </a:rPr>
              <a:t>with identifying information, including PHI, must </a:t>
            </a: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be password protected</a:t>
            </a:r>
            <a:r>
              <a:rPr lang="en-US" sz="2800" dirty="0">
                <a:latin typeface="Calibri"/>
                <a:ea typeface="Calibri"/>
                <a:cs typeface="Calibri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Avoid sending PHI through email </a:t>
            </a:r>
            <a:r>
              <a:rPr lang="en-US" sz="2800" dirty="0">
                <a:latin typeface="Calibri"/>
                <a:ea typeface="Calibri"/>
                <a:cs typeface="Calibri"/>
              </a:rPr>
              <a:t>if possible</a:t>
            </a: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.</a:t>
            </a:r>
            <a:r>
              <a:rPr lang="en-US" sz="2800" dirty="0">
                <a:latin typeface="Calibri"/>
                <a:ea typeface="Calibri"/>
                <a:cs typeface="Calibri"/>
              </a:rPr>
              <a:t> 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 dirty="0">
                <a:latin typeface="Calibri"/>
                <a:ea typeface="Calibri"/>
                <a:cs typeface="Calibri"/>
              </a:rPr>
              <a:t>Use SECUREMAIL if </a:t>
            </a: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you </a:t>
            </a:r>
            <a:r>
              <a:rPr lang="en-US" sz="2800" u="sng" dirty="0">
                <a:effectLst/>
                <a:latin typeface="Calibri"/>
                <a:ea typeface="Calibri"/>
                <a:cs typeface="Calibri"/>
              </a:rPr>
              <a:t>must</a:t>
            </a: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 send PHI through email</a:t>
            </a:r>
            <a:r>
              <a:rPr lang="en-US" sz="2800" dirty="0">
                <a:latin typeface="Calibri"/>
                <a:ea typeface="Calibri"/>
                <a:cs typeface="Calibri"/>
              </a:rPr>
              <a:t>.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98DBD-AB47-CEB3-2C4C-A4F99047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285451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4012-F126-FFAA-C3DB-44430BC9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95" y="185687"/>
            <a:ext cx="10982425" cy="941181"/>
          </a:xfrm>
        </p:spPr>
        <p:txBody>
          <a:bodyPr>
            <a:normAutofit/>
          </a:bodyPr>
          <a:lstStyle/>
          <a:p>
            <a:r>
              <a:rPr lang="en-US" sz="3200" b="1" dirty="0">
                <a:ea typeface="Calibri Light"/>
                <a:cs typeface="Calibri Light"/>
              </a:rPr>
              <a:t>IRB Requirements on use of identifiable health information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EF8E23E8-7BE7-BF37-2BEC-FB203B2F9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518437"/>
              </p:ext>
            </p:extLst>
          </p:nvPr>
        </p:nvGraphicFramePr>
        <p:xfrm>
          <a:off x="419017" y="809070"/>
          <a:ext cx="10878903" cy="603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3368">
                  <a:extLst>
                    <a:ext uri="{9D8B030D-6E8A-4147-A177-3AD203B41FA5}">
                      <a16:colId xmlns:a16="http://schemas.microsoft.com/office/drawing/2014/main" val="1523408766"/>
                    </a:ext>
                  </a:extLst>
                </a:gridCol>
                <a:gridCol w="2825756">
                  <a:extLst>
                    <a:ext uri="{9D8B030D-6E8A-4147-A177-3AD203B41FA5}">
                      <a16:colId xmlns:a16="http://schemas.microsoft.com/office/drawing/2014/main" val="2703249976"/>
                    </a:ext>
                  </a:extLst>
                </a:gridCol>
                <a:gridCol w="5229779">
                  <a:extLst>
                    <a:ext uri="{9D8B030D-6E8A-4147-A177-3AD203B41FA5}">
                      <a16:colId xmlns:a16="http://schemas.microsoft.com/office/drawing/2014/main" val="167051890"/>
                    </a:ext>
                  </a:extLst>
                </a:gridCol>
              </a:tblGrid>
              <a:tr h="5274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FF00"/>
                          </a:solidFill>
                          <a:effectLst/>
                        </a:rPr>
                        <a:t>Requirement</a:t>
                      </a:r>
                      <a:endParaRPr lang="en-US" sz="1600" kern="100">
                        <a:solidFill>
                          <a:srgbClr val="FFFF00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54142" marR="5414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FF00"/>
                          </a:solidFill>
                          <a:effectLst/>
                        </a:rPr>
                        <a:t>Cayuse section containing trigger question(s)</a:t>
                      </a:r>
                      <a:endParaRPr lang="en-US" sz="1600" kern="100">
                        <a:solidFill>
                          <a:srgbClr val="FFFF00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54142" marR="5414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FF00"/>
                          </a:solidFill>
                          <a:effectLst/>
                        </a:rPr>
                        <a:t>Trigger question(s)</a:t>
                      </a:r>
                      <a:endParaRPr lang="en-US" sz="1600" kern="100">
                        <a:solidFill>
                          <a:srgbClr val="FFFF00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54142" marR="54142" marT="0" marB="0"/>
                </a:tc>
                <a:extLst>
                  <a:ext uri="{0D108BD9-81ED-4DB2-BD59-A6C34878D82A}">
                    <a16:rowId xmlns:a16="http://schemas.microsoft.com/office/drawing/2014/main" val="1401655232"/>
                  </a:ext>
                </a:extLst>
              </a:tr>
              <a:tr h="49639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Authorization to Use </a:t>
                      </a:r>
                      <a:r>
                        <a:rPr lang="en-US" sz="1600" kern="100">
                          <a:effectLst/>
                        </a:rPr>
                        <a:t>or Disclose </a:t>
                      </a:r>
                      <a:r>
                        <a:rPr lang="en-US" sz="1600" kern="100" dirty="0">
                          <a:effectLst/>
                        </a:rPr>
                        <a:t>PHI for Research Purposes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Recruitment, Compensation and Informed Consent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Selecting “Identifiable health information will be coming from a HIPAA-covered entity is required”.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extLst>
                  <a:ext uri="{0D108BD9-81ED-4DB2-BD59-A6C34878D82A}">
                    <a16:rowId xmlns:a16="http://schemas.microsoft.com/office/drawing/2014/main" val="2768806702"/>
                  </a:ext>
                </a:extLst>
              </a:tr>
              <a:tr h="749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Research Documents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Selecting “identifiable health information will come directly from a HIPAA-covered entity (e.g., doctor, clinician, laboratory)”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extLst>
                  <a:ext uri="{0D108BD9-81ED-4DB2-BD59-A6C34878D82A}">
                    <a16:rowId xmlns:a16="http://schemas.microsoft.com/office/drawing/2014/main" val="2075258484"/>
                  </a:ext>
                </a:extLst>
              </a:tr>
              <a:tr h="1254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Minimal Risk DSMP (Data and Safety Monitoring Plan)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dirty="0">
                          <a:effectLst/>
                        </a:rPr>
                        <a:t>Covers minimum standards on securely handling data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Data &amp; Safety Monitoring Plan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Selecting “My study is considered minimal risk, and I will be using identifiable health information.”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extLst>
                  <a:ext uri="{0D108BD9-81ED-4DB2-BD59-A6C34878D82A}">
                    <a16:rowId xmlns:a16="http://schemas.microsoft.com/office/drawing/2014/main" val="82672226"/>
                  </a:ext>
                </a:extLst>
              </a:tr>
              <a:tr h="496396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Greater than Minimal Risk DSMP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dirty="0">
                          <a:effectLst/>
                        </a:rPr>
                        <a:t>An example is posted within the IRB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 “</a:t>
                      </a:r>
                      <a:r>
                        <a:rPr lang="en-US" sz="1600" u="sng" kern="1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Guidance for Accessing Health Data Including PHI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Confidentiality of Research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Selecting “yes” to “will identifying information include health information?”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extLst>
                  <a:ext uri="{0D108BD9-81ED-4DB2-BD59-A6C34878D82A}">
                    <a16:rowId xmlns:a16="http://schemas.microsoft.com/office/drawing/2014/main" val="4024893841"/>
                  </a:ext>
                </a:extLst>
              </a:tr>
              <a:tr h="341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Selecting “medical/health information” as an identifier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extLst>
                  <a:ext uri="{0D108BD9-81ED-4DB2-BD59-A6C34878D82A}">
                    <a16:rowId xmlns:a16="http://schemas.microsoft.com/office/drawing/2014/main" val="3175329943"/>
                  </a:ext>
                </a:extLst>
              </a:tr>
              <a:tr h="862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Any of the 17 other identifiers is selected </a:t>
                      </a:r>
                      <a:r>
                        <a:rPr lang="en-US" sz="1600" u="sng" kern="100" dirty="0">
                          <a:effectLst/>
                        </a:rPr>
                        <a:t>and</a:t>
                      </a:r>
                      <a:r>
                        <a:rPr lang="en-US" sz="1600" kern="100" dirty="0">
                          <a:effectLst/>
                        </a:rPr>
                        <a:t> when “yes” is marked for the follow-up question “will any identifiers selected above be combined with health information?”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extLst>
                  <a:ext uri="{0D108BD9-81ED-4DB2-BD59-A6C34878D82A}">
                    <a16:rowId xmlns:a16="http://schemas.microsoft.com/office/drawing/2014/main" val="2047648774"/>
                  </a:ext>
                </a:extLst>
              </a:tr>
              <a:tr h="1209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Data &amp; Safety Monitoring Plan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Marking “My study is considered more than minimal risk, and I will be using identifiable health information.” </a:t>
                      </a:r>
                      <a:r>
                        <a:rPr lang="en-US" sz="1600" u="sng" kern="100" dirty="0">
                          <a:effectLst/>
                        </a:rPr>
                        <a:t>and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the follow-up option “Identifiable health information will be coming from a HIPAA-covered entity (e.g., doctor, clinic)…”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/>
                </a:tc>
                <a:extLst>
                  <a:ext uri="{0D108BD9-81ED-4DB2-BD59-A6C34878D82A}">
                    <a16:rowId xmlns:a16="http://schemas.microsoft.com/office/drawing/2014/main" val="146642608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96924-0ED1-2737-1D36-0B46DB4E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7259" y="6477239"/>
            <a:ext cx="4114800" cy="365125"/>
          </a:xfrm>
        </p:spPr>
        <p:txBody>
          <a:bodyPr/>
          <a:lstStyle/>
          <a:p>
            <a:r>
              <a:rPr lang="en-US" dirty="0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81061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107-CD86-BE79-BD48-B6C3D922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to Contact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73B35-D9C7-64D1-C342-923000FAB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40" y="158178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Professor Mary Kennedy (IRB Vice Chair, College of Health and Behavioral Sciences) – </a:t>
            </a:r>
            <a:r>
              <a:rPr lang="en-US">
                <a:hlinkClick r:id="rId2"/>
              </a:rPr>
              <a:t>markenne@chapman.edu</a:t>
            </a:r>
            <a:r>
              <a:rPr lang="en-US"/>
              <a:t>  (thru July 2024)</a:t>
            </a:r>
          </a:p>
          <a:p>
            <a:endParaRPr lang="en-US"/>
          </a:p>
          <a:p>
            <a:r>
              <a:rPr lang="en-US"/>
              <a:t>Judith Tran (Office of Research) – </a:t>
            </a:r>
            <a:r>
              <a:rPr lang="en-US">
                <a:hlinkClick r:id="rId3"/>
              </a:rPr>
              <a:t>estran@chapman.edu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Jennifer Donais (Office of Research) - </a:t>
            </a:r>
            <a:r>
              <a:rPr lang="en-US">
                <a:ea typeface="Calibri"/>
                <a:cs typeface="Calibri"/>
                <a:hlinkClick r:id="rId4"/>
              </a:rPr>
              <a:t>donais@chapman.edu</a:t>
            </a:r>
            <a:r>
              <a:rPr lang="en-US">
                <a:ea typeface="Calibri"/>
                <a:cs typeface="Calibri"/>
              </a:rPr>
              <a:t> </a:t>
            </a:r>
          </a:p>
          <a:p>
            <a:endParaRPr lang="en-US"/>
          </a:p>
          <a:p>
            <a:r>
              <a:rPr lang="en-US"/>
              <a:t>Phillip Lyle (IS&amp;T) – </a:t>
            </a:r>
            <a:r>
              <a:rPr lang="en-US">
                <a:hlinkClick r:id="rId5"/>
              </a:rPr>
              <a:t>plyle@chapman.edu</a:t>
            </a:r>
            <a:r>
              <a:rPr lang="en-US"/>
              <a:t> </a:t>
            </a:r>
          </a:p>
          <a:p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E85DF-3A46-6AFC-402F-C71649C3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70045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0D8B-12DC-BE3B-B2E8-0D84CABD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74749"/>
            <a:ext cx="10515600" cy="1325563"/>
          </a:xfrm>
        </p:spPr>
        <p:txBody>
          <a:bodyPr/>
          <a:lstStyle/>
          <a:p>
            <a:r>
              <a:rPr lang="en-US"/>
              <a:t>Supplementary Materials &amp; 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D43C5-7D7B-A147-0E07-259E4F21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224243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D14F-184F-CD09-613C-20395D4B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Calibri Light"/>
                <a:cs typeface="Calibri Ligh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18EE-0906-C585-282C-F52E1150E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1437005"/>
            <a:ext cx="8519160" cy="4351338"/>
          </a:xfrm>
          <a:ln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Review PHI</a:t>
            </a:r>
          </a:p>
          <a:p>
            <a:r>
              <a:rPr lang="en-US">
                <a:ea typeface="Calibri"/>
                <a:cs typeface="Calibri"/>
              </a:rPr>
              <a:t>Describe IRB updates to accessing, storing and using PHI for research</a:t>
            </a:r>
          </a:p>
          <a:p>
            <a:r>
              <a:rPr lang="en-US">
                <a:ea typeface="Calibri"/>
                <a:cs typeface="Calibri"/>
              </a:rPr>
              <a:t>Describe what is needed/not needed in Cayuse </a:t>
            </a:r>
          </a:p>
          <a:p>
            <a:r>
              <a:rPr lang="en-US">
                <a:ea typeface="Calibri"/>
                <a:cs typeface="Calibri"/>
              </a:rPr>
              <a:t>Discuss options for accessing PHI </a:t>
            </a:r>
          </a:p>
          <a:p>
            <a:r>
              <a:rPr lang="en-US">
                <a:ea typeface="Calibri"/>
                <a:cs typeface="Calibri"/>
              </a:rPr>
              <a:t>Provide case examples</a:t>
            </a:r>
          </a:p>
          <a:p>
            <a:r>
              <a:rPr lang="en-US">
                <a:ea typeface="Calibri"/>
                <a:cs typeface="Calibri"/>
              </a:rPr>
              <a:t>Provide links to additional information on the IRB website</a:t>
            </a:r>
          </a:p>
          <a:p>
            <a:r>
              <a:rPr lang="en-US">
                <a:ea typeface="Calibri"/>
                <a:cs typeface="Calibri"/>
              </a:rPr>
              <a:t>Opportunity for questions and discussion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479FB-ACE4-34C8-A77B-985CD296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388471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216B-C2A1-04B1-F67A-FDC0DDDE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Helpful 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FFB2-357C-71CE-95CD-F6409E576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Authorization on Use of PHI for Research </a:t>
            </a:r>
          </a:p>
          <a:p>
            <a:pPr lvl="1"/>
            <a:r>
              <a:rPr lang="en-US" dirty="0">
                <a:hlinkClick r:id="rId3"/>
              </a:rPr>
              <a:t>https://www.chapman.edu/research/integrity/irb/forms-and-instructions.aspx</a:t>
            </a:r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2800" dirty="0"/>
              <a:t>Data and Safety Monitoring Plan</a:t>
            </a:r>
          </a:p>
          <a:p>
            <a:pPr lvl="1"/>
            <a:r>
              <a:rPr lang="en-US" dirty="0">
                <a:hlinkClick r:id="rId4"/>
              </a:rPr>
              <a:t>https://www.chapman.edu/research/integrity/irb/policies.aspx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645D1-1FD8-B6E1-FF6F-1678F8A5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16812802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23A1-BF51-AE8E-3CEE-AB3F7F65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Privacy Board Review Process – IRB/PB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991F9-60A4-5EA9-01E5-46F152C9BED5}"/>
              </a:ext>
            </a:extLst>
          </p:cNvPr>
          <p:cNvSpPr txBox="1"/>
          <p:nvPr/>
        </p:nvSpPr>
        <p:spPr>
          <a:xfrm>
            <a:off x="6870593" y="1985318"/>
            <a:ext cx="528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C00000"/>
                </a:solidFill>
              </a:rPr>
              <a:t>+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6EC7C-195C-7079-1DF5-8FAE390BCA24}"/>
              </a:ext>
            </a:extLst>
          </p:cNvPr>
          <p:cNvSpPr txBox="1"/>
          <p:nvPr/>
        </p:nvSpPr>
        <p:spPr>
          <a:xfrm>
            <a:off x="838200" y="3867547"/>
            <a:ext cx="10503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/>
              <a:t>Do the informed consent, the authorization to use or collect PHI for research, and the data use/data transfer terms align?</a:t>
            </a:r>
          </a:p>
          <a:p>
            <a:pPr marL="342900" indent="-342900">
              <a:buFontTx/>
              <a:buChar char="-"/>
            </a:pPr>
            <a:r>
              <a:rPr lang="en-US" sz="2400"/>
              <a:t>Do the data safety protections adequately protect participant privacy? (with assistance from IS&amp;T) </a:t>
            </a:r>
          </a:p>
          <a:p>
            <a:pPr marL="342900" indent="-342900">
              <a:buFontTx/>
              <a:buChar char="-"/>
            </a:pPr>
            <a:r>
              <a:rPr lang="en-US" sz="2400"/>
              <a:t>Reviews and approves requests for waivers of authorization to collect/use PHI.</a:t>
            </a:r>
          </a:p>
          <a:p>
            <a:pPr marL="342900" indent="-342900">
              <a:buFontTx/>
              <a:buChar char="-"/>
            </a:pPr>
            <a:r>
              <a:rPr lang="en-US" sz="2400"/>
              <a:t>DSMP template in Cayuse for minimal risk studies; detailed plan for &gt; minimal risk studies</a:t>
            </a:r>
          </a:p>
        </p:txBody>
      </p:sp>
      <p:sp>
        <p:nvSpPr>
          <p:cNvPr id="8" name="Document 7">
            <a:extLst>
              <a:ext uri="{FF2B5EF4-FFF2-40B4-BE49-F238E27FC236}">
                <a16:creationId xmlns:a16="http://schemas.microsoft.com/office/drawing/2014/main" id="{08681C53-F901-7719-AD7C-1FB53ACAAE0B}"/>
              </a:ext>
            </a:extLst>
          </p:cNvPr>
          <p:cNvSpPr/>
          <p:nvPr/>
        </p:nvSpPr>
        <p:spPr>
          <a:xfrm>
            <a:off x="952813" y="1696866"/>
            <a:ext cx="1395239" cy="1882229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Informed</a:t>
            </a:r>
          </a:p>
          <a:p>
            <a:pPr algn="ctr"/>
            <a:r>
              <a:rPr lang="en-US" sz="2000"/>
              <a:t>consent</a:t>
            </a:r>
          </a:p>
        </p:txBody>
      </p:sp>
      <p:sp>
        <p:nvSpPr>
          <p:cNvPr id="14" name="Document 13">
            <a:extLst>
              <a:ext uri="{FF2B5EF4-FFF2-40B4-BE49-F238E27FC236}">
                <a16:creationId xmlns:a16="http://schemas.microsoft.com/office/drawing/2014/main" id="{02D2B9F1-5AD3-D46D-3AE4-D2030CB05ABE}"/>
              </a:ext>
            </a:extLst>
          </p:cNvPr>
          <p:cNvSpPr/>
          <p:nvPr/>
        </p:nvSpPr>
        <p:spPr>
          <a:xfrm>
            <a:off x="2867462" y="1696866"/>
            <a:ext cx="2105216" cy="1882229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Authorization to use or collect PHI for research (or waiver of auth.)</a:t>
            </a:r>
          </a:p>
        </p:txBody>
      </p:sp>
      <p:sp>
        <p:nvSpPr>
          <p:cNvPr id="15" name="Document 14">
            <a:extLst>
              <a:ext uri="{FF2B5EF4-FFF2-40B4-BE49-F238E27FC236}">
                <a16:creationId xmlns:a16="http://schemas.microsoft.com/office/drawing/2014/main" id="{AEEF8CEF-B407-D465-252E-28F46CF24392}"/>
              </a:ext>
            </a:extLst>
          </p:cNvPr>
          <p:cNvSpPr/>
          <p:nvPr/>
        </p:nvSpPr>
        <p:spPr>
          <a:xfrm>
            <a:off x="7398711" y="1696866"/>
            <a:ext cx="1395239" cy="1806017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data safety protections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563FB-EEE4-1708-549B-99DCB60C6C20}"/>
              </a:ext>
            </a:extLst>
          </p:cNvPr>
          <p:cNvSpPr txBox="1"/>
          <p:nvPr/>
        </p:nvSpPr>
        <p:spPr>
          <a:xfrm>
            <a:off x="2311250" y="1985318"/>
            <a:ext cx="455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C00000"/>
                </a:solidFill>
              </a:rPr>
              <a:t>+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Document 18">
            <a:extLst>
              <a:ext uri="{FF2B5EF4-FFF2-40B4-BE49-F238E27FC236}">
                <a16:creationId xmlns:a16="http://schemas.microsoft.com/office/drawing/2014/main" id="{35012112-971F-98EA-F2F6-998AE2495A92}"/>
              </a:ext>
            </a:extLst>
          </p:cNvPr>
          <p:cNvSpPr/>
          <p:nvPr/>
        </p:nvSpPr>
        <p:spPr>
          <a:xfrm>
            <a:off x="9401844" y="1719580"/>
            <a:ext cx="1395239" cy="1794208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DSMP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17F10151-C5C0-EDA6-3F94-686206E4C62E}"/>
              </a:ext>
            </a:extLst>
          </p:cNvPr>
          <p:cNvSpPr/>
          <p:nvPr/>
        </p:nvSpPr>
        <p:spPr>
          <a:xfrm>
            <a:off x="8874333" y="2321579"/>
            <a:ext cx="447128" cy="2782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Document 3">
            <a:extLst>
              <a:ext uri="{FF2B5EF4-FFF2-40B4-BE49-F238E27FC236}">
                <a16:creationId xmlns:a16="http://schemas.microsoft.com/office/drawing/2014/main" id="{6D588BEE-6A48-8E4B-F34E-957B20D8C081}"/>
              </a:ext>
            </a:extLst>
          </p:cNvPr>
          <p:cNvSpPr/>
          <p:nvPr/>
        </p:nvSpPr>
        <p:spPr>
          <a:xfrm>
            <a:off x="5466791" y="1707771"/>
            <a:ext cx="1395239" cy="1806017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Data use/data transfer </a:t>
            </a:r>
          </a:p>
          <a:p>
            <a:pPr algn="ctr"/>
            <a:r>
              <a:rPr lang="en-US" sz="2000"/>
              <a:t>terms?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6B5BE-8B5D-307F-987E-B5792BCF64BE}"/>
              </a:ext>
            </a:extLst>
          </p:cNvPr>
          <p:cNvSpPr txBox="1"/>
          <p:nvPr/>
        </p:nvSpPr>
        <p:spPr>
          <a:xfrm>
            <a:off x="4930110" y="1985318"/>
            <a:ext cx="528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C00000"/>
                </a:solidFill>
              </a:rPr>
              <a:t>+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4536F-0123-15FC-F0B1-D751DE53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67973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B623-8449-62AD-5D0B-BA1F868A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</a:t>
            </a:r>
            <a:r>
              <a:rPr lang="en-US" dirty="0"/>
              <a:t>3</a:t>
            </a:r>
            <a:r>
              <a:rPr lang="en-US"/>
              <a:t> – Research on Decedents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D26E-9760-6481-2340-3E0A869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353185"/>
            <a:ext cx="10282881" cy="48223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effectLst/>
                <a:latin typeface="Calibri"/>
                <a:cs typeface="Calibri"/>
              </a:rPr>
              <a:t>A researcher plans to review medical records of deceased persons to verify biological specimen data using data from a California archive.</a:t>
            </a:r>
            <a:r>
              <a:rPr lang="en-US">
                <a:latin typeface="Calibri"/>
                <a:cs typeface="Calibri"/>
              </a:rPr>
              <a:t> 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effectLst/>
                <a:latin typeface="Calibri"/>
                <a:cs typeface="Calibri"/>
              </a:rPr>
              <a:t>If PHI is </a:t>
            </a:r>
            <a:r>
              <a:rPr lang="en-US" u="sng">
                <a:effectLst/>
                <a:latin typeface="Calibri"/>
                <a:cs typeface="Calibri"/>
              </a:rPr>
              <a:t>included in the records</a:t>
            </a:r>
            <a:r>
              <a:rPr lang="en-US">
                <a:effectLst/>
                <a:latin typeface="Calibri"/>
                <a:cs typeface="Calibri"/>
              </a:rPr>
              <a:t>, IRB approval is needed </a:t>
            </a:r>
            <a:r>
              <a:rPr lang="en-US" u="sng">
                <a:effectLst/>
                <a:latin typeface="Calibri"/>
                <a:cs typeface="Calibri"/>
              </a:rPr>
              <a:t>before</a:t>
            </a:r>
            <a:r>
              <a:rPr lang="en-US">
                <a:effectLst/>
                <a:latin typeface="Calibri"/>
                <a:cs typeface="Calibri"/>
              </a:rPr>
              <a:t> accessing </a:t>
            </a:r>
            <a:r>
              <a:rPr lang="en-US">
                <a:latin typeface="Calibri"/>
                <a:cs typeface="Calibri"/>
              </a:rPr>
              <a:t>records (</a:t>
            </a:r>
            <a:r>
              <a:rPr lang="en-US">
                <a:effectLst/>
                <a:latin typeface="Calibri"/>
                <a:cs typeface="Calibri"/>
              </a:rPr>
              <a:t>CA law), whether the PHI will be collected or used in the study;</a:t>
            </a:r>
          </a:p>
          <a:p>
            <a:r>
              <a:rPr lang="en-US">
                <a:effectLst/>
                <a:latin typeface="Calibri"/>
                <a:cs typeface="Calibri"/>
              </a:rPr>
              <a:t>PIs may </a:t>
            </a:r>
            <a:r>
              <a:rPr lang="en-US">
                <a:latin typeface="Calibri"/>
                <a:cs typeface="Calibri"/>
              </a:rPr>
              <a:t>be asked to show </a:t>
            </a:r>
            <a:r>
              <a:rPr lang="en-US">
                <a:effectLst/>
                <a:latin typeface="Calibri"/>
                <a:cs typeface="Calibri"/>
              </a:rPr>
              <a:t>IRB approval before accessing the data.</a:t>
            </a:r>
            <a:r>
              <a:rPr lang="en-US">
                <a:latin typeface="Calibri"/>
                <a:cs typeface="Calibri"/>
              </a:rPr>
              <a:t> </a:t>
            </a:r>
            <a:endParaRPr lang="en-US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>
                <a:latin typeface="Calibri"/>
                <a:cs typeface="Calibri"/>
              </a:rPr>
              <a:t>HIPAA requires that t</a:t>
            </a:r>
            <a:r>
              <a:rPr lang="en-US">
                <a:effectLst/>
                <a:latin typeface="Calibri"/>
                <a:cs typeface="Calibri"/>
              </a:rPr>
              <a:t>he data be solely used for research, that it is necessary for the research project, and that the PI can document that information is needed from a deceased person.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PHI guidance document includes these descriptions. </a:t>
            </a:r>
            <a:endParaRPr lang="en-US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Representation form for research involving decedents </a:t>
            </a:r>
            <a:endParaRPr lang="en-US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51E7-AB40-80E1-BE11-08061D5C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382755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FB72-CB6C-F7B4-04EF-331534B6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Calibri Light"/>
                <a:cs typeface="Calibri Light"/>
              </a:rPr>
              <a:t>Additional External Guidance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9AEDB-BA7E-6C04-8FA8-172AC4BB1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3"/>
              </a:rPr>
              <a:t>Data Management and Sharing Policy | Data Sharing (nih.gov)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Research Data Management @Harvard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5"/>
              </a:rPr>
              <a:t>DMPTool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BAF0C-1D77-5405-CA33-B69F3A65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19095855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6CB401-7A86-824F-B957-84FA1B32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0451" y="369936"/>
            <a:ext cx="8825659" cy="2677648"/>
          </a:xfrm>
        </p:spPr>
        <p:txBody>
          <a:bodyPr>
            <a:normAutofit fontScale="90000"/>
          </a:bodyPr>
          <a:lstStyle/>
          <a:p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  <a:cs typeface="Calibri Light"/>
              </a:rPr>
              <a:t>Thank you!</a:t>
            </a:r>
            <a:br>
              <a:rPr lang="en-US" sz="3200" dirty="0">
                <a:solidFill>
                  <a:schemeClr val="bg1"/>
                </a:solidFill>
                <a:cs typeface="Calibri Light"/>
              </a:rPr>
            </a:b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Questions and Discussion</a:t>
            </a:r>
            <a:br>
              <a:rPr lang="en-US" sz="3200" dirty="0"/>
            </a:br>
            <a:br>
              <a:rPr lang="en-US" sz="3200" dirty="0"/>
            </a:br>
            <a:endParaRPr lang="en-US" sz="2133" b="1">
              <a:solidFill>
                <a:schemeClr val="bg1"/>
              </a:solidFill>
              <a:latin typeface="Futura Lt BT" panose="020B0402020204020303" pitchFamily="34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4AFBE9-2BD0-1857-1CD3-C8F5AF56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25213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14DC-3814-6ED6-C79B-F9AB0F05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Protected Health Information?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338-09DE-EFD4-04DC-80EB7703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Protected health information (PHI) is </a:t>
            </a:r>
            <a:r>
              <a:rPr lang="en-US" u="sng"/>
              <a:t>any information in a medical record or designated record set that can be used to identify an individual AND </a:t>
            </a:r>
            <a:r>
              <a:rPr lang="en-US"/>
              <a:t>that was created, used, or disclosed while providing a health care service such as diagnosis or treatment. </a:t>
            </a:r>
          </a:p>
          <a:p>
            <a:endParaRPr lang="en-US" dirty="0"/>
          </a:p>
          <a:p>
            <a:r>
              <a:rPr lang="en-US"/>
              <a:t>HIPAA (Health Insurance Portability and Accountability Act of 1996) regulations </a:t>
            </a:r>
            <a:r>
              <a:rPr lang="en-US" u="sng"/>
              <a:t>allow researchers to access and use PHI </a:t>
            </a:r>
            <a:r>
              <a:rPr lang="en-US"/>
              <a:t>when necessary to conduct research.</a:t>
            </a:r>
            <a:r>
              <a:rPr lang="en-US" dirty="0"/>
              <a:t> </a:t>
            </a:r>
            <a:endParaRPr lang="en-US" u="sng"/>
          </a:p>
          <a:p>
            <a:pPr lvl="1">
              <a:buFont typeface="Courier New" panose="020B0604020202020204" pitchFamily="34" charset="0"/>
              <a:buChar char="o"/>
            </a:pPr>
            <a:endParaRPr lang="en-US" u="sng" dirty="0">
              <a:ea typeface="Calibri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A2B5D-3445-04B2-F4F2-D417629C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32476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A663-9950-24C2-FE5B-932BF9E3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205"/>
            <a:ext cx="10515600" cy="1325563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n-US" sz="3600">
                <a:latin typeface="Arial"/>
                <a:ea typeface="Calibri Light" panose="020F0302020204030204"/>
                <a:cs typeface="Arial"/>
              </a:rPr>
              <a:t>HIPAA provisions provide options for PIs </a:t>
            </a:r>
            <a:br>
              <a:rPr lang="en-US" sz="3600">
                <a:latin typeface="Arial"/>
                <a:ea typeface="Calibri Light" panose="020F0302020204030204"/>
                <a:cs typeface="Arial"/>
              </a:rPr>
            </a:br>
            <a:r>
              <a:rPr lang="en-US" sz="3600">
                <a:latin typeface="Arial"/>
                <a:ea typeface="Calibri Light" panose="020F0302020204030204"/>
                <a:cs typeface="Arial"/>
              </a:rPr>
              <a:t>to use PHI for research</a:t>
            </a:r>
          </a:p>
          <a:p>
            <a:pPr algn="ctr"/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331BB1-8BB4-583A-68D1-3D93B1A3EE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C446A-DDD4-D30B-671B-1FEDEF68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297962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463ECF8-7637-3641-D21A-9660F82B5833}"/>
              </a:ext>
            </a:extLst>
          </p:cNvPr>
          <p:cNvSpPr/>
          <p:nvPr/>
        </p:nvSpPr>
        <p:spPr>
          <a:xfrm>
            <a:off x="3928755" y="1653711"/>
            <a:ext cx="3899272" cy="2103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/>
              <a:t>Chapman PI gets Data from a  HIPAA-covered Entity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33655D-8F94-DF1C-894F-669E5098AA51}"/>
              </a:ext>
            </a:extLst>
          </p:cNvPr>
          <p:cNvSpPr/>
          <p:nvPr/>
        </p:nvSpPr>
        <p:spPr>
          <a:xfrm>
            <a:off x="5236622" y="4854491"/>
            <a:ext cx="1467928" cy="157741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Limited Data Set that includes PHI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6F816C5-D484-D793-4AB0-9A446262ABA7}"/>
              </a:ext>
            </a:extLst>
          </p:cNvPr>
          <p:cNvSpPr/>
          <p:nvPr/>
        </p:nvSpPr>
        <p:spPr>
          <a:xfrm>
            <a:off x="8099278" y="4953038"/>
            <a:ext cx="1693040" cy="11430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IRB Waiver of Authorization (e.g., records review)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1B9F4CB-A05E-D14E-40B4-42C87B47C7B5}"/>
              </a:ext>
            </a:extLst>
          </p:cNvPr>
          <p:cNvSpPr/>
          <p:nvPr/>
        </p:nvSpPr>
        <p:spPr>
          <a:xfrm>
            <a:off x="2152478" y="4938966"/>
            <a:ext cx="1792020" cy="11220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Participant’s Authorization to Collect PHI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491F3F-C210-FBD9-8EB5-ED30ABE92B4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Research data that is PHI &amp; defined in Confidentiality section of Cayuse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6F5234-6DC0-2CEE-FD57-13C28D980531}"/>
              </a:ext>
            </a:extLst>
          </p:cNvPr>
          <p:cNvCxnSpPr>
            <a:cxnSpLocks/>
          </p:cNvCxnSpPr>
          <p:nvPr/>
        </p:nvCxnSpPr>
        <p:spPr>
          <a:xfrm flipH="1">
            <a:off x="3440879" y="3816480"/>
            <a:ext cx="1868212" cy="90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3AF042-B271-7117-1857-137F007765B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936282" y="3723825"/>
            <a:ext cx="34304" cy="1130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395C45-0C1A-F025-2526-FDED92D5F950}"/>
              </a:ext>
            </a:extLst>
          </p:cNvPr>
          <p:cNvCxnSpPr>
            <a:cxnSpLocks/>
          </p:cNvCxnSpPr>
          <p:nvPr/>
        </p:nvCxnSpPr>
        <p:spPr>
          <a:xfrm>
            <a:off x="6704550" y="3801240"/>
            <a:ext cx="2248868" cy="1075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A7155-0E8F-E712-9892-0CAD9C89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379898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5632-07DE-AB7A-1770-71DF0C5C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288925"/>
            <a:ext cx="113919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/>
              <a:t>18 Personal Identifiers</a:t>
            </a:r>
            <a:br>
              <a:rPr lang="en-US" sz="3600"/>
            </a:br>
            <a:r>
              <a:rPr lang="en-US" sz="2700" b="1">
                <a:ea typeface="+mj-lt"/>
                <a:cs typeface="+mj-lt"/>
              </a:rPr>
              <a:t>When </a:t>
            </a:r>
            <a:r>
              <a:rPr lang="en-US" sz="2700" b="1">
                <a:solidFill>
                  <a:srgbClr val="FF0000"/>
                </a:solidFill>
                <a:ea typeface="+mj-lt"/>
                <a:cs typeface="+mj-lt"/>
              </a:rPr>
              <a:t>medical information from a HIPAA provider,</a:t>
            </a:r>
            <a:r>
              <a:rPr lang="en-US" sz="2700" b="1">
                <a:ea typeface="+mj-lt"/>
                <a:cs typeface="+mj-lt"/>
              </a:rPr>
              <a:t> is COMBINED </a:t>
            </a:r>
            <a:br>
              <a:rPr lang="en-US" sz="2700" b="1">
                <a:ea typeface="+mj-lt"/>
                <a:cs typeface="+mj-lt"/>
              </a:rPr>
            </a:br>
            <a:r>
              <a:rPr lang="en-US" sz="2700" b="1">
                <a:ea typeface="+mj-lt"/>
                <a:cs typeface="+mj-lt"/>
              </a:rPr>
              <a:t>with other personal identifiers = PHI</a:t>
            </a:r>
            <a:endParaRPr lang="en-US" sz="2700" b="1">
              <a:cs typeface="Calibri Light"/>
            </a:endParaRPr>
          </a:p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0F9A-D563-26B5-D89D-5CE7798EF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612265"/>
            <a:ext cx="31715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1. Name</a:t>
            </a:r>
          </a:p>
          <a:p>
            <a:pPr marL="0" indent="0">
              <a:buNone/>
            </a:pPr>
            <a:r>
              <a:rPr lang="en-US" sz="2400"/>
              <a:t>2. Address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3. </a:t>
            </a:r>
            <a:r>
              <a:rPr lang="en-US" sz="2400" b="1">
                <a:solidFill>
                  <a:srgbClr val="FF0000"/>
                </a:solidFill>
              </a:rPr>
              <a:t>Dates</a:t>
            </a:r>
            <a:r>
              <a:rPr lang="en-US" sz="2400">
                <a:solidFill>
                  <a:srgbClr val="FF0000"/>
                </a:solidFill>
              </a:rPr>
              <a:t> related to an individual:  admission, diagnosis, discharge, services, DOB, DOD, etc. </a:t>
            </a:r>
            <a:endParaRPr lang="en-US" sz="240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/>
              <a:t>4. Telephone numbers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/>
              <a:t>5. Fax number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/>
              <a:t>6. Email address</a:t>
            </a:r>
            <a:endParaRPr lang="en-US" sz="2400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3C174-8ACE-6898-E28F-87FDCCCE9B20}"/>
              </a:ext>
            </a:extLst>
          </p:cNvPr>
          <p:cNvSpPr txBox="1">
            <a:spLocks/>
          </p:cNvSpPr>
          <p:nvPr/>
        </p:nvSpPr>
        <p:spPr>
          <a:xfrm>
            <a:off x="3560190" y="1612265"/>
            <a:ext cx="367201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7. Social Security number</a:t>
            </a:r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8. Medical info, e.g.,  diagnosis, record #</a:t>
            </a:r>
            <a:endParaRPr lang="en-US" sz="240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9. Health plan beneficiary number</a:t>
            </a:r>
            <a:endParaRPr lang="en-US" sz="240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/>
              <a:t>10. Account number</a:t>
            </a:r>
          </a:p>
          <a:p>
            <a:pPr marL="0" indent="0">
              <a:buNone/>
            </a:pPr>
            <a:r>
              <a:rPr lang="en-US" sz="2400"/>
              <a:t>11. Certificate/license number</a:t>
            </a:r>
          </a:p>
          <a:p>
            <a:pPr marL="0" indent="0">
              <a:buNone/>
            </a:pPr>
            <a:r>
              <a:rPr lang="en-US" sz="2400"/>
              <a:t>12. Any vehicle or other device serial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1224F-27BB-A84F-81DD-7B416F1AC16A}"/>
              </a:ext>
            </a:extLst>
          </p:cNvPr>
          <p:cNvSpPr txBox="1">
            <a:spLocks/>
          </p:cNvSpPr>
          <p:nvPr/>
        </p:nvSpPr>
        <p:spPr>
          <a:xfrm>
            <a:off x="6957265" y="1614488"/>
            <a:ext cx="42206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13. Device identifiers or serial numbers</a:t>
            </a:r>
          </a:p>
          <a:p>
            <a:pPr marL="0" indent="0">
              <a:buNone/>
            </a:pPr>
            <a:r>
              <a:rPr lang="en-US" sz="2400"/>
              <a:t>14. Web URL</a:t>
            </a:r>
          </a:p>
          <a:p>
            <a:pPr marL="0" indent="0">
              <a:buNone/>
            </a:pPr>
            <a:r>
              <a:rPr lang="en-US" sz="2400"/>
              <a:t>15. Internet Protocol (IP) address</a:t>
            </a:r>
          </a:p>
          <a:p>
            <a:pPr marL="0" indent="0">
              <a:buNone/>
            </a:pPr>
            <a:r>
              <a:rPr lang="en-US" sz="2400"/>
              <a:t>16. Finger or voiceprints</a:t>
            </a:r>
          </a:p>
          <a:p>
            <a:pPr marL="0" indent="0">
              <a:buNone/>
            </a:pPr>
            <a:r>
              <a:rPr lang="en-US" sz="2400"/>
              <a:t>17. Photographic images</a:t>
            </a:r>
          </a:p>
          <a:p>
            <a:pPr marL="0" indent="0">
              <a:buNone/>
            </a:pPr>
            <a:r>
              <a:rPr lang="en-US" sz="2400"/>
              <a:t>18. Any other characteristic that would uniquely identify the individual (e.g., codes)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FC129A-ADCF-88B0-4D22-B3AAEF4A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211642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8EA7-37F9-B9A0-0CF1-03366E15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4551036"/>
            <a:ext cx="4284420" cy="1687143"/>
          </a:xfrm>
        </p:spPr>
        <p:txBody>
          <a:bodyPr anchor="t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EE38C1A-0E0C-205F-DF55-2E5D61DD3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8" r="-2" b="1606"/>
          <a:stretch/>
        </p:blipFill>
        <p:spPr>
          <a:xfrm>
            <a:off x="504681" y="217075"/>
            <a:ext cx="11524890" cy="6476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63953-29E0-1785-3E6E-134233DBC99B}"/>
              </a:ext>
            </a:extLst>
          </p:cNvPr>
          <p:cNvSpPr txBox="1"/>
          <p:nvPr/>
        </p:nvSpPr>
        <p:spPr>
          <a:xfrm>
            <a:off x="6763702" y="873125"/>
            <a:ext cx="48409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Confidentiality section in Cayuse: 18 identifiers</a:t>
            </a:r>
            <a:endParaRPr lang="en-US" b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D8959-EDAA-1898-DF6A-F4AE417D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276364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084CF-6537-AE85-478B-56D045E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Confidentiality section </a:t>
            </a:r>
            <a:r>
              <a:rPr lang="en-US" sz="3200">
                <a:solidFill>
                  <a:schemeClr val="bg1"/>
                </a:solidFill>
              </a:rPr>
              <a:t>in Cayuse: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B8A5AEAE-3A26-EBB1-BAC1-4E6BF773A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42" y="1718618"/>
            <a:ext cx="11438466" cy="388831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D7DB9-A5F3-0BC5-2B94-7F31BFC0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376636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DD52-E9EB-FC9A-6396-110DC0DD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 panose="020F0302020204030204"/>
              </a:rPr>
              <a:t>PHI and What is Required 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8A1504-17E4-60D2-1452-73FF8FE3E7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7113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E8FC4-13EF-3569-4263-3445D008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02May2024</a:t>
            </a:r>
          </a:p>
        </p:txBody>
      </p:sp>
    </p:spTree>
    <p:extLst>
      <p:ext uri="{BB962C8B-B14F-4D97-AF65-F5344CB8AC3E}">
        <p14:creationId xmlns:p14="http://schemas.microsoft.com/office/powerpoint/2010/main" val="266253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062B385B87F4D8E7DA323C4B74708" ma:contentTypeVersion="14" ma:contentTypeDescription="Create a new document." ma:contentTypeScope="" ma:versionID="b1730d15e625497a4e7422ee32e5fde5">
  <xsd:schema xmlns:xsd="http://www.w3.org/2001/XMLSchema" xmlns:xs="http://www.w3.org/2001/XMLSchema" xmlns:p="http://schemas.microsoft.com/office/2006/metadata/properties" xmlns:ns2="9c7942cc-054c-485b-8e91-c668de4106eb" xmlns:ns3="8018e8d6-a24f-4afb-b048-495f3dabf39f" targetNamespace="http://schemas.microsoft.com/office/2006/metadata/properties" ma:root="true" ma:fieldsID="90cf654179c69bc583c52445d6ff26d5" ns2:_="" ns3:_="">
    <xsd:import namespace="9c7942cc-054c-485b-8e91-c668de4106eb"/>
    <xsd:import namespace="8018e8d6-a24f-4afb-b048-495f3dabf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42cc-054c-485b-8e91-c668de410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7e689ab-e6c1-495a-909d-6e26ff4bb3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8e8d6-a24f-4afb-b048-495f3dabf3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7942cc-054c-485b-8e91-c668de4106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9D345B-14CB-44AC-929C-9B543622D17F}">
  <ds:schemaRefs>
    <ds:schemaRef ds:uri="8018e8d6-a24f-4afb-b048-495f3dabf39f"/>
    <ds:schemaRef ds:uri="9c7942cc-054c-485b-8e91-c668de4106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EB4D1-25DB-4FB0-B338-6879AB16A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098522-1528-4C2F-8B09-78914F77DAA8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018e8d6-a24f-4afb-b048-495f3dabf39f"/>
    <ds:schemaRef ds:uri="9c7942cc-054c-485b-8e91-c668de4106eb"/>
  </ds:schemaRefs>
</ds:datastoreItem>
</file>

<file path=docMetadata/LabelInfo.xml><?xml version="1.0" encoding="utf-8"?>
<clbl:labelList xmlns:clbl="http://schemas.microsoft.com/office/2020/mipLabelMetadata">
  <clbl:label id="{809929af-2d25-45bf-9837-089eb9cfbd01}" enabled="0" method="" siteId="{809929af-2d25-45bf-9837-089eb9cfbd0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2097</Words>
  <Application>Microsoft Office PowerPoint</Application>
  <PresentationFormat>Widescreen</PresentationFormat>
  <Paragraphs>232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Courier New</vt:lpstr>
      <vt:lpstr>Futura Lt BT</vt:lpstr>
      <vt:lpstr>Google Sans</vt:lpstr>
      <vt:lpstr>Symbol</vt:lpstr>
      <vt:lpstr>Wingdings</vt:lpstr>
      <vt:lpstr>Wingdings,Sans-Serif</vt:lpstr>
      <vt:lpstr>Office Theme</vt:lpstr>
      <vt:lpstr>Using PHI in Research Procedures and Case Studies May 2024  </vt:lpstr>
      <vt:lpstr>Agenda</vt:lpstr>
      <vt:lpstr>What is Protected Health Information?</vt:lpstr>
      <vt:lpstr>HIPAA provisions provide options for PIs  to use PHI for research </vt:lpstr>
      <vt:lpstr>PowerPoint Presentation</vt:lpstr>
      <vt:lpstr>18 Personal Identifiers When medical information from a HIPAA provider, is COMBINED  with other personal identifiers = PHI </vt:lpstr>
      <vt:lpstr>PowerPoint Presentation</vt:lpstr>
      <vt:lpstr>Confidentiality section in Cayuse:</vt:lpstr>
      <vt:lpstr>PHI and What is Required </vt:lpstr>
      <vt:lpstr>Limited Data Set that includes PHI</vt:lpstr>
      <vt:lpstr>Limited Data Set Example with PHI</vt:lpstr>
      <vt:lpstr>PowerPoint Presentation</vt:lpstr>
      <vt:lpstr>De-Identified Data Are Not PHI</vt:lpstr>
      <vt:lpstr>Case Study 1: A physical therapy PI will  collect PHI in a new study </vt:lpstr>
      <vt:lpstr>Case Study 2: A pharmacy PI will bring PHI to Chapman from a hospital in a retrospective medical records review study</vt:lpstr>
      <vt:lpstr>Protecting PHI in Research: Data safety standards</vt:lpstr>
      <vt:lpstr>IRB Requirements on use of identifiable health information</vt:lpstr>
      <vt:lpstr>Who to Contact for Help</vt:lpstr>
      <vt:lpstr>Supplementary Materials &amp; Resources</vt:lpstr>
      <vt:lpstr>Helpful Links</vt:lpstr>
      <vt:lpstr>Privacy Board Review Process – IRB/PB</vt:lpstr>
      <vt:lpstr>Case Study 3 – Research on Decedents</vt:lpstr>
      <vt:lpstr>Additional External Guidance</vt:lpstr>
      <vt:lpstr>  Thank you!  Questions and Discussion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PHI in Research Procedures and Case Studies</dc:title>
  <dc:creator>M Christy</dc:creator>
  <cp:lastModifiedBy>Tran, Esther Judith</cp:lastModifiedBy>
  <cp:revision>3</cp:revision>
  <dcterms:created xsi:type="dcterms:W3CDTF">2023-03-13T12:29:37Z</dcterms:created>
  <dcterms:modified xsi:type="dcterms:W3CDTF">2024-05-02T21:36:36Z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0x010100863062B385B87F4D8E7DA323C4B74708</vt:lpwstr>
  </property>
  <property fmtid="{D5CDD505-2E9C-101B-9397-08002B2CF9AE}" pid="3" name="MediaServiceImageTags">
    <vt:lpwstr/>
  </property>
</Properties>
</file>