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682" r:id="rId5"/>
    <p:sldId id="270" r:id="rId6"/>
    <p:sldId id="260" r:id="rId7"/>
    <p:sldId id="267" r:id="rId8"/>
    <p:sldId id="683" r:id="rId9"/>
    <p:sldId id="258" r:id="rId10"/>
    <p:sldId id="266" r:id="rId11"/>
    <p:sldId id="269" r:id="rId12"/>
    <p:sldId id="268" r:id="rId13"/>
    <p:sldId id="272" r:id="rId14"/>
    <p:sldId id="259" r:id="rId15"/>
    <p:sldId id="257" r:id="rId16"/>
    <p:sldId id="265" r:id="rId17"/>
    <p:sldId id="261" r:id="rId18"/>
    <p:sldId id="263" r:id="rId19"/>
    <p:sldId id="273" r:id="rId20"/>
    <p:sldId id="68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74B28C1-93EC-8820-4381-C39872AC1E2F}" name="Tran, Esther Judith" initials="TEJ" userId="S::estran@chapman.edu::ad875168-0d70-4f99-ae9d-a42b31c83ffd" providerId="AD"/>
  <p188:author id="{832C49C1-8442-19AD-F021-FB41AD7FD3B8}" name="Kennedy, Mary" initials="KM" userId="S::markenne@chapman.edu::29c673a0-321f-4fc4-8a37-d263e1befaf6" providerId="AD"/>
  <p188:author id="{823ABDE0-7CBF-A260-0B39-FDB95F4A9622}" name="M Christy" initials="MC" userId="46ca712916d7a5d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932"/>
    <p:restoredTop sz="96327"/>
  </p:normalViewPr>
  <p:slideViewPr>
    <p:cSldViewPr snapToGrid="0">
      <p:cViewPr varScale="1">
        <p:scale>
          <a:sx n="100" d="100"/>
          <a:sy n="100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4" d="100"/>
        <a:sy n="13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91FE1-210B-494D-BB78-AD35AE8ADFF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CEB3B-46F7-C743-8386-0FF1F23B4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21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10F39B-451A-384B-B76A-C8B6771F8B7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11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10F39B-451A-384B-B76A-C8B6771F8B7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41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Date recorded on </a:t>
            </a: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phones, tablets, and other mobile devices must be transferred to a secured cloud server.  This is because mobile devices are more susceptible to loss or theft. After that, PHI must be deleted from collection devices entirely. </a:t>
            </a:r>
            <a:endParaRPr lang="en-US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10F39B-451A-384B-B76A-C8B6771F8B7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19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9923E-4571-94D5-12D8-E42976174E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1A606-C65E-AF14-0C39-2EAA0704F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F0D9A-65E6-AF1F-EB6D-AA6E75F4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429A1-344B-AF68-D6CE-1220C44F4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672CC-0F7F-9DA7-70DF-A46B30D7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5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03D00-5B92-B640-7406-4DA410B3B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271FD6-5FEA-4420-B0CF-D1ED2C32E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56AC0-0D8B-C9A8-D738-6A382783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1482B-2A68-335A-126D-2A47503E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885FD-4331-3324-C5F4-E064B1774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93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2FD42D-4B9B-F5F9-8F94-6AC8FFEAD4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32D8F4-038E-3043-55B9-D4BAEBC75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79E2C-2BCE-43E4-1958-9D106D1CA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3F799-D198-9A27-25D6-457ABFE3E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832FD-7B99-68EC-16E4-54015EAF0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6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3826C-668E-CBE6-5A1C-696BC936B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FF217-4610-92C6-3704-7657B3376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4F166-8721-DDD7-1D6A-E8D215404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7B5D0-1334-2240-7C92-203D09FD9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F06A1-36B5-93B9-645F-E5A883CE7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0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89329-D304-066C-364A-092384610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6EBD9E-BEFA-DD85-FB30-BE62238E5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B5FE5-0C10-85B8-FCBE-AF259FE8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3AFD0-84FE-D321-0F23-E89C61C5E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44168-4F9C-A308-211D-BCC7F1BF1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8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4967C-491E-45C7-14A7-1927C26A4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2B2D2-6193-7FC7-9551-C24B65D383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EFA3A3-4D23-6A3C-EDD4-82491639F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D1752-6918-ADFF-80E2-BA2799A23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43B08-5709-AD9F-6BF9-FCB67373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906A3-6A1B-EDB4-9CDD-CBCF8B895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4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A628B-56EC-8C28-CA1E-D72153C35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4F893-FCEF-E083-4653-454088740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92D1BF-7D9B-ADCF-18B0-88375DD12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0CDB49-CA62-AA4D-F08D-5C5683729F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DCE166-F918-AC5F-0366-054A693CA3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B9CE25-8E96-23C6-A992-87C291EBC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A0E739-3FC5-78F3-0830-A17E0EE55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5803F9-43B6-A786-CBF5-8D0C884BB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2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A42F7-4D01-1F8D-B019-73895359F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51B805-E332-8410-6C4A-5BD25BE60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584784-99D3-C87B-23FF-38E74FFF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1CEA7A-833C-FE5E-7A20-A572FD04A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6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8BA11A-3C28-8494-05FD-C1F105601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7DBEF6-B622-A841-5771-3AF05A7CC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513A7F-680C-771D-376E-A2EBF629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56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673ED-EE08-2C10-D0A2-650BA9437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E4D74-4B98-418E-BD56-86E057B88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6D5DCE-D079-3D69-377D-791E3F2E7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C7B14-9C30-4C64-2B8E-447446C18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1E549-8CF5-58DC-17B4-98115E326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8BDAD-8A1C-F79C-4019-C78125028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83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3C42C-59F3-E28D-DDEC-BE535CE24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C17B0C-3C70-C9D0-F193-D380A09465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678569-B6C1-5AD5-DFDD-A26B20ACA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1B173D-4117-D7D9-1C97-1243D07DA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CCC4D4-B1CA-3F76-3668-D55B6BA87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57AE6-2689-AD72-03B5-6B140170D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3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E94511-32A4-4497-DF66-4064E7A4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718FF-22A5-AA62-6CB9-B1F6FD403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4398A-D2B8-3F5C-ACD2-55F2A7D82B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893E9-056C-164B-B1A5-283A4030D6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1F055-4AEE-1341-5B96-41D6DBCAAC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CD60B-441B-F672-6404-BB9E31DF1F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04524-07A3-874B-BADC-79926C3F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7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estran@chapman.edu" TargetMode="External"/><Relationship Id="rId2" Type="http://schemas.openxmlformats.org/officeDocument/2006/relationships/hyperlink" Target="mailto:markenne@chapman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plyle@chapman.edu" TargetMode="External"/><Relationship Id="rId5" Type="http://schemas.openxmlformats.org/officeDocument/2006/relationships/hyperlink" Target="mailto:sypinero@chapman.edu" TargetMode="External"/><Relationship Id="rId4" Type="http://schemas.openxmlformats.org/officeDocument/2006/relationships/hyperlink" Target="mailto:mich15571@chapman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36CB401-7A86-824F-B957-84FA1B329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" y="0"/>
            <a:ext cx="121793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3171" y="1354667"/>
            <a:ext cx="8825659" cy="2677648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733" dirty="0">
                <a:solidFill>
                  <a:schemeClr val="bg1"/>
                </a:solidFill>
              </a:rPr>
            </a:br>
            <a:br>
              <a:rPr lang="en-US" sz="3733" dirty="0">
                <a:solidFill>
                  <a:schemeClr val="bg1"/>
                </a:solidFill>
              </a:rPr>
            </a:br>
            <a:r>
              <a:rPr lang="en-US" sz="3733" dirty="0">
                <a:solidFill>
                  <a:schemeClr val="bg1"/>
                </a:solidFill>
              </a:rPr>
              <a:t>Using PHI in Research</a:t>
            </a:r>
            <a:br>
              <a:rPr lang="en-US" sz="3733" dirty="0">
                <a:solidFill>
                  <a:schemeClr val="bg1"/>
                </a:solidFill>
              </a:rPr>
            </a:br>
            <a:r>
              <a:rPr lang="en-US" sz="3733" dirty="0">
                <a:solidFill>
                  <a:schemeClr val="bg1"/>
                </a:solidFill>
              </a:rPr>
              <a:t>Procedures and Case Studies</a:t>
            </a:r>
            <a:br>
              <a:rPr lang="en-US" sz="3733" dirty="0">
                <a:solidFill>
                  <a:schemeClr val="bg1"/>
                </a:solidFill>
              </a:rPr>
            </a:br>
            <a:br>
              <a:rPr lang="en-US" sz="3200" dirty="0">
                <a:solidFill>
                  <a:schemeClr val="bg1"/>
                </a:solidFill>
              </a:rPr>
            </a:br>
            <a:endParaRPr lang="en-US" sz="2133" b="1" dirty="0">
              <a:solidFill>
                <a:schemeClr val="bg1"/>
              </a:solidFill>
              <a:latin typeface="Futura Lt BT" panose="020B0402020204020303" pitchFamily="34" charset="0"/>
              <a:cs typeface="Arial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83170" y="3417519"/>
            <a:ext cx="8825659" cy="86142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August 2023</a:t>
            </a:r>
          </a:p>
        </p:txBody>
      </p:sp>
      <p:sp>
        <p:nvSpPr>
          <p:cNvPr id="2" name="Subtitle 4">
            <a:extLst>
              <a:ext uri="{FF2B5EF4-FFF2-40B4-BE49-F238E27FC236}">
                <a16:creationId xmlns:a16="http://schemas.microsoft.com/office/drawing/2014/main" id="{4504ADB3-4227-ACBB-9FEE-5BA772A24F94}"/>
              </a:ext>
            </a:extLst>
          </p:cNvPr>
          <p:cNvSpPr txBox="1">
            <a:spLocks/>
          </p:cNvSpPr>
          <p:nvPr/>
        </p:nvSpPr>
        <p:spPr>
          <a:xfrm>
            <a:off x="583241" y="4308813"/>
            <a:ext cx="11125055" cy="11945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chemeClr val="bg1"/>
                </a:solidFill>
              </a:rPr>
              <a:t>Professor Mary Kennedy – Vice Chair, IRB, </a:t>
            </a:r>
            <a:r>
              <a:rPr lang="en-US" sz="1800" dirty="0" err="1">
                <a:solidFill>
                  <a:schemeClr val="bg1"/>
                </a:solidFill>
              </a:rPr>
              <a:t>Crean</a:t>
            </a:r>
            <a:r>
              <a:rPr lang="en-US" sz="1800" dirty="0">
                <a:solidFill>
                  <a:schemeClr val="bg1"/>
                </a:solidFill>
              </a:rPr>
              <a:t> College of Health and Behavioral Sciences; Communication Sciences and Disorders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</a:rPr>
              <a:t>Judith Tran – Senior Compliance Administrator, Office of Research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</a:rPr>
              <a:t>Michelle Christy, Linden Insights, Principal, Research Compliance Consultant, Office of Research</a:t>
            </a:r>
          </a:p>
        </p:txBody>
      </p:sp>
    </p:spTree>
    <p:extLst>
      <p:ext uri="{BB962C8B-B14F-4D97-AF65-F5344CB8AC3E}">
        <p14:creationId xmlns:p14="http://schemas.microsoft.com/office/powerpoint/2010/main" val="4222767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A8289EC-3A71-EACB-03F5-B2C52530D802}"/>
              </a:ext>
            </a:extLst>
          </p:cNvPr>
          <p:cNvSpPr/>
          <p:nvPr/>
        </p:nvSpPr>
        <p:spPr>
          <a:xfrm>
            <a:off x="672452" y="2621893"/>
            <a:ext cx="2354317" cy="23227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Chapman PI Collects PHI from Participants in a New Study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A458F07-2138-D742-2FA4-AC8B1819AACE}"/>
              </a:ext>
            </a:extLst>
          </p:cNvPr>
          <p:cNvSpPr/>
          <p:nvPr/>
        </p:nvSpPr>
        <p:spPr>
          <a:xfrm>
            <a:off x="4101244" y="3102185"/>
            <a:ext cx="1587062" cy="11395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Participant Shares Their PHI with PI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5BEF76E-A067-30CE-8BC7-7715BAADA895}"/>
              </a:ext>
            </a:extLst>
          </p:cNvPr>
          <p:cNvSpPr/>
          <p:nvPr/>
        </p:nvSpPr>
        <p:spPr>
          <a:xfrm>
            <a:off x="3965276" y="4604515"/>
            <a:ext cx="1723030" cy="13683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IRB Waiver of Authorization for PHI (rare)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1B9F4CB-A05E-D14E-40B4-42C87B47C7B5}"/>
              </a:ext>
            </a:extLst>
          </p:cNvPr>
          <p:cNvSpPr/>
          <p:nvPr/>
        </p:nvSpPr>
        <p:spPr>
          <a:xfrm>
            <a:off x="4101244" y="1643788"/>
            <a:ext cx="1587062" cy="11395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Participant’s Authorization to Collect PHI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1491F3F-C210-FBD9-8EB5-ED30ABE92B4C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77063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Common Scenario at Chapman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56F5234-6DC0-2CEE-FD57-13C28D980531}"/>
              </a:ext>
            </a:extLst>
          </p:cNvPr>
          <p:cNvCxnSpPr>
            <a:cxnSpLocks/>
            <a:stCxn id="2" idx="7"/>
            <a:endCxn id="9" idx="1"/>
          </p:cNvCxnSpPr>
          <p:nvPr/>
        </p:nvCxnSpPr>
        <p:spPr>
          <a:xfrm flipV="1">
            <a:off x="2681987" y="2213546"/>
            <a:ext cx="1419257" cy="748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6DB9DC2-2B1F-51F3-E76A-8E4B9963CACC}"/>
              </a:ext>
            </a:extLst>
          </p:cNvPr>
          <p:cNvCxnSpPr>
            <a:cxnSpLocks/>
            <a:stCxn id="2" idx="6"/>
            <a:endCxn id="4" idx="1"/>
          </p:cNvCxnSpPr>
          <p:nvPr/>
        </p:nvCxnSpPr>
        <p:spPr>
          <a:xfrm flipV="1">
            <a:off x="3026769" y="3671943"/>
            <a:ext cx="1074475" cy="1113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70CFC8E-AEBF-0878-63F4-75B030F5EB1A}"/>
              </a:ext>
            </a:extLst>
          </p:cNvPr>
          <p:cNvCxnSpPr>
            <a:cxnSpLocks/>
            <a:stCxn id="2" idx="5"/>
            <a:endCxn id="5" idx="1"/>
          </p:cNvCxnSpPr>
          <p:nvPr/>
        </p:nvCxnSpPr>
        <p:spPr>
          <a:xfrm>
            <a:off x="2681987" y="4604515"/>
            <a:ext cx="1283289" cy="684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0E8BE80-BBBB-AE4A-750D-18B28A284602}"/>
              </a:ext>
            </a:extLst>
          </p:cNvPr>
          <p:cNvSpPr txBox="1"/>
          <p:nvPr/>
        </p:nvSpPr>
        <p:spPr>
          <a:xfrm>
            <a:off x="6566324" y="2114531"/>
            <a:ext cx="4595624" cy="92333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Authorization form tells participants the type of PHI to be disclosed, researcher, use, protections, ability to revoke – standard format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0B5832B-326B-0060-BDCE-C642591F27E8}"/>
              </a:ext>
            </a:extLst>
          </p:cNvPr>
          <p:cNvSpPr txBox="1"/>
          <p:nvPr/>
        </p:nvSpPr>
        <p:spPr>
          <a:xfrm>
            <a:off x="6571391" y="1364839"/>
            <a:ext cx="4595624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Authorization forms allow PI to use data for research purposes only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BC9F1E6-B7E2-4510-F7B2-34675741CE5F}"/>
              </a:ext>
            </a:extLst>
          </p:cNvPr>
          <p:cNvSpPr txBox="1"/>
          <p:nvPr/>
        </p:nvSpPr>
        <p:spPr>
          <a:xfrm>
            <a:off x="6548899" y="3652244"/>
            <a:ext cx="4613049" cy="92333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Gives documents with PHI to researchers directly; participant authorizes their doctor to provide Chapman PI w/data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C73B570-BE8F-6BC9-85DC-69EEDC65AC1D}"/>
              </a:ext>
            </a:extLst>
          </p:cNvPr>
          <p:cNvSpPr txBox="1"/>
          <p:nvPr/>
        </p:nvSpPr>
        <p:spPr>
          <a:xfrm>
            <a:off x="6566322" y="4731249"/>
            <a:ext cx="4578201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Only for studies of minimal risk, when authorization is not possible, etc.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BE8FF9C-A9CF-0F0F-321F-15441857529A}"/>
              </a:ext>
            </a:extLst>
          </p:cNvPr>
          <p:cNvSpPr txBox="1"/>
          <p:nvPr/>
        </p:nvSpPr>
        <p:spPr>
          <a:xfrm>
            <a:off x="6548899" y="3142366"/>
            <a:ext cx="4595624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Requires a DSMP / Privacy Board review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C098BD-DB29-EA91-51B5-0CEFD42A4E5D}"/>
              </a:ext>
            </a:extLst>
          </p:cNvPr>
          <p:cNvSpPr txBox="1"/>
          <p:nvPr/>
        </p:nvSpPr>
        <p:spPr>
          <a:xfrm>
            <a:off x="6566322" y="5541939"/>
            <a:ext cx="4578200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Criteria for waivers are specific, strict, &amp; like waivers of consent for other IRB studies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5A0931E-9262-5074-1BFF-1B9DB6D30877}"/>
              </a:ext>
            </a:extLst>
          </p:cNvPr>
          <p:cNvCxnSpPr>
            <a:cxnSpLocks/>
            <a:stCxn id="9" idx="3"/>
            <a:endCxn id="37" idx="1"/>
          </p:cNvCxnSpPr>
          <p:nvPr/>
        </p:nvCxnSpPr>
        <p:spPr>
          <a:xfrm flipV="1">
            <a:off x="5688306" y="1688005"/>
            <a:ext cx="883085" cy="525541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4FB66B0-75C9-4FC2-BE68-2FB1E25601C7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5688306" y="2213546"/>
            <a:ext cx="895441" cy="208906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732CBDA-FE46-ED83-4C13-9ECE9B75A046}"/>
              </a:ext>
            </a:extLst>
          </p:cNvPr>
          <p:cNvCxnSpPr>
            <a:cxnSpLocks/>
            <a:stCxn id="4" idx="3"/>
            <a:endCxn id="38" idx="1"/>
          </p:cNvCxnSpPr>
          <p:nvPr/>
        </p:nvCxnSpPr>
        <p:spPr>
          <a:xfrm>
            <a:off x="5688306" y="3671943"/>
            <a:ext cx="860593" cy="441966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0C9836E-A8E5-F8E3-89D8-F35563C914E1}"/>
              </a:ext>
            </a:extLst>
          </p:cNvPr>
          <p:cNvCxnSpPr>
            <a:cxnSpLocks/>
            <a:endCxn id="39" idx="1"/>
          </p:cNvCxnSpPr>
          <p:nvPr/>
        </p:nvCxnSpPr>
        <p:spPr>
          <a:xfrm flipV="1">
            <a:off x="5688306" y="5054415"/>
            <a:ext cx="878016" cy="16435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2D36DCE-01D7-213E-B40F-A9717404175D}"/>
              </a:ext>
            </a:extLst>
          </p:cNvPr>
          <p:cNvCxnSpPr>
            <a:cxnSpLocks/>
            <a:stCxn id="5" idx="3"/>
            <a:endCxn id="17" idx="1"/>
          </p:cNvCxnSpPr>
          <p:nvPr/>
        </p:nvCxnSpPr>
        <p:spPr>
          <a:xfrm>
            <a:off x="5688306" y="5288711"/>
            <a:ext cx="878016" cy="576394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07E1E38-D696-DFB2-43A0-8D6EF1D55816}"/>
              </a:ext>
            </a:extLst>
          </p:cNvPr>
          <p:cNvCxnSpPr>
            <a:cxnSpLocks/>
            <a:stCxn id="9" idx="3"/>
            <a:endCxn id="40" idx="1"/>
          </p:cNvCxnSpPr>
          <p:nvPr/>
        </p:nvCxnSpPr>
        <p:spPr>
          <a:xfrm>
            <a:off x="5688306" y="2213546"/>
            <a:ext cx="860593" cy="1113486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22A158-59C3-7F0A-A6DE-C5116960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57FFA4B-661E-3957-DBA4-8F0D2DDBC6EB}"/>
              </a:ext>
            </a:extLst>
          </p:cNvPr>
          <p:cNvSpPr/>
          <p:nvPr/>
        </p:nvSpPr>
        <p:spPr>
          <a:xfrm>
            <a:off x="410817" y="6343789"/>
            <a:ext cx="427383" cy="30811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205AF3-0844-BA20-D7C6-87FEF573D059}"/>
              </a:ext>
            </a:extLst>
          </p:cNvPr>
          <p:cNvSpPr txBox="1"/>
          <p:nvPr/>
        </p:nvSpPr>
        <p:spPr>
          <a:xfrm>
            <a:off x="838200" y="6355559"/>
            <a:ext cx="4171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We do this type of study at Chapman already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476D8D-4656-651D-82A0-37EA69934F61}"/>
              </a:ext>
            </a:extLst>
          </p:cNvPr>
          <p:cNvSpPr txBox="1"/>
          <p:nvPr/>
        </p:nvSpPr>
        <p:spPr>
          <a:xfrm>
            <a:off x="5436705" y="6368503"/>
            <a:ext cx="4171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We can NOW do these studies at Chapman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95830DFE-EF75-F8E7-EE54-36A20A981BF9}"/>
              </a:ext>
            </a:extLst>
          </p:cNvPr>
          <p:cNvSpPr/>
          <p:nvPr/>
        </p:nvSpPr>
        <p:spPr>
          <a:xfrm>
            <a:off x="5009322" y="6340475"/>
            <a:ext cx="427383" cy="311427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EB623-8449-62AD-5D0B-BA1F868AE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1 – New Data Collection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2D26E-9760-6481-2340-3E0A8693D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Physical Therapist wants to collect PHI from study participants as part of a new study.</a:t>
            </a:r>
          </a:p>
          <a:p>
            <a:pPr marL="0" indent="0">
              <a:buNone/>
            </a:pPr>
            <a:r>
              <a:rPr lang="en-US" dirty="0"/>
              <a:t> - In addition to informed consent, PI drafts the new “Participant Authorization” form to seek the participant’s approval to collect PHI and request PHI from the participant’s doctor.</a:t>
            </a:r>
          </a:p>
          <a:p>
            <a:pPr marL="0" indent="0">
              <a:buNone/>
            </a:pPr>
            <a:r>
              <a:rPr lang="en-US" dirty="0"/>
              <a:t> - PI completes an IRB application and a data safety plan describing the safeguards for protecting participant PHI; IRB/Privacy Board review will occur simultaneously; PIs will be given feedback about changes through the normal process.</a:t>
            </a:r>
          </a:p>
          <a:p>
            <a:pPr>
              <a:buFontTx/>
              <a:buChar char="-"/>
            </a:pPr>
            <a:r>
              <a:rPr lang="en-US" dirty="0"/>
              <a:t>PI keeps records of the use and transfer of PHI, including sharing of PHI outside of Chapman/research team.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DD3EE-3FB0-1C79-61CF-F2799296C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405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EB623-8449-62AD-5D0B-BA1F868AE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2 – Records Review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2D26E-9760-6481-2340-3E0A8693D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 Pharmacy PI wants to bring data to Chapman from a hospital for a records review project where the data includes several identifiers.  </a:t>
            </a:r>
          </a:p>
          <a:p>
            <a:pPr marL="0" indent="0">
              <a:buNone/>
            </a:pPr>
            <a:r>
              <a:rPr lang="en-US" dirty="0"/>
              <a:t>- A data-sharing agreement is typically executed between the parties, spelling out specific conditions for the use and disclosure of the data; PI must also sign the data-sharing agreement when PHI is transferred to Chapman.</a:t>
            </a:r>
          </a:p>
          <a:p>
            <a:pPr marL="0" indent="0">
              <a:buNone/>
            </a:pPr>
            <a:r>
              <a:rPr lang="en-US" dirty="0"/>
              <a:t> - Data provider must provide Chapman with written authorization and consent demonstrating that data was collected in a way that permits Chapman’s use of the data in research (usually part of the data sharing agreement).</a:t>
            </a:r>
          </a:p>
          <a:p>
            <a:pPr marL="0" indent="0">
              <a:buNone/>
            </a:pPr>
            <a:r>
              <a:rPr lang="en-US" dirty="0"/>
              <a:t>- PI completes IRB application and a DSMP describing the safeguards for protecting participant PHI; IRB/Privacy Board review will occur simultaneously; PIs will be given feedback about changes through the normal process.</a:t>
            </a:r>
          </a:p>
          <a:p>
            <a:pPr marL="0" indent="0">
              <a:buNone/>
            </a:pPr>
            <a:r>
              <a:rPr lang="en-US" dirty="0"/>
              <a:t>- IRB/PB approval is required prior to signing the DUA.</a:t>
            </a:r>
          </a:p>
          <a:p>
            <a:pPr marL="0" indent="0">
              <a:buNone/>
            </a:pPr>
            <a:r>
              <a:rPr lang="en-US" dirty="0"/>
              <a:t>- PI keeps records of the use and transfer of PHI, including sharing of PHI outside of Chapman/research team.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AE35D-96FA-CBED-D50F-53DC113D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819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EB623-8449-62AD-5D0B-BA1F868AE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3 – Records Review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2D26E-9760-6481-2340-3E0A8693D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 Pharmacy PI wants to bring data to Chapman from a hospital for a records review project where the data includes only the following identifiers: city, state, zip code, dates of admission, discharge, service, DOB (and date of death), and the person’s age.  </a:t>
            </a:r>
          </a:p>
          <a:p>
            <a:pPr marL="0" indent="0">
              <a:buNone/>
            </a:pPr>
            <a:r>
              <a:rPr lang="en-US" dirty="0"/>
              <a:t>- No additional authorization from the provider is needed because the study uses a “limited data set.”</a:t>
            </a:r>
          </a:p>
          <a:p>
            <a:pPr marL="0" indent="0">
              <a:buNone/>
            </a:pPr>
            <a:r>
              <a:rPr lang="en-US" dirty="0"/>
              <a:t> - Data provider shares data set w/Chapman under a data sharing agreement; PI must also sign the data use agreement when PHI is transferred to Chapman.</a:t>
            </a:r>
          </a:p>
          <a:p>
            <a:pPr marL="0" indent="0">
              <a:buNone/>
            </a:pPr>
            <a:r>
              <a:rPr lang="en-US" dirty="0"/>
              <a:t>- PI completes an IRB application; </a:t>
            </a:r>
            <a:r>
              <a:rPr lang="en-US" dirty="0">
                <a:solidFill>
                  <a:srgbClr val="FF0000"/>
                </a:solidFill>
              </a:rPr>
              <a:t>neither a</a:t>
            </a:r>
            <a:r>
              <a:rPr lang="en-US" dirty="0"/>
              <a:t> DSMP </a:t>
            </a:r>
            <a:r>
              <a:rPr lang="en-US" dirty="0">
                <a:solidFill>
                  <a:srgbClr val="FF0000"/>
                </a:solidFill>
              </a:rPr>
              <a:t>nor</a:t>
            </a:r>
            <a:r>
              <a:rPr lang="en-US" dirty="0"/>
              <a:t> Privacy Board review </a:t>
            </a:r>
            <a:r>
              <a:rPr lang="en-US" dirty="0">
                <a:solidFill>
                  <a:srgbClr val="FF0000"/>
                </a:solidFill>
              </a:rPr>
              <a:t>is needed.</a:t>
            </a:r>
            <a:r>
              <a:rPr lang="en-US" dirty="0"/>
              <a:t> IRB approval is required prior to signing the DUA.</a:t>
            </a:r>
          </a:p>
          <a:p>
            <a:pPr marL="0" indent="0">
              <a:buNone/>
            </a:pPr>
            <a:endParaRPr lang="en-US" strike="sngStrik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81C32-3667-5A97-3753-B776FD013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056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EB623-8449-62AD-5D0B-BA1F868AE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</a:t>
            </a:r>
            <a:r>
              <a:rPr lang="en-US"/>
              <a:t>Study 4 – </a:t>
            </a:r>
            <a:r>
              <a:rPr lang="en-US" dirty="0"/>
              <a:t>Research on Decedents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2D26E-9760-6481-2340-3E0A8693D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82881" cy="48223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researcher plans to review medical records of deceased persons to verify biological specimen data using data from a California archive.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If PHI is </a:t>
            </a:r>
            <a:r>
              <a:rPr lang="en-US" u="sng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included in the records</a:t>
            </a:r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IRB approval is needed </a:t>
            </a:r>
            <a:r>
              <a:rPr lang="en-US" u="sng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accessing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records (</a:t>
            </a:r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 law), whether the PHI will be collected or used in the study;</a:t>
            </a:r>
          </a:p>
          <a:p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PIs may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be asked to show </a:t>
            </a:r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IRB approval before accessing the data. </a:t>
            </a:r>
          </a:p>
          <a:p>
            <a:pPr>
              <a:buFontTx/>
              <a:buChar char="-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HIPAA requires that t</a:t>
            </a:r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 data be solely used for research, that it is necessary for the research project, and that the PI can document that information is needed from a deceased person.</a:t>
            </a:r>
          </a:p>
          <a:p>
            <a:pPr marL="0" indent="0">
              <a:buNone/>
            </a:pPr>
            <a:endParaRPr lang="en-US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F33C5-CF91-1548-CB3A-26237E565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553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9DA07-01C1-3983-4637-ED20C773C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Protecting PHI in Research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D00EDE-3839-0EE1-F207-5420FB4FDA4C}"/>
              </a:ext>
            </a:extLst>
          </p:cNvPr>
          <p:cNvSpPr txBox="1"/>
          <p:nvPr/>
        </p:nvSpPr>
        <p:spPr>
          <a:xfrm>
            <a:off x="838201" y="1599911"/>
            <a:ext cx="1087273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safety standards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team will collect the minimum PHI necessary to accomplish the project.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 how long identifiers will need to be retained.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team will limit physical and electronic access to PHI whenever possible.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Laptops, tablets, phones, or other data collection devices and computers used to access PHI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 encrypted.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devices that cannot be encrypted, PHI will be immediately saved to a secure location &amp; deleted from the device within 24 hours.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Store in OneDrive (exploring other options).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E9A036-96D7-0F1A-DD45-234A7CB96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798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9DA07-01C1-3983-4637-ED20C773C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Protecting PHI in Research  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D00EDE-3839-0EE1-F207-5420FB4FDA4C}"/>
              </a:ext>
            </a:extLst>
          </p:cNvPr>
          <p:cNvSpPr txBox="1"/>
          <p:nvPr/>
        </p:nvSpPr>
        <p:spPr>
          <a:xfrm>
            <a:off x="838199" y="1604189"/>
            <a:ext cx="1083069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safety standards</a:t>
            </a:r>
          </a:p>
          <a:p>
            <a:pPr marL="342900" indent="-342900">
              <a:buFont typeface="Calibri" panose="020F0502020204030204" pitchFamily="34" charset="0"/>
              <a:buChar char="-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Separate (e.g., store in separate locations) P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HI information from the linked data set, i.e., data that contains PHI and data sets where codes have replaced PHI.</a:t>
            </a:r>
          </a:p>
          <a:p>
            <a:pPr marL="342900" indent="-342900">
              <a:buFont typeface="Calibri" panose="020F0502020204030204" pitchFamily="34" charset="0"/>
              <a:buChar char="-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Computer files with PHI must be password protected.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Store PHI in paper format in a locked Chapman office or lab and in a locked file cabinet.  Only authorized researchers can access.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Avoid sending PHI through email whenever possible.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SECUREMAIL if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send PHI through email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7B5C6B-05FF-C15F-33A8-0478A729E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17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4B107-CD86-BE79-BD48-B6C3D9226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to Contact for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73B35-D9C7-64D1-C342-923000FAB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Professor Mary Kennedy (IRB Vice Chair, College of Health and Behavioral Sciences) – </a:t>
            </a:r>
            <a:r>
              <a:rPr lang="en-US" dirty="0">
                <a:hlinkClick r:id="rId2"/>
              </a:rPr>
              <a:t>markenne@chapman.edu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Judith Tran (Office of Research) – </a:t>
            </a:r>
            <a:r>
              <a:rPr lang="en-US" dirty="0">
                <a:hlinkClick r:id="rId3"/>
              </a:rPr>
              <a:t>estran@chapman.edu</a:t>
            </a:r>
            <a:endParaRPr lang="en-US" dirty="0"/>
          </a:p>
          <a:p>
            <a:r>
              <a:rPr lang="en-US" dirty="0"/>
              <a:t>Michelle Christy (Office of Research) – </a:t>
            </a:r>
            <a:r>
              <a:rPr lang="en-US" dirty="0">
                <a:hlinkClick r:id="rId4"/>
              </a:rPr>
              <a:t>mich15571@chapman.edu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Michelle </a:t>
            </a:r>
            <a:r>
              <a:rPr lang="en-US" dirty="0" err="1"/>
              <a:t>Sypinero</a:t>
            </a:r>
            <a:r>
              <a:rPr lang="en-US" dirty="0"/>
              <a:t> (IS&amp;T) – </a:t>
            </a:r>
            <a:r>
              <a:rPr lang="en-US" dirty="0">
                <a:hlinkClick r:id="rId5"/>
              </a:rPr>
              <a:t>sypinero@chapman.edu</a:t>
            </a:r>
            <a:r>
              <a:rPr lang="en-US" dirty="0"/>
              <a:t> </a:t>
            </a:r>
          </a:p>
          <a:p>
            <a:r>
              <a:rPr lang="en-US" dirty="0"/>
              <a:t>Phillip Lyle (IS&amp;T) – </a:t>
            </a:r>
            <a:r>
              <a:rPr lang="en-US" dirty="0">
                <a:hlinkClick r:id="rId6"/>
              </a:rPr>
              <a:t>plyle@chapman.edu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45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514DC-3814-6ED6-C79B-F9AB0F05A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Protected Health Information?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5E338-09DE-EFD4-04DC-80EB7703B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Protected health information (PHI) is any information in a medical record or designated record set that can be used to identify an individual and that was created, used, or disclosed while providing a health care service such as diagnosis or treatment. </a:t>
            </a:r>
          </a:p>
          <a:p>
            <a:r>
              <a:rPr lang="en-US" dirty="0"/>
              <a:t>HIPAA (Health Insurance Portability and Accountability Act of 1996) regulations </a:t>
            </a:r>
            <a:r>
              <a:rPr lang="en-US" u="sng" dirty="0"/>
              <a:t>allow researchers to access and use PHI </a:t>
            </a:r>
            <a:r>
              <a:rPr lang="en-US" dirty="0"/>
              <a:t>when necessary to conduct research. However, HIPAA applies only to research that uses, creates, or discloses PHI that </a:t>
            </a:r>
            <a:r>
              <a:rPr lang="en-US" u="sng" dirty="0"/>
              <a:t>enters the medical record or is used for healthcare services, such as treatment, payment, or operations.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99D3C-2263-92FD-1D29-AEE2A145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6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35632-07DE-AB7A-1770-71DF0C5C0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18 PHI Identifiers – Medical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40F9A-D563-26B5-D89D-5CE7798EF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17157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1. Name</a:t>
            </a:r>
          </a:p>
          <a:p>
            <a:pPr marL="0" indent="0">
              <a:buNone/>
            </a:pPr>
            <a:r>
              <a:rPr lang="en-US" sz="2400" dirty="0"/>
              <a:t>2. Address</a:t>
            </a:r>
          </a:p>
          <a:p>
            <a:pPr marL="0" indent="0">
              <a:buNone/>
            </a:pPr>
            <a:r>
              <a:rPr lang="en-US" sz="2400" dirty="0"/>
              <a:t>3. Dates related to an individual, e.g., of admission, diagnosis, discharge, services, DOB, DOD</a:t>
            </a:r>
          </a:p>
          <a:p>
            <a:pPr marL="0" indent="0">
              <a:buNone/>
            </a:pPr>
            <a:r>
              <a:rPr lang="en-US" sz="2400" dirty="0"/>
              <a:t>4. Telephone numbers</a:t>
            </a:r>
          </a:p>
          <a:p>
            <a:pPr marL="0" indent="0">
              <a:buNone/>
            </a:pPr>
            <a:r>
              <a:rPr lang="en-US" sz="2400" dirty="0"/>
              <a:t>5. Fax number</a:t>
            </a:r>
          </a:p>
          <a:p>
            <a:pPr marL="0" indent="0">
              <a:buNone/>
            </a:pPr>
            <a:r>
              <a:rPr lang="en-US" sz="2400" dirty="0"/>
              <a:t>6. Email address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A83C174-8ACE-6898-E28F-87FDCCCE9B20}"/>
              </a:ext>
            </a:extLst>
          </p:cNvPr>
          <p:cNvSpPr txBox="1">
            <a:spLocks/>
          </p:cNvSpPr>
          <p:nvPr/>
        </p:nvSpPr>
        <p:spPr>
          <a:xfrm>
            <a:off x="4009770" y="1825625"/>
            <a:ext cx="367201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7. Social Security number</a:t>
            </a:r>
          </a:p>
          <a:p>
            <a:pPr marL="0" indent="0">
              <a:buNone/>
            </a:pPr>
            <a:r>
              <a:rPr lang="en-US" sz="2400" dirty="0"/>
              <a:t>8. Medical info, e.g.,  diagnosis, record #</a:t>
            </a:r>
          </a:p>
          <a:p>
            <a:pPr marL="0" indent="0">
              <a:buNone/>
            </a:pPr>
            <a:r>
              <a:rPr lang="en-US" sz="2400" dirty="0"/>
              <a:t>9. Health plan beneficiary number</a:t>
            </a:r>
          </a:p>
          <a:p>
            <a:pPr marL="0" indent="0">
              <a:buNone/>
            </a:pPr>
            <a:r>
              <a:rPr lang="en-US" sz="2400" dirty="0"/>
              <a:t>10. Account number</a:t>
            </a:r>
          </a:p>
          <a:p>
            <a:pPr marL="0" indent="0">
              <a:buNone/>
            </a:pPr>
            <a:r>
              <a:rPr lang="en-US" sz="2400" dirty="0"/>
              <a:t>11. Certificate/license number</a:t>
            </a:r>
          </a:p>
          <a:p>
            <a:pPr marL="0" indent="0">
              <a:buNone/>
            </a:pPr>
            <a:r>
              <a:rPr lang="en-US" sz="2400" dirty="0"/>
              <a:t>12. Any vehicle or other device serial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3B1224F-27BB-A84F-81DD-7B416F1AC16A}"/>
              </a:ext>
            </a:extLst>
          </p:cNvPr>
          <p:cNvSpPr txBox="1">
            <a:spLocks/>
          </p:cNvSpPr>
          <p:nvPr/>
        </p:nvSpPr>
        <p:spPr>
          <a:xfrm>
            <a:off x="8130745" y="1690688"/>
            <a:ext cx="367201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13. Device identifiers or serial numbers</a:t>
            </a:r>
          </a:p>
          <a:p>
            <a:pPr marL="0" indent="0">
              <a:buNone/>
            </a:pPr>
            <a:r>
              <a:rPr lang="en-US" sz="2400" dirty="0"/>
              <a:t>14. Web URL</a:t>
            </a:r>
          </a:p>
          <a:p>
            <a:pPr marL="0" indent="0">
              <a:buNone/>
            </a:pPr>
            <a:r>
              <a:rPr lang="en-US" sz="2400" dirty="0"/>
              <a:t>15. Internet Protocol (IP) address</a:t>
            </a:r>
          </a:p>
          <a:p>
            <a:pPr marL="0" indent="0">
              <a:buNone/>
            </a:pPr>
            <a:r>
              <a:rPr lang="en-US" sz="2400" dirty="0"/>
              <a:t>16. Finger or voiceprints</a:t>
            </a:r>
          </a:p>
          <a:p>
            <a:pPr marL="0" indent="0">
              <a:buNone/>
            </a:pPr>
            <a:r>
              <a:rPr lang="en-US" sz="2400" dirty="0"/>
              <a:t>17. Photographic images</a:t>
            </a:r>
          </a:p>
          <a:p>
            <a:pPr marL="0" indent="0">
              <a:buNone/>
            </a:pPr>
            <a:r>
              <a:rPr lang="en-US" sz="2400" dirty="0"/>
              <a:t>18. Any other characteristic that would uniquely identify the individual (e.g., codes)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8D68BC-E01C-1A39-714B-052C9BF8B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75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D0786-EAEB-C1AA-6B2A-1717F4740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PHI for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ABBEE-717C-1D95-35AE-8EFB6E258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HIPAA provisions provide options for PIs to use patient data for </a:t>
            </a:r>
            <a:r>
              <a:rPr lang="en-US" u="sng" dirty="0"/>
              <a:t>research</a:t>
            </a:r>
          </a:p>
          <a:p>
            <a:r>
              <a:rPr lang="en-US" dirty="0"/>
              <a:t>HIPAA-covered entities may share patient data, including PHI, for research purposes</a:t>
            </a:r>
          </a:p>
          <a:p>
            <a:pPr lvl="1"/>
            <a:r>
              <a:rPr lang="en-US" dirty="0"/>
              <a:t>Identifiable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data cannot be shared with anyone outside the team and can be used only per the patient’s authorization and consent forms</a:t>
            </a:r>
          </a:p>
          <a:p>
            <a:pPr lvl="1"/>
            <a:r>
              <a:rPr lang="en-US" dirty="0"/>
              <a:t>The team cannot try to re-identify the data or contact patients</a:t>
            </a:r>
          </a:p>
          <a:p>
            <a:pPr lvl="1"/>
            <a:r>
              <a:rPr lang="en-US" dirty="0"/>
              <a:t>Researchers must be trained in HIPAA using the CITI module</a:t>
            </a:r>
          </a:p>
          <a:p>
            <a:r>
              <a:rPr lang="en-US" dirty="0"/>
              <a:t>Security provisions involving PHI will apply to protect patient privacy; data safety monitoring plan to be included in Cayuse submissions; </a:t>
            </a:r>
          </a:p>
          <a:p>
            <a:pPr lvl="1"/>
            <a:r>
              <a:rPr lang="en-US" dirty="0"/>
              <a:t>Standard template for PHI used in minimal risk studies</a:t>
            </a:r>
          </a:p>
          <a:p>
            <a:pPr lvl="1"/>
            <a:r>
              <a:rPr lang="en-US" dirty="0"/>
              <a:t>New Privacy Board will review DSMPs for &gt; minimal risk studies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E59CD-B1A9-9CD8-3E26-E4340C588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962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D23A1-BF51-AE8E-3CEE-AB3F7F658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Privacy Board Reviews – IRB/PB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803541-600E-2410-41BF-91461E3D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5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D991F9-60A4-5EA9-01E5-46F152C9BED5}"/>
              </a:ext>
            </a:extLst>
          </p:cNvPr>
          <p:cNvSpPr txBox="1"/>
          <p:nvPr/>
        </p:nvSpPr>
        <p:spPr>
          <a:xfrm>
            <a:off x="6870593" y="1985318"/>
            <a:ext cx="5281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C00000"/>
                </a:solidFill>
              </a:rPr>
              <a:t>+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96EC7C-195C-7079-1DF5-8FAE390BCA24}"/>
              </a:ext>
            </a:extLst>
          </p:cNvPr>
          <p:cNvSpPr txBox="1"/>
          <p:nvPr/>
        </p:nvSpPr>
        <p:spPr>
          <a:xfrm>
            <a:off x="838200" y="4127525"/>
            <a:ext cx="105032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/>
              <a:t>Do the informed consent, the authorization to use or collect PHI for research, and the data use/data transfer terms align?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Do the data safety protections adequately protect participant privacy? (with assistance from IS&amp;T) 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Reviews and approves requests for waivers of authorization to collect/use PHI.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DSMP template in Cayuse for minimal risk studies; detailed plan for &gt; minimal risk studies</a:t>
            </a:r>
          </a:p>
        </p:txBody>
      </p:sp>
      <p:sp>
        <p:nvSpPr>
          <p:cNvPr id="8" name="Document 7">
            <a:extLst>
              <a:ext uri="{FF2B5EF4-FFF2-40B4-BE49-F238E27FC236}">
                <a16:creationId xmlns:a16="http://schemas.microsoft.com/office/drawing/2014/main" id="{08681C53-F901-7719-AD7C-1FB53ACAAE0B}"/>
              </a:ext>
            </a:extLst>
          </p:cNvPr>
          <p:cNvSpPr/>
          <p:nvPr/>
        </p:nvSpPr>
        <p:spPr>
          <a:xfrm>
            <a:off x="952813" y="1696866"/>
            <a:ext cx="1395239" cy="1882229"/>
          </a:xfrm>
          <a:prstGeom prst="flowChartDocumen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Informed</a:t>
            </a:r>
          </a:p>
          <a:p>
            <a:pPr algn="ctr"/>
            <a:r>
              <a:rPr lang="en-US" sz="2000" dirty="0"/>
              <a:t>consent</a:t>
            </a:r>
          </a:p>
        </p:txBody>
      </p:sp>
      <p:sp>
        <p:nvSpPr>
          <p:cNvPr id="14" name="Document 13">
            <a:extLst>
              <a:ext uri="{FF2B5EF4-FFF2-40B4-BE49-F238E27FC236}">
                <a16:creationId xmlns:a16="http://schemas.microsoft.com/office/drawing/2014/main" id="{02D2B9F1-5AD3-D46D-3AE4-D2030CB05ABE}"/>
              </a:ext>
            </a:extLst>
          </p:cNvPr>
          <p:cNvSpPr/>
          <p:nvPr/>
        </p:nvSpPr>
        <p:spPr>
          <a:xfrm>
            <a:off x="2867462" y="1696866"/>
            <a:ext cx="2105216" cy="1882229"/>
          </a:xfrm>
          <a:prstGeom prst="flowChartDocumen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Authorization to use or collect PHI for research (or waiver of auth.)</a:t>
            </a:r>
          </a:p>
        </p:txBody>
      </p:sp>
      <p:sp>
        <p:nvSpPr>
          <p:cNvPr id="15" name="Document 14">
            <a:extLst>
              <a:ext uri="{FF2B5EF4-FFF2-40B4-BE49-F238E27FC236}">
                <a16:creationId xmlns:a16="http://schemas.microsoft.com/office/drawing/2014/main" id="{AEEF8CEF-B407-D465-252E-28F46CF24392}"/>
              </a:ext>
            </a:extLst>
          </p:cNvPr>
          <p:cNvSpPr/>
          <p:nvPr/>
        </p:nvSpPr>
        <p:spPr>
          <a:xfrm>
            <a:off x="7398711" y="1696866"/>
            <a:ext cx="1395239" cy="1806017"/>
          </a:xfrm>
          <a:prstGeom prst="flowChartDocumen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data safety protections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F563FB-EEE4-1708-549B-99DCB60C6C20}"/>
              </a:ext>
            </a:extLst>
          </p:cNvPr>
          <p:cNvSpPr txBox="1"/>
          <p:nvPr/>
        </p:nvSpPr>
        <p:spPr>
          <a:xfrm>
            <a:off x="2311250" y="1985318"/>
            <a:ext cx="4557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C00000"/>
                </a:solidFill>
              </a:rPr>
              <a:t>+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Document 18">
            <a:extLst>
              <a:ext uri="{FF2B5EF4-FFF2-40B4-BE49-F238E27FC236}">
                <a16:creationId xmlns:a16="http://schemas.microsoft.com/office/drawing/2014/main" id="{35012112-971F-98EA-F2F6-998AE2495A92}"/>
              </a:ext>
            </a:extLst>
          </p:cNvPr>
          <p:cNvSpPr/>
          <p:nvPr/>
        </p:nvSpPr>
        <p:spPr>
          <a:xfrm>
            <a:off x="9401844" y="1719580"/>
            <a:ext cx="1395239" cy="1794208"/>
          </a:xfrm>
          <a:prstGeom prst="flowChartDocumen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DSMP</a:t>
            </a:r>
          </a:p>
        </p:txBody>
      </p:sp>
      <p:sp>
        <p:nvSpPr>
          <p:cNvPr id="20" name="Right Arrow 19">
            <a:extLst>
              <a:ext uri="{FF2B5EF4-FFF2-40B4-BE49-F238E27FC236}">
                <a16:creationId xmlns:a16="http://schemas.microsoft.com/office/drawing/2014/main" id="{17F10151-C5C0-EDA6-3F94-686206E4C62E}"/>
              </a:ext>
            </a:extLst>
          </p:cNvPr>
          <p:cNvSpPr/>
          <p:nvPr/>
        </p:nvSpPr>
        <p:spPr>
          <a:xfrm>
            <a:off x="8874333" y="2321579"/>
            <a:ext cx="447128" cy="27829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" name="Document 3">
            <a:extLst>
              <a:ext uri="{FF2B5EF4-FFF2-40B4-BE49-F238E27FC236}">
                <a16:creationId xmlns:a16="http://schemas.microsoft.com/office/drawing/2014/main" id="{6D588BEE-6A48-8E4B-F34E-957B20D8C081}"/>
              </a:ext>
            </a:extLst>
          </p:cNvPr>
          <p:cNvSpPr/>
          <p:nvPr/>
        </p:nvSpPr>
        <p:spPr>
          <a:xfrm>
            <a:off x="5466791" y="1707771"/>
            <a:ext cx="1395239" cy="1806017"/>
          </a:xfrm>
          <a:prstGeom prst="flowChartDocumen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Data use/data transfer </a:t>
            </a:r>
          </a:p>
          <a:p>
            <a:pPr algn="ctr"/>
            <a:r>
              <a:rPr lang="en-US" sz="2000" dirty="0"/>
              <a:t>terms?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86B5BE-8B5D-307F-987E-B5792BCF64BE}"/>
              </a:ext>
            </a:extLst>
          </p:cNvPr>
          <p:cNvSpPr txBox="1"/>
          <p:nvPr/>
        </p:nvSpPr>
        <p:spPr>
          <a:xfrm>
            <a:off x="4930110" y="1985318"/>
            <a:ext cx="5281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C00000"/>
                </a:solidFill>
              </a:rPr>
              <a:t>+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738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A8289EC-3A71-EACB-03F5-B2C52530D802}"/>
              </a:ext>
            </a:extLst>
          </p:cNvPr>
          <p:cNvSpPr/>
          <p:nvPr/>
        </p:nvSpPr>
        <p:spPr>
          <a:xfrm>
            <a:off x="1823048" y="1708921"/>
            <a:ext cx="2354317" cy="23227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Chapman PI Collects PHI from Participants in a New Study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463ECF8-7637-3641-D21A-9660F82B5833}"/>
              </a:ext>
            </a:extLst>
          </p:cNvPr>
          <p:cNvSpPr/>
          <p:nvPr/>
        </p:nvSpPr>
        <p:spPr>
          <a:xfrm>
            <a:off x="7774950" y="1714671"/>
            <a:ext cx="2354317" cy="23227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Chapman PI Uses Existing Data from a  HIPAA-covered Entity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A458F07-2138-D742-2FA4-AC8B1819AACE}"/>
              </a:ext>
            </a:extLst>
          </p:cNvPr>
          <p:cNvSpPr/>
          <p:nvPr/>
        </p:nvSpPr>
        <p:spPr>
          <a:xfrm>
            <a:off x="2124938" y="4920330"/>
            <a:ext cx="1765732" cy="11395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Participants Share Their PHI with PI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5BEF76E-A067-30CE-8BC7-7715BAADA895}"/>
              </a:ext>
            </a:extLst>
          </p:cNvPr>
          <p:cNvSpPr/>
          <p:nvPr/>
        </p:nvSpPr>
        <p:spPr>
          <a:xfrm>
            <a:off x="4021485" y="4943551"/>
            <a:ext cx="1792019" cy="11395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IRB Waiver of Authorization (rare)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10CDC6B-04CC-CDF6-62F2-D112EB37B7B0}"/>
              </a:ext>
            </a:extLst>
          </p:cNvPr>
          <p:cNvSpPr/>
          <p:nvPr/>
        </p:nvSpPr>
        <p:spPr>
          <a:xfrm>
            <a:off x="6059035" y="4943551"/>
            <a:ext cx="1289941" cy="114306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 is de-identified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433655D-8F94-DF1C-894F-669E5098AA51}"/>
              </a:ext>
            </a:extLst>
          </p:cNvPr>
          <p:cNvSpPr/>
          <p:nvPr/>
        </p:nvSpPr>
        <p:spPr>
          <a:xfrm>
            <a:off x="8900490" y="4931906"/>
            <a:ext cx="1361248" cy="11430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Limited Data Set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6F816C5-D484-D793-4AB0-9A446262ABA7}"/>
              </a:ext>
            </a:extLst>
          </p:cNvPr>
          <p:cNvSpPr/>
          <p:nvPr/>
        </p:nvSpPr>
        <p:spPr>
          <a:xfrm>
            <a:off x="10354798" y="4937798"/>
            <a:ext cx="1693040" cy="11430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IRB Waiver of Authorization (e.g., records review)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1B9F4CB-A05E-D14E-40B4-42C87B47C7B5}"/>
              </a:ext>
            </a:extLst>
          </p:cNvPr>
          <p:cNvSpPr/>
          <p:nvPr/>
        </p:nvSpPr>
        <p:spPr>
          <a:xfrm>
            <a:off x="239858" y="4969446"/>
            <a:ext cx="1792020" cy="112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Participant’s Authorization to Collect PHI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1491F3F-C210-FBD9-8EB5-ED30ABE92B4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Options for Collecting/Using Patient Data In Research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56F5234-6DC0-2CEE-FD57-13C28D980531}"/>
              </a:ext>
            </a:extLst>
          </p:cNvPr>
          <p:cNvCxnSpPr>
            <a:cxnSpLocks/>
          </p:cNvCxnSpPr>
          <p:nvPr/>
        </p:nvCxnSpPr>
        <p:spPr>
          <a:xfrm flipH="1">
            <a:off x="1124399" y="4037460"/>
            <a:ext cx="1868212" cy="900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C7C259D-70D6-2848-0126-E7BE705C3C56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6704006" y="4037460"/>
            <a:ext cx="2256064" cy="906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6DB9DC2-2B1F-51F3-E76A-8E4B9963CACC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2992611" y="4037460"/>
            <a:ext cx="15193" cy="882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70CFC8E-AEBF-0878-63F4-75B030F5EB1A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2992611" y="4037460"/>
            <a:ext cx="1924884" cy="906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E3AF042-B271-7117-1857-137F007765B4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8960070" y="4037460"/>
            <a:ext cx="621044" cy="894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395C45-0C1A-F025-2526-FDED92D5F950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8960070" y="4037460"/>
            <a:ext cx="2241248" cy="900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E42F247-6131-EB5D-4AD4-84CD24F7A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6</a:t>
            </a:fld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15EB797-DF3C-C423-D1C9-96CE74501B48}"/>
              </a:ext>
            </a:extLst>
          </p:cNvPr>
          <p:cNvSpPr/>
          <p:nvPr/>
        </p:nvSpPr>
        <p:spPr>
          <a:xfrm>
            <a:off x="7467187" y="4931909"/>
            <a:ext cx="1361248" cy="11430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Data includes PHI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6DD986E-39DB-5866-64B1-0841FAAD7AD8}"/>
              </a:ext>
            </a:extLst>
          </p:cNvPr>
          <p:cNvCxnSpPr>
            <a:cxnSpLocks/>
            <a:endCxn id="16" idx="0"/>
          </p:cNvCxnSpPr>
          <p:nvPr/>
        </p:nvCxnSpPr>
        <p:spPr>
          <a:xfrm flipH="1">
            <a:off x="8147811" y="4037460"/>
            <a:ext cx="812259" cy="8944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EDD6CBA7-060E-813D-5398-38E9047E5BB8}"/>
              </a:ext>
            </a:extLst>
          </p:cNvPr>
          <p:cNvSpPr/>
          <p:nvPr/>
        </p:nvSpPr>
        <p:spPr>
          <a:xfrm>
            <a:off x="410817" y="6343789"/>
            <a:ext cx="427383" cy="30811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34B670-1814-E48F-B3C0-13E5FBC847B1}"/>
              </a:ext>
            </a:extLst>
          </p:cNvPr>
          <p:cNvSpPr txBox="1"/>
          <p:nvPr/>
        </p:nvSpPr>
        <p:spPr>
          <a:xfrm>
            <a:off x="838200" y="6355559"/>
            <a:ext cx="363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We do this type of study at Chapman already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8FFF1FE0-5EC1-9AAB-1E3D-5DE1FB10AF76}"/>
              </a:ext>
            </a:extLst>
          </p:cNvPr>
          <p:cNvSpPr/>
          <p:nvPr/>
        </p:nvSpPr>
        <p:spPr>
          <a:xfrm>
            <a:off x="5009322" y="6340475"/>
            <a:ext cx="427383" cy="311427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94DCCEB-F4BA-3837-7E73-217CD4C249B5}"/>
              </a:ext>
            </a:extLst>
          </p:cNvPr>
          <p:cNvSpPr txBox="1"/>
          <p:nvPr/>
        </p:nvSpPr>
        <p:spPr>
          <a:xfrm>
            <a:off x="5689389" y="6338986"/>
            <a:ext cx="4171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You can NOW do these studies at Chapman</a:t>
            </a:r>
          </a:p>
        </p:txBody>
      </p:sp>
    </p:spTree>
    <p:extLst>
      <p:ext uri="{BB962C8B-B14F-4D97-AF65-F5344CB8AC3E}">
        <p14:creationId xmlns:p14="http://schemas.microsoft.com/office/powerpoint/2010/main" val="3798984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1D92F-969C-1FCA-D692-9957CAC4D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De-Identified Data Sets – No PHI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557E2-1303-3D9B-C59D-420D45577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Chapman can receive de-identified data from a HIPAA-covered entity with no special provisions.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must be completely de-identified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accordance with 45 CFR 164.502(d), and 164.514(a)-(c) of the Rule.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Holding the “codes” means the data is not completely de-identified.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“Anonymous” data means the identifiers were never collected, which counts as de-identified data.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16E211-3781-BB22-1574-D14951847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33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35632-07DE-AB7A-1770-71DF0C5C0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Data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40F9A-D563-26B5-D89D-5CE7798EF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17157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1. Name</a:t>
            </a:r>
          </a:p>
          <a:p>
            <a:pPr marL="0" indent="0">
              <a:buNone/>
            </a:pPr>
            <a:r>
              <a:rPr lang="en-US" sz="2400" dirty="0"/>
              <a:t>2. Town/City/Zip</a:t>
            </a:r>
          </a:p>
          <a:p>
            <a:pPr marL="0" indent="0">
              <a:buNone/>
            </a:pPr>
            <a:r>
              <a:rPr lang="en-US" sz="2400" dirty="0"/>
              <a:t>3. Dates related to an individual, e.g., of admission, diagnosis, discharge, services, DOB, DOD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4. Telephone numbers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5. Fax number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6. Email address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A83C174-8ACE-6898-E28F-87FDCCCE9B20}"/>
              </a:ext>
            </a:extLst>
          </p:cNvPr>
          <p:cNvSpPr txBox="1">
            <a:spLocks/>
          </p:cNvSpPr>
          <p:nvPr/>
        </p:nvSpPr>
        <p:spPr>
          <a:xfrm>
            <a:off x="4009770" y="1825625"/>
            <a:ext cx="367201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7. Social Security number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8. Medical info, e.g.,  diagnosis, record #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9. Health plan beneficiary number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10. Account number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11. Certificate/license number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12. Any vehicle or other device serial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3B1224F-27BB-A84F-81DD-7B416F1AC16A}"/>
              </a:ext>
            </a:extLst>
          </p:cNvPr>
          <p:cNvSpPr txBox="1">
            <a:spLocks/>
          </p:cNvSpPr>
          <p:nvPr/>
        </p:nvSpPr>
        <p:spPr>
          <a:xfrm>
            <a:off x="8130745" y="1690688"/>
            <a:ext cx="367201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13. Device identifiers or serial numbers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14. Web URL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15.Internet Protocol (IP) address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16.Finger or voice prints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17.Photographic images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18. Any other characteristic that would uniquely identify the individual, e.g., codes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057B9-A596-B997-7122-DF20E26C0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013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25331-A396-33C3-9DD3-5AB6CBCC9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Data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189D6-F818-15AD-982C-1D706957E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/>
              <a:t>Limited data sets may be provided to Chapman researchers under a data use agreement (DUA), where the PI must agree to:</a:t>
            </a:r>
          </a:p>
          <a:p>
            <a:pPr marL="0" indent="0">
              <a:buNone/>
            </a:pPr>
            <a:r>
              <a:rPr lang="en-US" dirty="0"/>
              <a:t> - use and disclose the data only as prescribed in the DUA or as required under law, and </a:t>
            </a:r>
          </a:p>
          <a:p>
            <a:pPr marL="0" indent="0">
              <a:buNone/>
            </a:pPr>
            <a:r>
              <a:rPr lang="en-US" dirty="0"/>
              <a:t> - report unapproved disclosures of the data (e.g., a breach) within 5 business days of discovering the unapproved disclosure, and </a:t>
            </a:r>
          </a:p>
          <a:p>
            <a:pPr marL="0" indent="0">
              <a:buNone/>
            </a:pPr>
            <a:r>
              <a:rPr lang="en-US" dirty="0"/>
              <a:t> - make no effort to identify or contact individuals in the data; and </a:t>
            </a:r>
          </a:p>
          <a:p>
            <a:pPr marL="0" indent="0">
              <a:buNone/>
            </a:pPr>
            <a:r>
              <a:rPr lang="en-US" dirty="0"/>
              <a:t> - contact the IRB if the Chapman team identifies the data or receives identified data from the provider.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317D7E-1DF9-39B3-BCCD-F66357A0F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360D8-7DA8-884B-8B9C-182788AB9BA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881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7942cc-054c-485b-8e91-c668de4106e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3062B385B87F4D8E7DA323C4B74708" ma:contentTypeVersion="14" ma:contentTypeDescription="Create a new document." ma:contentTypeScope="" ma:versionID="b1730d15e625497a4e7422ee32e5fde5">
  <xsd:schema xmlns:xsd="http://www.w3.org/2001/XMLSchema" xmlns:xs="http://www.w3.org/2001/XMLSchema" xmlns:p="http://schemas.microsoft.com/office/2006/metadata/properties" xmlns:ns2="9c7942cc-054c-485b-8e91-c668de4106eb" xmlns:ns3="8018e8d6-a24f-4afb-b048-495f3dabf39f" targetNamespace="http://schemas.microsoft.com/office/2006/metadata/properties" ma:root="true" ma:fieldsID="90cf654179c69bc583c52445d6ff26d5" ns2:_="" ns3:_="">
    <xsd:import namespace="9c7942cc-054c-485b-8e91-c668de4106eb"/>
    <xsd:import namespace="8018e8d6-a24f-4afb-b048-495f3dabf3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942cc-054c-485b-8e91-c668de410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7e689ab-e6c1-495a-909d-6e26ff4bb3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8e8d6-a24f-4afb-b048-495f3dabf3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098522-1528-4C2F-8B09-78914F77DAA8}">
  <ds:schemaRefs>
    <ds:schemaRef ds:uri="http://schemas.microsoft.com/office/2006/metadata/properties"/>
    <ds:schemaRef ds:uri="http://schemas.microsoft.com/office/infopath/2007/PartnerControls"/>
    <ds:schemaRef ds:uri="9c7942cc-054c-485b-8e91-c668de4106eb"/>
  </ds:schemaRefs>
</ds:datastoreItem>
</file>

<file path=customXml/itemProps2.xml><?xml version="1.0" encoding="utf-8"?>
<ds:datastoreItem xmlns:ds="http://schemas.openxmlformats.org/officeDocument/2006/customXml" ds:itemID="{00FEB4D1-25DB-4FB0-B338-6879AB16A8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9D345B-14CB-44AC-929C-9B543622D1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7942cc-054c-485b-8e91-c668de4106eb"/>
    <ds:schemaRef ds:uri="8018e8d6-a24f-4afb-b048-495f3dabf3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3125</TotalTime>
  <Words>1963</Words>
  <Application>Microsoft Office PowerPoint</Application>
  <PresentationFormat>Widescreen</PresentationFormat>
  <Paragraphs>169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Using PHI in Research Procedures and Case Studies  </vt:lpstr>
      <vt:lpstr>What is Protected Health Information?</vt:lpstr>
      <vt:lpstr>18 PHI Identifiers – Medical Information</vt:lpstr>
      <vt:lpstr>Using PHI for Research</vt:lpstr>
      <vt:lpstr>New Privacy Board Reviews – IRB/PB</vt:lpstr>
      <vt:lpstr>PowerPoint Presentation</vt:lpstr>
      <vt:lpstr>De-Identified Data Sets – No PHI</vt:lpstr>
      <vt:lpstr>Limited Data Set</vt:lpstr>
      <vt:lpstr>Limited Data Set</vt:lpstr>
      <vt:lpstr>PowerPoint Presentation</vt:lpstr>
      <vt:lpstr>Case Study 1 – New Data Collection </vt:lpstr>
      <vt:lpstr>Case Study 2 – Records Review 1</vt:lpstr>
      <vt:lpstr>Case Study 3 – Records Review 2</vt:lpstr>
      <vt:lpstr>Case Study 4 – Research on Decedents</vt:lpstr>
      <vt:lpstr>Protecting PHI in Research</vt:lpstr>
      <vt:lpstr>Protecting PHI in Research   Con’t</vt:lpstr>
      <vt:lpstr>Who to Contact for Help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PHI in Research Procedures and Case Studies</dc:title>
  <dc:creator>M Christy</dc:creator>
  <cp:lastModifiedBy>Tran, Esther Judith</cp:lastModifiedBy>
  <cp:revision>68</cp:revision>
  <dcterms:created xsi:type="dcterms:W3CDTF">2023-03-13T12:29:37Z</dcterms:created>
  <dcterms:modified xsi:type="dcterms:W3CDTF">2025-09-23T17:19:33Z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0x010100863062B385B87F4D8E7DA323C4B74708</vt:lpwstr>
  </property>
  <property fmtid="{D5CDD505-2E9C-101B-9397-08002B2CF9AE}" pid="3" name="MediaServiceImageTags">
    <vt:lpwstr/>
  </property>
</Properties>
</file>