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21"/>
  </p:notesMasterIdLst>
  <p:sldIdLst>
    <p:sldId id="256" r:id="rId2"/>
    <p:sldId id="257" r:id="rId3"/>
    <p:sldId id="258" r:id="rId4"/>
    <p:sldId id="259" r:id="rId5"/>
    <p:sldId id="260" r:id="rId6"/>
    <p:sldId id="261" r:id="rId7"/>
    <p:sldId id="268" r:id="rId8"/>
    <p:sldId id="262" r:id="rId9"/>
    <p:sldId id="269" r:id="rId10"/>
    <p:sldId id="270" r:id="rId11"/>
    <p:sldId id="271" r:id="rId12"/>
    <p:sldId id="272" r:id="rId13"/>
    <p:sldId id="274" r:id="rId14"/>
    <p:sldId id="263" r:id="rId15"/>
    <p:sldId id="264" r:id="rId16"/>
    <p:sldId id="265" r:id="rId17"/>
    <p:sldId id="266" r:id="rId18"/>
    <p:sldId id="267" r:id="rId19"/>
    <p:sldId id="273"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A6E8D00-ED4F-478F-8D87-F83F5D722965}" v="2" dt="2024-04-02T11:36:47.35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1471" autoAdjust="0"/>
  </p:normalViewPr>
  <p:slideViewPr>
    <p:cSldViewPr snapToGrid="0">
      <p:cViewPr varScale="1">
        <p:scale>
          <a:sx n="70" d="100"/>
          <a:sy n="70" d="100"/>
        </p:scale>
        <p:origin x="822" y="72"/>
      </p:cViewPr>
      <p:guideLst/>
    </p:cSldViewPr>
  </p:slideViewPr>
  <p:notesTextViewPr>
    <p:cViewPr>
      <p:scale>
        <a:sx n="1" d="1"/>
        <a:sy n="1" d="1"/>
      </p:scale>
      <p:origin x="0" y="0"/>
    </p:cViewPr>
  </p:notesTextViewPr>
  <p:gridSpacing cx="76200" cy="76200"/>
</p:viewPr>
</file>

<file path=ppt/_rels/presentation.xml.rels>&#65279;<?xml version="1.0" encoding="utf-8"?><Relationships xmlns="http://schemas.openxmlformats.org/package/2006/relationships"><Relationship Type="http://schemas.openxmlformats.org/officeDocument/2006/relationships/slide" Target="slides/slide7.xml" Id="rId8" /><Relationship Type="http://schemas.openxmlformats.org/officeDocument/2006/relationships/slide" Target="slides/slide12.xml" Id="rId13" /><Relationship Type="http://schemas.openxmlformats.org/officeDocument/2006/relationships/slide" Target="slides/slide17.xml" Id="rId18" /><Relationship Type="http://schemas.openxmlformats.org/officeDocument/2006/relationships/slide" Target="slides/slide2.xml" Id="rId3" /><Relationship Type="http://schemas.openxmlformats.org/officeDocument/2006/relationships/notesMaster" Target="notesMasters/notesMaster1.xml" Id="rId21" /><Relationship Type="http://schemas.openxmlformats.org/officeDocument/2006/relationships/slide" Target="slides/slide6.xml" Id="rId7" /><Relationship Type="http://schemas.openxmlformats.org/officeDocument/2006/relationships/slide" Target="slides/slide11.xml" Id="rId12" /><Relationship Type="http://schemas.openxmlformats.org/officeDocument/2006/relationships/slide" Target="slides/slide16.xml" Id="rId17" /><Relationship Type="http://schemas.openxmlformats.org/officeDocument/2006/relationships/tableStyles" Target="tableStyles.xml" Id="rId25" /><Relationship Type="http://schemas.openxmlformats.org/officeDocument/2006/relationships/slide" Target="slides/slide1.xml" Id="rId2" /><Relationship Type="http://schemas.openxmlformats.org/officeDocument/2006/relationships/slide" Target="slides/slide15.xml" Id="rId16" /><Relationship Type="http://schemas.openxmlformats.org/officeDocument/2006/relationships/slide" Target="slides/slide19.xml" Id="rId20" /><Relationship Type="http://schemas.openxmlformats.org/officeDocument/2006/relationships/slideMaster" Target="slideMasters/slideMaster1.xml" Id="rId1" /><Relationship Type="http://schemas.openxmlformats.org/officeDocument/2006/relationships/slide" Target="slides/slide5.xml" Id="rId6" /><Relationship Type="http://schemas.openxmlformats.org/officeDocument/2006/relationships/slide" Target="slides/slide10.xml" Id="rId11" /><Relationship Type="http://schemas.openxmlformats.org/officeDocument/2006/relationships/theme" Target="theme/theme1.xml" Id="rId24" /><Relationship Type="http://schemas.openxmlformats.org/officeDocument/2006/relationships/slide" Target="slides/slide4.xml" Id="rId5" /><Relationship Type="http://schemas.openxmlformats.org/officeDocument/2006/relationships/slide" Target="slides/slide14.xml" Id="rId15" /><Relationship Type="http://schemas.openxmlformats.org/officeDocument/2006/relationships/viewProps" Target="viewProps.xml" Id="rId23" /><Relationship Type="http://schemas.openxmlformats.org/officeDocument/2006/relationships/slide" Target="slides/slide9.xml" Id="rId10" /><Relationship Type="http://schemas.openxmlformats.org/officeDocument/2006/relationships/slide" Target="slides/slide18.xml" Id="rId19" /><Relationship Type="http://schemas.openxmlformats.org/officeDocument/2006/relationships/slide" Target="slides/slide3.xml" Id="rId4" /><Relationship Type="http://schemas.openxmlformats.org/officeDocument/2006/relationships/slide" Target="slides/slide8.xml" Id="rId9" /><Relationship Type="http://schemas.openxmlformats.org/officeDocument/2006/relationships/slide" Target="slides/slide13.xml" Id="rId14" /><Relationship Type="http://schemas.openxmlformats.org/officeDocument/2006/relationships/presProps" Target="presProps.xml" Id="rId22" /><Relationship Type="http://schemas.microsoft.com/office/2015/10/relationships/revisionInfo" Target="revisionInfo.xml" Id="rId27"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F7184CD-643E-4092-B486-3B7AE3428DDE}" type="datetimeFigureOut">
              <a:rPr lang="en-US" smtClean="0"/>
              <a:t>4/2/2024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2BF80EB-FCC7-4E70-8EF0-3E444397859F}" type="slidenum">
              <a:rPr lang="en-US" smtClean="0"/>
              <a:t>‹#›</a:t>
            </a:fld>
            <a:endParaRPr lang="en-US"/>
          </a:p>
        </p:txBody>
      </p:sp>
    </p:spTree>
    <p:extLst>
      <p:ext uri="{BB962C8B-B14F-4D97-AF65-F5344CB8AC3E}">
        <p14:creationId xmlns:p14="http://schemas.microsoft.com/office/powerpoint/2010/main" val="14820515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www.chapman.edu/research/integrity/irb/forms-and-instructions.aspx"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www.ecfr.gov/on/2018-07-19/title-45/section-46.111#p-46.111(a)(7)" TargetMode="External"/><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BF80EB-FCC7-4E70-8EF0-3E444397859F}" type="slidenum">
              <a:rPr lang="en-US" smtClean="0"/>
              <a:t>1</a:t>
            </a:fld>
            <a:endParaRPr lang="en-US"/>
          </a:p>
        </p:txBody>
      </p:sp>
    </p:spTree>
    <p:extLst>
      <p:ext uri="{BB962C8B-B14F-4D97-AF65-F5344CB8AC3E}">
        <p14:creationId xmlns:p14="http://schemas.microsoft.com/office/powerpoint/2010/main" val="370968060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b="1"/>
              <a:t>These studies are human subject research that does not fall under the Exempt or Expedited categories. </a:t>
            </a:r>
            <a:endParaRPr lang="en-US" b="0" i="0">
              <a:effectLst/>
            </a:endParaRPr>
          </a:p>
          <a:p>
            <a:endParaRPr lang="en-US"/>
          </a:p>
        </p:txBody>
      </p:sp>
      <p:sp>
        <p:nvSpPr>
          <p:cNvPr id="4" name="Slide Number Placeholder 3"/>
          <p:cNvSpPr>
            <a:spLocks noGrp="1"/>
          </p:cNvSpPr>
          <p:nvPr>
            <p:ph type="sldNum" sz="quarter" idx="10"/>
          </p:nvPr>
        </p:nvSpPr>
        <p:spPr/>
        <p:txBody>
          <a:bodyPr/>
          <a:lstStyle/>
          <a:p>
            <a:fld id="{F2BF80EB-FCC7-4E70-8EF0-3E444397859F}" type="slidenum">
              <a:rPr lang="en-US" smtClean="0"/>
              <a:t>13</a:t>
            </a:fld>
            <a:endParaRPr lang="en-US"/>
          </a:p>
        </p:txBody>
      </p:sp>
    </p:spTree>
    <p:extLst>
      <p:ext uri="{BB962C8B-B14F-4D97-AF65-F5344CB8AC3E}">
        <p14:creationId xmlns:p14="http://schemas.microsoft.com/office/powerpoint/2010/main" val="6156879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Transcribe, use </a:t>
            </a:r>
            <a:r>
              <a:rPr lang="en-US" err="1"/>
              <a:t>psydudonmis</a:t>
            </a:r>
            <a:r>
              <a:rPr lang="en-US"/>
              <a:t>, redact identifiable information and delete</a:t>
            </a:r>
            <a:r>
              <a:rPr lang="en-US" baseline="0"/>
              <a:t> original recordings at the earliest opportunity.</a:t>
            </a:r>
            <a:endParaRPr lang="en-US"/>
          </a:p>
        </p:txBody>
      </p:sp>
      <p:sp>
        <p:nvSpPr>
          <p:cNvPr id="4" name="Slide Number Placeholder 3"/>
          <p:cNvSpPr>
            <a:spLocks noGrp="1"/>
          </p:cNvSpPr>
          <p:nvPr>
            <p:ph type="sldNum" sz="quarter" idx="10"/>
          </p:nvPr>
        </p:nvSpPr>
        <p:spPr/>
        <p:txBody>
          <a:bodyPr/>
          <a:lstStyle/>
          <a:p>
            <a:fld id="{F2BF80EB-FCC7-4E70-8EF0-3E444397859F}" type="slidenum">
              <a:rPr lang="en-US" smtClean="0"/>
              <a:t>16</a:t>
            </a:fld>
            <a:endParaRPr lang="en-US"/>
          </a:p>
        </p:txBody>
      </p:sp>
    </p:spTree>
    <p:extLst>
      <p:ext uri="{BB962C8B-B14F-4D97-AF65-F5344CB8AC3E}">
        <p14:creationId xmlns:p14="http://schemas.microsoft.com/office/powerpoint/2010/main" val="34712613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Transcribe, use </a:t>
            </a:r>
            <a:r>
              <a:rPr lang="en-US" err="1"/>
              <a:t>psydudonmis</a:t>
            </a:r>
            <a:r>
              <a:rPr lang="en-US"/>
              <a:t>, redact identifiable information and delete</a:t>
            </a:r>
            <a:r>
              <a:rPr lang="en-US" baseline="0"/>
              <a:t> original recordings at the earliest opportunity.</a:t>
            </a:r>
          </a:p>
          <a:p>
            <a:r>
              <a:rPr lang="en-US" baseline="0"/>
              <a:t>Prefer OneDrive over Dropbox and Google Drive for more sensitive information</a:t>
            </a:r>
          </a:p>
          <a:p>
            <a:r>
              <a:rPr lang="en-US"/>
              <a:t>https://www.chapman.edu/campus-services/information-systems/security/data-risk-classification.aspx</a:t>
            </a:r>
          </a:p>
        </p:txBody>
      </p:sp>
      <p:sp>
        <p:nvSpPr>
          <p:cNvPr id="4" name="Slide Number Placeholder 3"/>
          <p:cNvSpPr>
            <a:spLocks noGrp="1"/>
          </p:cNvSpPr>
          <p:nvPr>
            <p:ph type="sldNum" sz="quarter" idx="10"/>
          </p:nvPr>
        </p:nvSpPr>
        <p:spPr/>
        <p:txBody>
          <a:bodyPr/>
          <a:lstStyle/>
          <a:p>
            <a:fld id="{F2BF80EB-FCC7-4E70-8EF0-3E444397859F}" type="slidenum">
              <a:rPr lang="en-US" smtClean="0"/>
              <a:t>17</a:t>
            </a:fld>
            <a:endParaRPr lang="en-US"/>
          </a:p>
        </p:txBody>
      </p:sp>
    </p:spTree>
    <p:extLst>
      <p:ext uri="{BB962C8B-B14F-4D97-AF65-F5344CB8AC3E}">
        <p14:creationId xmlns:p14="http://schemas.microsoft.com/office/powerpoint/2010/main" val="65647460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Per the regulations, a raffle does not require registration, if all tickets for a drawing are free, thus make it accessible without being contingent on completing the study.</a:t>
            </a:r>
          </a:p>
          <a:p>
            <a:r>
              <a:rPr lang="en-US"/>
              <a:t>Chances of</a:t>
            </a:r>
            <a:r>
              <a:rPr lang="en-US" baseline="0"/>
              <a:t> winning can depend on the N or the target N.</a:t>
            </a:r>
          </a:p>
          <a:p>
            <a:endParaRPr lang="en-US"/>
          </a:p>
        </p:txBody>
      </p:sp>
      <p:sp>
        <p:nvSpPr>
          <p:cNvPr id="4" name="Slide Number Placeholder 3"/>
          <p:cNvSpPr>
            <a:spLocks noGrp="1"/>
          </p:cNvSpPr>
          <p:nvPr>
            <p:ph type="sldNum" sz="quarter" idx="10"/>
          </p:nvPr>
        </p:nvSpPr>
        <p:spPr/>
        <p:txBody>
          <a:bodyPr/>
          <a:lstStyle/>
          <a:p>
            <a:fld id="{F2BF80EB-FCC7-4E70-8EF0-3E444397859F}" type="slidenum">
              <a:rPr lang="en-US" smtClean="0"/>
              <a:t>18</a:t>
            </a:fld>
            <a:endParaRPr lang="en-US"/>
          </a:p>
        </p:txBody>
      </p:sp>
    </p:spTree>
    <p:extLst>
      <p:ext uri="{BB962C8B-B14F-4D97-AF65-F5344CB8AC3E}">
        <p14:creationId xmlns:p14="http://schemas.microsoft.com/office/powerpoint/2010/main" val="37301053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To determine if your project requires review, you will need to first determine that your study meets both the federal definitions of (1) </a:t>
            </a:r>
            <a:r>
              <a:rPr lang="en-US" i="1"/>
              <a:t>research</a:t>
            </a:r>
            <a:r>
              <a:rPr lang="en-US"/>
              <a:t> and (2) </a:t>
            </a:r>
            <a:r>
              <a:rPr lang="en-US" i="1"/>
              <a:t>human subjects</a:t>
            </a:r>
            <a:r>
              <a:rPr lang="en-US"/>
              <a:t>. </a:t>
            </a:r>
          </a:p>
        </p:txBody>
      </p:sp>
      <p:sp>
        <p:nvSpPr>
          <p:cNvPr id="4" name="Slide Number Placeholder 3"/>
          <p:cNvSpPr>
            <a:spLocks noGrp="1"/>
          </p:cNvSpPr>
          <p:nvPr>
            <p:ph type="sldNum" sz="quarter" idx="10"/>
          </p:nvPr>
        </p:nvSpPr>
        <p:spPr/>
        <p:txBody>
          <a:bodyPr/>
          <a:lstStyle/>
          <a:p>
            <a:fld id="{F2BF80EB-FCC7-4E70-8EF0-3E444397859F}" type="slidenum">
              <a:rPr lang="en-US" smtClean="0"/>
              <a:t>3</a:t>
            </a:fld>
            <a:endParaRPr lang="en-US"/>
          </a:p>
        </p:txBody>
      </p:sp>
    </p:spTree>
    <p:extLst>
      <p:ext uri="{BB962C8B-B14F-4D97-AF65-F5344CB8AC3E}">
        <p14:creationId xmlns:p14="http://schemas.microsoft.com/office/powerpoint/2010/main" val="41875648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2BF80EB-FCC7-4E70-8EF0-3E444397859F}" type="slidenum">
              <a:rPr lang="en-US" smtClean="0"/>
              <a:t>4</a:t>
            </a:fld>
            <a:endParaRPr lang="en-US"/>
          </a:p>
        </p:txBody>
      </p:sp>
    </p:spTree>
    <p:extLst>
      <p:ext uri="{BB962C8B-B14F-4D97-AF65-F5344CB8AC3E}">
        <p14:creationId xmlns:p14="http://schemas.microsoft.com/office/powerpoint/2010/main" val="19072612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2" algn="just"/>
            <a:r>
              <a:rPr lang="en-US"/>
              <a:t>Examples: Teaching evaluations, university</a:t>
            </a:r>
            <a:r>
              <a:rPr lang="en-US" baseline="0"/>
              <a:t> </a:t>
            </a:r>
            <a:r>
              <a:rPr lang="en-US"/>
              <a:t>assessment  &amp; program evaluation</a:t>
            </a:r>
          </a:p>
        </p:txBody>
      </p:sp>
      <p:sp>
        <p:nvSpPr>
          <p:cNvPr id="4" name="Slide Number Placeholder 3"/>
          <p:cNvSpPr>
            <a:spLocks noGrp="1"/>
          </p:cNvSpPr>
          <p:nvPr>
            <p:ph type="sldNum" sz="quarter" idx="10"/>
          </p:nvPr>
        </p:nvSpPr>
        <p:spPr/>
        <p:txBody>
          <a:bodyPr/>
          <a:lstStyle/>
          <a:p>
            <a:fld id="{F2BF80EB-FCC7-4E70-8EF0-3E444397859F}" type="slidenum">
              <a:rPr lang="en-US" smtClean="0"/>
              <a:t>5</a:t>
            </a:fld>
            <a:endParaRPr lang="en-US"/>
          </a:p>
        </p:txBody>
      </p:sp>
    </p:spTree>
    <p:extLst>
      <p:ext uri="{BB962C8B-B14F-4D97-AF65-F5344CB8AC3E}">
        <p14:creationId xmlns:p14="http://schemas.microsoft.com/office/powerpoint/2010/main" val="15494075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2BF80EB-FCC7-4E70-8EF0-3E444397859F}" type="slidenum">
              <a:rPr lang="en-US" smtClean="0"/>
              <a:t>6</a:t>
            </a:fld>
            <a:endParaRPr lang="en-US"/>
          </a:p>
        </p:txBody>
      </p:sp>
    </p:spTree>
    <p:extLst>
      <p:ext uri="{BB962C8B-B14F-4D97-AF65-F5344CB8AC3E}">
        <p14:creationId xmlns:p14="http://schemas.microsoft.com/office/powerpoint/2010/main" val="5052960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Self-determination</a:t>
            </a:r>
            <a:r>
              <a:rPr lang="en-US" baseline="0"/>
              <a:t> is OK but you can submit a formal form for approval of NHSD to satisfy publisher’s or granting agency’s requirements</a:t>
            </a:r>
          </a:p>
          <a:p>
            <a:r>
              <a:rPr lang="en-US">
                <a:hlinkClick r:id="rId3"/>
              </a:rPr>
              <a:t>https://www.chapman.edu/research/integrity/irb/forms-and-instructions.aspx</a:t>
            </a:r>
            <a:endParaRPr lang="en-US"/>
          </a:p>
          <a:p>
            <a:endParaRPr lang="en-US">
              <a:ea typeface="Calibri"/>
              <a:cs typeface="Calibri"/>
            </a:endParaRPr>
          </a:p>
        </p:txBody>
      </p:sp>
      <p:sp>
        <p:nvSpPr>
          <p:cNvPr id="4" name="Slide Number Placeholder 3"/>
          <p:cNvSpPr>
            <a:spLocks noGrp="1"/>
          </p:cNvSpPr>
          <p:nvPr>
            <p:ph type="sldNum" sz="quarter" idx="10"/>
          </p:nvPr>
        </p:nvSpPr>
        <p:spPr/>
        <p:txBody>
          <a:bodyPr/>
          <a:lstStyle/>
          <a:p>
            <a:fld id="{F2BF80EB-FCC7-4E70-8EF0-3E444397859F}" type="slidenum">
              <a:rPr lang="en-US" smtClean="0"/>
              <a:t>7</a:t>
            </a:fld>
            <a:endParaRPr lang="en-US"/>
          </a:p>
        </p:txBody>
      </p:sp>
    </p:spTree>
    <p:extLst>
      <p:ext uri="{BB962C8B-B14F-4D97-AF65-F5344CB8AC3E}">
        <p14:creationId xmlns:p14="http://schemas.microsoft.com/office/powerpoint/2010/main" val="23650265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base"/>
            <a:r>
              <a:rPr lang="en-US"/>
              <a:t>E</a:t>
            </a:r>
            <a:r>
              <a:rPr lang="en-US" b="1"/>
              <a:t>xempt Category 1– Research in Educational Settings</a:t>
            </a:r>
            <a:r>
              <a:rPr lang="en-US"/>
              <a:t>​</a:t>
            </a:r>
          </a:p>
          <a:p>
            <a:pPr lvl="1" fontAlgn="base"/>
            <a:r>
              <a:rPr lang="en-US"/>
              <a:t>Research conducted in established or commonly accepted educational settings involving normal educational practices, such as: (a) research on regular and special education instructional strategies; or (b) research on the effectiveness of, or the comparison among, instructional techniques, curricula, or classroom management methods. (45 CFR §46.104[d][1])​</a:t>
            </a:r>
          </a:p>
          <a:p>
            <a:pPr fontAlgn="base"/>
            <a:r>
              <a:rPr lang="en-US" b="1"/>
              <a:t>Exempt Category 2 – Tests, Surveys, Interviews, Observation of Public Behavior </a:t>
            </a:r>
            <a:r>
              <a:rPr lang="en-US"/>
              <a:t>​</a:t>
            </a:r>
          </a:p>
          <a:p>
            <a:pPr fontAlgn="base"/>
            <a:r>
              <a:rPr lang="en-US"/>
              <a:t>Educational tests (cognitive, diagnostic, aptitude, achievement), survey procedures, interview procedures, or observation of public behavior (including visual or auditory recording) if at least one of the following criteria is met: (a) information obtained is recorded in such a manner that the human participants cannot be identified, directly or through identifiers linked to the participants; (b) any disclosure of the human participants' responses outside the research would not reasonably place the participants at risk of criminal or civil liability or be damaging to the participants' financial standing, employability, educational advancement, or reputation; (c) The information obtained is recorded by the investigator in such a manner that the identity of the human subjects can readily be ascertained, directly or through identifiers linked to the subjects, and an IRB conducts a limited IRB review to make the determination required by </a:t>
            </a:r>
            <a:r>
              <a:rPr lang="en-US" u="sng">
                <a:hlinkClick r:id="rId3"/>
              </a:rPr>
              <a:t>§ 46.111(a)(7)</a:t>
            </a:r>
            <a:r>
              <a:rPr lang="en-US"/>
              <a:t>.(45 CFR §46.104[d][2])​</a:t>
            </a:r>
          </a:p>
          <a:p>
            <a:pPr fontAlgn="base"/>
            <a:r>
              <a:rPr lang="en-US"/>
              <a:t>(NOTE: Survey and interview research involving children cannot be designated as Exempt from Review. Observation of public behavior research involving children, however, can be designated as Exempt from Review only when the investigator does not participate in the activities being observed.)​</a:t>
            </a:r>
          </a:p>
          <a:p>
            <a:pPr fontAlgn="base"/>
            <a:r>
              <a:rPr lang="en-US" b="1"/>
              <a:t>Exempt Category 3 – Benign Behavioral Intervention in conjunction with collection of data through verbal and written responses or audiovisual recording</a:t>
            </a:r>
            <a:r>
              <a:rPr lang="en-US"/>
              <a:t>​</a:t>
            </a:r>
          </a:p>
          <a:p>
            <a:pPr fontAlgn="base"/>
            <a:r>
              <a:rPr lang="en-US"/>
              <a:t>Benign behavioral interventions are brief in duration, harmless, painless, not physically invasive, not likely to have a significant adverse lasting impact on the subjects, and the investigator has no reason to think the subjects will find the interventions offensive or embarrassing. This category may apply if at least one of three criteria as in exemption category 2 is met. The use of deception may be eligible for this exemption. (45 CFR §46.104[d][3])​</a:t>
            </a:r>
          </a:p>
          <a:p>
            <a:pPr fontAlgn="base"/>
            <a:r>
              <a:rPr lang="en-US" b="1"/>
              <a:t>Exempt Category 4 – Secondary Research for which consent is not required</a:t>
            </a:r>
            <a:r>
              <a:rPr lang="en-US"/>
              <a:t>​</a:t>
            </a:r>
          </a:p>
          <a:p>
            <a:pPr fontAlgn="base"/>
            <a:r>
              <a:rPr lang="en-US"/>
              <a:t>Secondary research for which consent is not required: Secondary research uses of identifiable private information or identifiable </a:t>
            </a:r>
            <a:r>
              <a:rPr lang="en-US" err="1"/>
              <a:t>biospecimens</a:t>
            </a:r>
            <a:r>
              <a:rPr lang="en-US"/>
              <a:t>, if at least one of the following criteria is met: (a) The identifiable private information or identifiable </a:t>
            </a:r>
            <a:r>
              <a:rPr lang="en-US" err="1"/>
              <a:t>biospecimens</a:t>
            </a:r>
            <a:r>
              <a:rPr lang="en-US"/>
              <a:t> are publicly available; (b) Information, which may include information about </a:t>
            </a:r>
            <a:r>
              <a:rPr lang="en-US" err="1"/>
              <a:t>biospecimens</a:t>
            </a:r>
            <a:r>
              <a:rPr lang="en-US"/>
              <a:t>, is recorded by the investigator in such a manner that the identity of the human subjects cannot readily be ascertained directly or through identifiers linked to the subjects, the investigator does not contact the subjects, and the investigator will not re-identify subjects; (c) [this subcategory may not be used as Chapman is not a HIPAA-covered entity]; (d) the research is conducted by, or on behalf of, a Federal department or agency using government-generated or government-collected information obtained for non-research activities, and conducted in compliance with 45 CFR 46.104(d)(4)(iv) (45 CFR §46.104[d][4])​</a:t>
            </a:r>
          </a:p>
          <a:p>
            <a:pPr fontAlgn="base"/>
            <a:r>
              <a:rPr lang="en-US" b="1"/>
              <a:t>Exempt Category 5 – Public Benefit/Service Programs</a:t>
            </a:r>
            <a:r>
              <a:rPr lang="en-US"/>
              <a:t>​</a:t>
            </a:r>
          </a:p>
          <a:p>
            <a:pPr fontAlgn="base"/>
            <a:r>
              <a:rPr lang="en-US"/>
              <a:t>Research and demonstration projects that are conducted or supported by a Federal department or agency, or otherwise subject to the approval of department or agency heads, or the approval of the heads of bureaus or other subordinate agencies that have been delegated authority to conduct the research and demonstration projects, and that are designed to study, evaluate, improve, or otherwise examine:  a) public benefit or service programs;  b) procedures for obtaining benefits or services under those programs;  c) possible changes in or alternatives to those programs or procedures; or  d) possible changes in methods or levels of payment for benefits or services under those programs.  (45 CFR §46.104[d][5])​</a:t>
            </a:r>
          </a:p>
          <a:p>
            <a:pPr fontAlgn="base"/>
            <a:r>
              <a:rPr lang="en-US" b="1"/>
              <a:t>Exempt Category 6 – Consumer Acceptance</a:t>
            </a:r>
            <a:r>
              <a:rPr lang="en-US"/>
              <a:t>​</a:t>
            </a:r>
          </a:p>
          <a:p>
            <a:pPr fontAlgn="base"/>
            <a:r>
              <a:rPr lang="en-US"/>
              <a:t>Taste and food quality evaluation and consumer acceptance studies,​</a:t>
            </a:r>
          </a:p>
          <a:p>
            <a:endParaRPr lang="en-US"/>
          </a:p>
        </p:txBody>
      </p:sp>
      <p:sp>
        <p:nvSpPr>
          <p:cNvPr id="4" name="Slide Number Placeholder 3"/>
          <p:cNvSpPr>
            <a:spLocks noGrp="1"/>
          </p:cNvSpPr>
          <p:nvPr>
            <p:ph type="sldNum" sz="quarter" idx="10"/>
          </p:nvPr>
        </p:nvSpPr>
        <p:spPr/>
        <p:txBody>
          <a:bodyPr/>
          <a:lstStyle/>
          <a:p>
            <a:fld id="{F2BF80EB-FCC7-4E70-8EF0-3E444397859F}" type="slidenum">
              <a:rPr lang="en-US" smtClean="0"/>
              <a:t>10</a:t>
            </a:fld>
            <a:endParaRPr lang="en-US"/>
          </a:p>
        </p:txBody>
      </p:sp>
    </p:spTree>
    <p:extLst>
      <p:ext uri="{BB962C8B-B14F-4D97-AF65-F5344CB8AC3E}">
        <p14:creationId xmlns:p14="http://schemas.microsoft.com/office/powerpoint/2010/main" val="32134526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fontAlgn="base"/>
            <a:r>
              <a:rPr lang="en-US" sz="1200" b="1" i="0" u="none" strike="noStrike" kern="1200">
                <a:solidFill>
                  <a:schemeClr val="tx1"/>
                </a:solidFill>
                <a:effectLst/>
                <a:latin typeface="+mn-lt"/>
                <a:ea typeface="+mn-ea"/>
                <a:cs typeface="+mn-cs"/>
              </a:rPr>
              <a:t>Step IV – Expedited Review Categories – Minimal Risk Studies – Many Chapman Studies Fall into These Categories – create categories documents with examples)</a:t>
            </a:r>
            <a:r>
              <a:rPr lang="en-US" sz="1200" b="0" i="0" kern="1200">
                <a:solidFill>
                  <a:schemeClr val="tx1"/>
                </a:solidFill>
                <a:effectLst/>
                <a:latin typeface="+mn-lt"/>
                <a:ea typeface="+mn-ea"/>
                <a:cs typeface="+mn-cs"/>
              </a:rPr>
              <a:t>​</a:t>
            </a:r>
            <a:endParaRPr lang="en-US" b="0" i="0">
              <a:effectLst/>
            </a:endParaRPr>
          </a:p>
          <a:p>
            <a:pPr rtl="0" fontAlgn="base"/>
            <a:r>
              <a:rPr lang="en-US" sz="1200" b="0" i="0" u="none" strike="noStrike" kern="1200">
                <a:solidFill>
                  <a:schemeClr val="tx1"/>
                </a:solidFill>
                <a:effectLst/>
                <a:latin typeface="+mn-lt"/>
                <a:ea typeface="+mn-ea"/>
                <a:cs typeface="+mn-cs"/>
              </a:rPr>
              <a:t> </a:t>
            </a:r>
            <a:r>
              <a:rPr lang="en-US" sz="1200" b="0" i="0" kern="1200">
                <a:solidFill>
                  <a:schemeClr val="tx1"/>
                </a:solidFill>
                <a:effectLst/>
                <a:latin typeface="+mn-lt"/>
                <a:ea typeface="+mn-ea"/>
                <a:cs typeface="+mn-cs"/>
              </a:rPr>
              <a:t>​</a:t>
            </a:r>
            <a:endParaRPr lang="en-US" b="0" i="0">
              <a:effectLst/>
            </a:endParaRPr>
          </a:p>
          <a:p>
            <a:pPr rtl="0" fontAlgn="base"/>
            <a:r>
              <a:rPr lang="en-US" sz="1200" b="0" i="0" kern="1200">
                <a:solidFill>
                  <a:schemeClr val="tx1"/>
                </a:solidFill>
                <a:effectLst/>
                <a:latin typeface="+mn-lt"/>
                <a:ea typeface="+mn-ea"/>
                <a:cs typeface="+mn-cs"/>
              </a:rPr>
              <a:t>​</a:t>
            </a:r>
            <a:endParaRPr lang="en-US" b="0" i="0">
              <a:effectLst/>
            </a:endParaRPr>
          </a:p>
          <a:p>
            <a:pPr rtl="0" fontAlgn="base"/>
            <a:r>
              <a:rPr lang="en-US" sz="1200" b="1" i="0" u="none" strike="noStrike" kern="1200">
                <a:solidFill>
                  <a:schemeClr val="tx1"/>
                </a:solidFill>
                <a:effectLst/>
                <a:latin typeface="+mn-lt"/>
                <a:ea typeface="+mn-ea"/>
                <a:cs typeface="+mn-cs"/>
              </a:rPr>
              <a:t>Expedited Category 1</a:t>
            </a:r>
            <a:r>
              <a:rPr lang="en-US" sz="1200" b="0" i="0" u="none" strike="noStrike" kern="1200">
                <a:solidFill>
                  <a:schemeClr val="tx1"/>
                </a:solidFill>
                <a:effectLst/>
                <a:latin typeface="+mn-lt"/>
                <a:ea typeface="+mn-ea"/>
                <a:cs typeface="+mn-cs"/>
              </a:rPr>
              <a:t> - Drugs or devices not needing investigational new drug or device exemptions.</a:t>
            </a:r>
            <a:r>
              <a:rPr lang="en-US" sz="1200" b="0" i="0" kern="1200">
                <a:solidFill>
                  <a:schemeClr val="tx1"/>
                </a:solidFill>
                <a:effectLst/>
                <a:latin typeface="+mn-lt"/>
                <a:ea typeface="+mn-ea"/>
                <a:cs typeface="+mn-cs"/>
              </a:rPr>
              <a:t>​</a:t>
            </a:r>
            <a:endParaRPr lang="en-US" b="0" i="0">
              <a:effectLst/>
            </a:endParaRPr>
          </a:p>
          <a:p>
            <a:pPr rtl="0" fontAlgn="base"/>
            <a:r>
              <a:rPr lang="en-US" sz="1200" b="1" i="0" u="none" strike="noStrike" kern="1200">
                <a:solidFill>
                  <a:schemeClr val="tx1"/>
                </a:solidFill>
                <a:effectLst/>
                <a:latin typeface="+mn-lt"/>
                <a:ea typeface="+mn-ea"/>
                <a:cs typeface="+mn-cs"/>
              </a:rPr>
              <a:t>Expedited Category 2</a:t>
            </a:r>
            <a:r>
              <a:rPr lang="en-US" sz="1200" b="0" i="0" u="none" strike="noStrike" kern="1200">
                <a:solidFill>
                  <a:schemeClr val="tx1"/>
                </a:solidFill>
                <a:effectLst/>
                <a:latin typeface="+mn-lt"/>
                <a:ea typeface="+mn-ea"/>
                <a:cs typeface="+mn-cs"/>
              </a:rPr>
              <a:t> - Venipuncture blood from ambulatory non-pregnant adults (&lt;2x/</a:t>
            </a:r>
            <a:r>
              <a:rPr lang="en-US" sz="1200" b="0" i="0" u="none" strike="noStrike" kern="1200" err="1">
                <a:solidFill>
                  <a:schemeClr val="tx1"/>
                </a:solidFill>
                <a:effectLst/>
                <a:latin typeface="+mn-lt"/>
                <a:ea typeface="+mn-ea"/>
                <a:cs typeface="+mn-cs"/>
              </a:rPr>
              <a:t>wk</a:t>
            </a:r>
            <a:r>
              <a:rPr lang="en-US" sz="1200" b="0" i="0" u="none" strike="noStrike" kern="1200">
                <a:solidFill>
                  <a:schemeClr val="tx1"/>
                </a:solidFill>
                <a:effectLst/>
                <a:latin typeface="+mn-lt"/>
                <a:ea typeface="+mn-ea"/>
                <a:cs typeface="+mn-cs"/>
              </a:rPr>
              <a:t>, &lt;450cc in 8 </a:t>
            </a:r>
            <a:r>
              <a:rPr lang="en-US" sz="1200" b="0" i="0" u="none" strike="noStrike" kern="1200" err="1">
                <a:solidFill>
                  <a:schemeClr val="tx1"/>
                </a:solidFill>
                <a:effectLst/>
                <a:latin typeface="+mn-lt"/>
                <a:ea typeface="+mn-ea"/>
                <a:cs typeface="+mn-cs"/>
              </a:rPr>
              <a:t>wks</a:t>
            </a:r>
            <a:r>
              <a:rPr lang="en-US" sz="1200" b="0" i="0" u="none" strike="noStrike" kern="1200">
                <a:solidFill>
                  <a:schemeClr val="tx1"/>
                </a:solidFill>
                <a:effectLst/>
                <a:latin typeface="+mn-lt"/>
                <a:ea typeface="+mn-ea"/>
                <a:cs typeface="+mn-cs"/>
              </a:rPr>
              <a:t>).</a:t>
            </a:r>
            <a:r>
              <a:rPr lang="en-US" sz="1200" b="0" i="0" kern="1200">
                <a:solidFill>
                  <a:schemeClr val="tx1"/>
                </a:solidFill>
                <a:effectLst/>
                <a:latin typeface="+mn-lt"/>
                <a:ea typeface="+mn-ea"/>
                <a:cs typeface="+mn-cs"/>
              </a:rPr>
              <a:t>​</a:t>
            </a:r>
            <a:endParaRPr lang="en-US" b="0" i="0">
              <a:effectLst/>
            </a:endParaRPr>
          </a:p>
          <a:p>
            <a:pPr rtl="0" fontAlgn="base"/>
            <a:r>
              <a:rPr lang="en-US" sz="1200" b="1" i="0" u="none" strike="noStrike" kern="1200">
                <a:solidFill>
                  <a:schemeClr val="tx1"/>
                </a:solidFill>
                <a:effectLst/>
                <a:latin typeface="+mn-lt"/>
                <a:ea typeface="+mn-ea"/>
                <a:cs typeface="+mn-cs"/>
              </a:rPr>
              <a:t>Expedited Category 3</a:t>
            </a:r>
            <a:r>
              <a:rPr lang="en-US" sz="1200" b="0" i="0" u="none" strike="noStrike" kern="1200">
                <a:solidFill>
                  <a:schemeClr val="tx1"/>
                </a:solidFill>
                <a:effectLst/>
                <a:latin typeface="+mn-lt"/>
                <a:ea typeface="+mn-ea"/>
                <a:cs typeface="+mn-cs"/>
              </a:rPr>
              <a:t> - Collection of biological specimens by noninvasive means (hair, excreta, nail clippings, etc.).</a:t>
            </a:r>
            <a:r>
              <a:rPr lang="en-US" sz="1200" b="0" i="0" kern="1200">
                <a:solidFill>
                  <a:schemeClr val="tx1"/>
                </a:solidFill>
                <a:effectLst/>
                <a:latin typeface="+mn-lt"/>
                <a:ea typeface="+mn-ea"/>
                <a:cs typeface="+mn-cs"/>
              </a:rPr>
              <a:t>​</a:t>
            </a:r>
            <a:endParaRPr lang="en-US" b="0" i="0">
              <a:effectLst/>
            </a:endParaRPr>
          </a:p>
          <a:p>
            <a:pPr rtl="0" fontAlgn="base"/>
            <a:r>
              <a:rPr lang="en-US" sz="1200" b="1" i="0" u="none" strike="noStrike" kern="1200">
                <a:solidFill>
                  <a:schemeClr val="tx1"/>
                </a:solidFill>
                <a:effectLst/>
                <a:latin typeface="+mn-lt"/>
                <a:ea typeface="+mn-ea"/>
                <a:cs typeface="+mn-cs"/>
              </a:rPr>
              <a:t>Expedited Category 4</a:t>
            </a:r>
            <a:r>
              <a:rPr lang="en-US" sz="1200" b="0" i="0" u="none" strike="noStrike" kern="1200">
                <a:solidFill>
                  <a:schemeClr val="tx1"/>
                </a:solidFill>
                <a:effectLst/>
                <a:latin typeface="+mn-lt"/>
                <a:ea typeface="+mn-ea"/>
                <a:cs typeface="+mn-cs"/>
              </a:rPr>
              <a:t> - Recording data from adults by non-invasive clinical procedures (e.g., weight, height, eye-color) and moderate exercise by healthy volunteers.</a:t>
            </a:r>
            <a:r>
              <a:rPr lang="en-US" sz="1200" b="0" i="0" kern="1200">
                <a:solidFill>
                  <a:schemeClr val="tx1"/>
                </a:solidFill>
                <a:effectLst/>
                <a:latin typeface="+mn-lt"/>
                <a:ea typeface="+mn-ea"/>
                <a:cs typeface="+mn-cs"/>
              </a:rPr>
              <a:t>​</a:t>
            </a:r>
            <a:endParaRPr lang="en-US" b="0" i="0">
              <a:effectLst/>
            </a:endParaRPr>
          </a:p>
          <a:p>
            <a:pPr rtl="0" fontAlgn="base"/>
            <a:r>
              <a:rPr lang="en-US" sz="1200" b="1" i="0" u="none" strike="noStrike" kern="1200">
                <a:solidFill>
                  <a:schemeClr val="tx1"/>
                </a:solidFill>
                <a:effectLst/>
                <a:latin typeface="+mn-lt"/>
                <a:ea typeface="+mn-ea"/>
                <a:cs typeface="+mn-cs"/>
              </a:rPr>
              <a:t>Expedited Category 5</a:t>
            </a:r>
            <a:r>
              <a:rPr lang="en-US" sz="1200" b="0" i="0" u="none" strike="noStrike" kern="1200">
                <a:solidFill>
                  <a:schemeClr val="tx1"/>
                </a:solidFill>
                <a:effectLst/>
                <a:latin typeface="+mn-lt"/>
                <a:ea typeface="+mn-ea"/>
                <a:cs typeface="+mn-cs"/>
              </a:rPr>
              <a:t> - Study of existing data, documents, records, or specimens.</a:t>
            </a:r>
            <a:r>
              <a:rPr lang="en-US" sz="1200" b="0" i="0" kern="1200">
                <a:solidFill>
                  <a:schemeClr val="tx1"/>
                </a:solidFill>
                <a:effectLst/>
                <a:latin typeface="+mn-lt"/>
                <a:ea typeface="+mn-ea"/>
                <a:cs typeface="+mn-cs"/>
              </a:rPr>
              <a:t>​</a:t>
            </a:r>
            <a:endParaRPr lang="en-US" b="0" i="0">
              <a:effectLst/>
            </a:endParaRPr>
          </a:p>
          <a:p>
            <a:pPr rtl="0" fontAlgn="base"/>
            <a:r>
              <a:rPr lang="en-US" sz="1200" b="1" i="0" u="none" strike="noStrike" kern="1200">
                <a:solidFill>
                  <a:schemeClr val="tx1"/>
                </a:solidFill>
                <a:effectLst/>
                <a:latin typeface="+mn-lt"/>
                <a:ea typeface="+mn-ea"/>
                <a:cs typeface="+mn-cs"/>
              </a:rPr>
              <a:t>Expedited Category 6</a:t>
            </a:r>
            <a:r>
              <a:rPr lang="en-US" sz="1200" b="0" i="0" u="none" strike="noStrike" kern="1200">
                <a:solidFill>
                  <a:schemeClr val="tx1"/>
                </a:solidFill>
                <a:effectLst/>
                <a:latin typeface="+mn-lt"/>
                <a:ea typeface="+mn-ea"/>
                <a:cs typeface="+mn-cs"/>
              </a:rPr>
              <a:t> - Study of voice, video, digital, or image recordings as the focal point of the research protocol (e.g., investigation of speech defects). Please note any type of recording solely for the purpose of data documentation must have the appropriate safeguards in place to prevent any potential harm that may be a result of a breach in confidentiality. When the appropriate safeguards are present, research using this type of data documentation will fall under the exempt review category.</a:t>
            </a:r>
            <a:r>
              <a:rPr lang="en-US" sz="1200" b="0" i="0" kern="1200">
                <a:solidFill>
                  <a:schemeClr val="tx1"/>
                </a:solidFill>
                <a:effectLst/>
                <a:latin typeface="+mn-lt"/>
                <a:ea typeface="+mn-ea"/>
                <a:cs typeface="+mn-cs"/>
              </a:rPr>
              <a:t>​</a:t>
            </a:r>
            <a:endParaRPr lang="en-US" b="0" i="0">
              <a:effectLst/>
            </a:endParaRPr>
          </a:p>
          <a:p>
            <a:pPr rtl="0" fontAlgn="base"/>
            <a:r>
              <a:rPr lang="en-US" sz="1200" b="1" i="0" u="none" strike="noStrike" kern="1200">
                <a:solidFill>
                  <a:schemeClr val="tx1"/>
                </a:solidFill>
                <a:effectLst/>
                <a:latin typeface="+mn-lt"/>
                <a:ea typeface="+mn-ea"/>
                <a:cs typeface="+mn-cs"/>
              </a:rPr>
              <a:t>Expedited Category 7</a:t>
            </a:r>
            <a:r>
              <a:rPr lang="en-US" sz="1200" b="0" i="0" u="none" strike="noStrike" kern="1200">
                <a:solidFill>
                  <a:schemeClr val="tx1"/>
                </a:solidFill>
                <a:effectLst/>
                <a:latin typeface="+mn-lt"/>
                <a:ea typeface="+mn-ea"/>
                <a:cs typeface="+mn-cs"/>
              </a:rPr>
              <a:t> - Research on individual or group characteristics or behavior (including, but not limited to, research on perception, cognition, motivation, identity, language, communication, cultural beliefs or practices, and social behavior) or research employing survey, interview, oral history, focus group, program evaluation, human factors evaluation, or quality assurance methodologies. </a:t>
            </a:r>
            <a:r>
              <a:rPr lang="en-US" sz="1200" b="0" i="0" kern="1200">
                <a:solidFill>
                  <a:schemeClr val="tx1"/>
                </a:solidFill>
                <a:effectLst/>
                <a:latin typeface="+mn-lt"/>
                <a:ea typeface="+mn-ea"/>
                <a:cs typeface="+mn-cs"/>
              </a:rPr>
              <a:t>​</a:t>
            </a:r>
            <a:endParaRPr lang="en-US" b="0" i="0">
              <a:effectLst/>
            </a:endParaRPr>
          </a:p>
          <a:p>
            <a:endParaRPr lang="en-US"/>
          </a:p>
        </p:txBody>
      </p:sp>
      <p:sp>
        <p:nvSpPr>
          <p:cNvPr id="4" name="Slide Number Placeholder 3"/>
          <p:cNvSpPr>
            <a:spLocks noGrp="1"/>
          </p:cNvSpPr>
          <p:nvPr>
            <p:ph type="sldNum" sz="quarter" idx="10"/>
          </p:nvPr>
        </p:nvSpPr>
        <p:spPr/>
        <p:txBody>
          <a:bodyPr/>
          <a:lstStyle/>
          <a:p>
            <a:fld id="{F2BF80EB-FCC7-4E70-8EF0-3E444397859F}" type="slidenum">
              <a:rPr lang="en-US" smtClean="0"/>
              <a:t>11</a:t>
            </a:fld>
            <a:endParaRPr lang="en-US"/>
          </a:p>
        </p:txBody>
      </p:sp>
    </p:spTree>
    <p:extLst>
      <p:ext uri="{BB962C8B-B14F-4D97-AF65-F5344CB8AC3E}">
        <p14:creationId xmlns:p14="http://schemas.microsoft.com/office/powerpoint/2010/main" val="13141497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b="1"/>
              <a:t>These studies are human subject research that does not fall under the Exempt or Expedited categories. </a:t>
            </a:r>
            <a:endParaRPr lang="en-US" b="0" i="0">
              <a:effectLst/>
            </a:endParaRPr>
          </a:p>
          <a:p>
            <a:endParaRPr lang="en-US"/>
          </a:p>
        </p:txBody>
      </p:sp>
      <p:sp>
        <p:nvSpPr>
          <p:cNvPr id="4" name="Slide Number Placeholder 3"/>
          <p:cNvSpPr>
            <a:spLocks noGrp="1"/>
          </p:cNvSpPr>
          <p:nvPr>
            <p:ph type="sldNum" sz="quarter" idx="10"/>
          </p:nvPr>
        </p:nvSpPr>
        <p:spPr/>
        <p:txBody>
          <a:bodyPr/>
          <a:lstStyle/>
          <a:p>
            <a:fld id="{F2BF80EB-FCC7-4E70-8EF0-3E444397859F}" type="slidenum">
              <a:rPr lang="en-US" smtClean="0"/>
              <a:t>12</a:t>
            </a:fld>
            <a:endParaRPr lang="en-US"/>
          </a:p>
        </p:txBody>
      </p:sp>
    </p:spTree>
    <p:extLst>
      <p:ext uri="{BB962C8B-B14F-4D97-AF65-F5344CB8AC3E}">
        <p14:creationId xmlns:p14="http://schemas.microsoft.com/office/powerpoint/2010/main" val="30656752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10001" y="1449147"/>
            <a:ext cx="10572000" cy="2971051"/>
          </a:xfrm>
        </p:spPr>
        <p:txBody>
          <a:bodyPr/>
          <a:lstStyle>
            <a:lvl1pPr>
              <a:defRPr sz="5400"/>
            </a:lvl1pPr>
          </a:lstStyle>
          <a:p>
            <a:r>
              <a:rPr lang="en-US"/>
              <a:t>Click to edit Master title style</a:t>
            </a:r>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75556E8A-3549-4E0C-AE6F-8811486EEA1B}" type="datetimeFigureOut">
              <a:rPr lang="en-US" smtClean="0"/>
              <a:t>4/2/2024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5DF480-6242-4AD3-A16F-A58A57396BED}" type="slidenum">
              <a:rPr lang="en-US" smtClean="0"/>
              <a:t>‹#›</a:t>
            </a:fld>
            <a:endParaRPr lang="en-US"/>
          </a:p>
        </p:txBody>
      </p:sp>
    </p:spTree>
    <p:extLst>
      <p:ext uri="{BB962C8B-B14F-4D97-AF65-F5344CB8AC3E}">
        <p14:creationId xmlns:p14="http://schemas.microsoft.com/office/powerpoint/2010/main" val="20238659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en-US"/>
              <a:t>Click to edit Master title style</a:t>
            </a:r>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en-US"/>
              <a:t>Click icon to add picture</a:t>
            </a:r>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75556E8A-3549-4E0C-AE6F-8811486EEA1B}" type="datetimeFigureOut">
              <a:rPr lang="en-US" smtClean="0"/>
              <a:t>4/2/2024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5DF480-6242-4AD3-A16F-A58A57396BED}" type="slidenum">
              <a:rPr lang="en-US" smtClean="0"/>
              <a:t>‹#›</a:t>
            </a:fld>
            <a:endParaRPr lang="en-US"/>
          </a:p>
        </p:txBody>
      </p:sp>
    </p:spTree>
    <p:extLst>
      <p:ext uri="{BB962C8B-B14F-4D97-AF65-F5344CB8AC3E}">
        <p14:creationId xmlns:p14="http://schemas.microsoft.com/office/powerpoint/2010/main" val="1668906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en-US"/>
              <a:t>Click to edit Master title style</a:t>
            </a:r>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en-US"/>
              <a:t>Edit Master text styles</a:t>
            </a:r>
          </a:p>
        </p:txBody>
      </p:sp>
      <p:sp>
        <p:nvSpPr>
          <p:cNvPr id="4" name="Date Placeholder 3"/>
          <p:cNvSpPr>
            <a:spLocks noGrp="1"/>
          </p:cNvSpPr>
          <p:nvPr>
            <p:ph type="dt" sz="half" idx="10"/>
          </p:nvPr>
        </p:nvSpPr>
        <p:spPr/>
        <p:txBody>
          <a:bodyPr/>
          <a:lstStyle/>
          <a:p>
            <a:fld id="{75556E8A-3549-4E0C-AE6F-8811486EEA1B}" type="datetimeFigureOut">
              <a:rPr lang="en-US" smtClean="0"/>
              <a:t>4/2/2024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5DF480-6242-4AD3-A16F-A58A57396BED}" type="slidenum">
              <a:rPr lang="en-US" smtClean="0"/>
              <a:t>‹#›</a:t>
            </a:fld>
            <a:endParaRPr lang="en-US"/>
          </a:p>
        </p:txBody>
      </p:sp>
    </p:spTree>
    <p:extLst>
      <p:ext uri="{BB962C8B-B14F-4D97-AF65-F5344CB8AC3E}">
        <p14:creationId xmlns:p14="http://schemas.microsoft.com/office/powerpoint/2010/main" val="3863748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en-US"/>
              <a:t>Click to edit Master title style</a:t>
            </a:r>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en-US"/>
              <a:t>Edit Master text styles</a:t>
            </a:r>
          </a:p>
        </p:txBody>
      </p:sp>
      <p:sp>
        <p:nvSpPr>
          <p:cNvPr id="2" name="Date Placeholder 1"/>
          <p:cNvSpPr>
            <a:spLocks noGrp="1"/>
          </p:cNvSpPr>
          <p:nvPr>
            <p:ph type="dt" sz="half" idx="10"/>
          </p:nvPr>
        </p:nvSpPr>
        <p:spPr/>
        <p:txBody>
          <a:bodyPr/>
          <a:lstStyle/>
          <a:p>
            <a:fld id="{75556E8A-3549-4E0C-AE6F-8811486EEA1B}" type="datetimeFigureOut">
              <a:rPr lang="en-US" smtClean="0"/>
              <a:t>4/2/2024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B5DF480-6242-4AD3-A16F-A58A57396BED}" type="slidenum">
              <a:rPr lang="en-US" smtClean="0"/>
              <a:t>‹#›</a:t>
            </a:fld>
            <a:endParaRPr lang="en-US"/>
          </a:p>
        </p:txBody>
      </p:sp>
    </p:spTree>
    <p:extLst>
      <p:ext uri="{BB962C8B-B14F-4D97-AF65-F5344CB8AC3E}">
        <p14:creationId xmlns:p14="http://schemas.microsoft.com/office/powerpoint/2010/main" val="315457665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5556E8A-3549-4E0C-AE6F-8811486EEA1B}" type="datetimeFigureOut">
              <a:rPr lang="en-US" smtClean="0"/>
              <a:t>4/2/2024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5DF480-6242-4AD3-A16F-A58A57396BED}" type="slidenum">
              <a:rPr lang="en-US" smtClean="0"/>
              <a:t>‹#›</a:t>
            </a:fld>
            <a:endParaRPr lang="en-US"/>
          </a:p>
        </p:txBody>
      </p:sp>
    </p:spTree>
    <p:extLst>
      <p:ext uri="{BB962C8B-B14F-4D97-AF65-F5344CB8AC3E}">
        <p14:creationId xmlns:p14="http://schemas.microsoft.com/office/powerpoint/2010/main" val="39387866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5556E8A-3549-4E0C-AE6F-8811486EEA1B}" type="datetimeFigureOut">
              <a:rPr lang="en-US" smtClean="0"/>
              <a:t>4/2/2024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5DF480-6242-4AD3-A16F-A58A57396BED}" type="slidenum">
              <a:rPr lang="en-US" smtClean="0"/>
              <a:t>‹#›</a:t>
            </a:fld>
            <a:endParaRPr lang="en-US"/>
          </a:p>
        </p:txBody>
      </p:sp>
    </p:spTree>
    <p:extLst>
      <p:ext uri="{BB962C8B-B14F-4D97-AF65-F5344CB8AC3E}">
        <p14:creationId xmlns:p14="http://schemas.microsoft.com/office/powerpoint/2010/main" val="41173089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en-US"/>
              <a:t>Click to edit Master title style</a:t>
            </a:r>
          </a:p>
        </p:txBody>
      </p:sp>
      <p:sp>
        <p:nvSpPr>
          <p:cNvPr id="3" name="Content Placeholder 2"/>
          <p:cNvSpPr>
            <a:spLocks noGrp="1"/>
          </p:cNvSpPr>
          <p:nvPr>
            <p:ph idx="1"/>
          </p:nvPr>
        </p:nvSpPr>
        <p:spPr>
          <a:xfrm>
            <a:off x="818712" y="2222287"/>
            <a:ext cx="10554574" cy="3636511"/>
          </a:xfrm>
          <a:effectLst/>
        </p:spPr>
        <p:txBody>
          <a:bodyPr/>
          <a:lstStyle>
            <a:lvl1pPr>
              <a:defRPr>
                <a:effectLst/>
              </a:defRPr>
            </a:lvl1pPr>
            <a:lvl2pPr>
              <a:defRPr>
                <a:effectLst/>
              </a:defRPr>
            </a:lvl2pPr>
            <a:lvl3pPr>
              <a:defRPr>
                <a:effectLst/>
              </a:defRPr>
            </a:lvl3pPr>
            <a:lvl4pPr>
              <a:defRPr>
                <a:effectLst/>
              </a:defRPr>
            </a:lvl4pPr>
            <a:lvl5pPr>
              <a:defRPr>
                <a:effectLst/>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5556E8A-3549-4E0C-AE6F-8811486EEA1B}" type="datetimeFigureOut">
              <a:rPr lang="en-US" smtClean="0"/>
              <a:t>4/2/2024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5DF480-6242-4AD3-A16F-A58A57396BED}" type="slidenum">
              <a:rPr lang="en-US" smtClean="0"/>
              <a:t>‹#›</a:t>
            </a:fld>
            <a:endParaRPr lang="en-US"/>
          </a:p>
        </p:txBody>
      </p:sp>
    </p:spTree>
    <p:extLst>
      <p:ext uri="{BB962C8B-B14F-4D97-AF65-F5344CB8AC3E}">
        <p14:creationId xmlns:p14="http://schemas.microsoft.com/office/powerpoint/2010/main" val="31963103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en-US"/>
              <a:t>Click to edit Master title style</a:t>
            </a:r>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5556E8A-3549-4E0C-AE6F-8811486EEA1B}" type="datetimeFigureOut">
              <a:rPr lang="en-US" smtClean="0"/>
              <a:t>4/2/2024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5DF480-6242-4AD3-A16F-A58A57396BED}" type="slidenum">
              <a:rPr lang="en-US" smtClean="0"/>
              <a:t>‹#›</a:t>
            </a:fld>
            <a:endParaRPr lang="en-US"/>
          </a:p>
        </p:txBody>
      </p:sp>
    </p:spTree>
    <p:extLst>
      <p:ext uri="{BB962C8B-B14F-4D97-AF65-F5344CB8AC3E}">
        <p14:creationId xmlns:p14="http://schemas.microsoft.com/office/powerpoint/2010/main" val="16545398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18712" y="2222287"/>
            <a:ext cx="5185873" cy="3638763"/>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87415" y="2222287"/>
            <a:ext cx="5194583" cy="3638764"/>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5556E8A-3549-4E0C-AE6F-8811486EEA1B}" type="datetimeFigureOut">
              <a:rPr lang="en-US" smtClean="0"/>
              <a:t>4/2/2024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5DF480-6242-4AD3-A16F-A58A57396BED}" type="slidenum">
              <a:rPr lang="en-US" smtClean="0"/>
              <a:t>‹#›</a:t>
            </a:fld>
            <a:endParaRPr lang="en-US"/>
          </a:p>
        </p:txBody>
      </p:sp>
    </p:spTree>
    <p:extLst>
      <p:ext uri="{BB962C8B-B14F-4D97-AF65-F5344CB8AC3E}">
        <p14:creationId xmlns:p14="http://schemas.microsoft.com/office/powerpoint/2010/main" val="39436347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5556E8A-3549-4E0C-AE6F-8811486EEA1B}" type="datetimeFigureOut">
              <a:rPr lang="en-US" smtClean="0"/>
              <a:t>4/2/2024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B5DF480-6242-4AD3-A16F-A58A57396BED}" type="slidenum">
              <a:rPr lang="en-US" smtClean="0"/>
              <a:t>‹#›</a:t>
            </a:fld>
            <a:endParaRPr lang="en-US"/>
          </a:p>
        </p:txBody>
      </p:sp>
    </p:spTree>
    <p:extLst>
      <p:ext uri="{BB962C8B-B14F-4D97-AF65-F5344CB8AC3E}">
        <p14:creationId xmlns:p14="http://schemas.microsoft.com/office/powerpoint/2010/main" val="35027135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5556E8A-3549-4E0C-AE6F-8811486EEA1B}" type="datetimeFigureOut">
              <a:rPr lang="en-US" smtClean="0"/>
              <a:t>4/2/2024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B5DF480-6242-4AD3-A16F-A58A57396BED}" type="slidenum">
              <a:rPr lang="en-US" smtClean="0"/>
              <a:t>‹#›</a:t>
            </a:fld>
            <a:endParaRPr lang="en-US"/>
          </a:p>
        </p:txBody>
      </p:sp>
    </p:spTree>
    <p:extLst>
      <p:ext uri="{BB962C8B-B14F-4D97-AF65-F5344CB8AC3E}">
        <p14:creationId xmlns:p14="http://schemas.microsoft.com/office/powerpoint/2010/main" val="28474562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556E8A-3549-4E0C-AE6F-8811486EEA1B}" type="datetimeFigureOut">
              <a:rPr lang="en-US" smtClean="0"/>
              <a:t>4/2/2024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B5DF480-6242-4AD3-A16F-A58A57396BED}" type="slidenum">
              <a:rPr lang="en-US" smtClean="0"/>
              <a:t>‹#›</a:t>
            </a:fld>
            <a:endParaRPr lang="en-US"/>
          </a:p>
        </p:txBody>
      </p:sp>
    </p:spTree>
    <p:extLst>
      <p:ext uri="{BB962C8B-B14F-4D97-AF65-F5344CB8AC3E}">
        <p14:creationId xmlns:p14="http://schemas.microsoft.com/office/powerpoint/2010/main" val="14585788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855633" y="446088"/>
            <a:ext cx="6252633" cy="5414963"/>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75556E8A-3549-4E0C-AE6F-8811486EEA1B}" type="datetimeFigureOut">
              <a:rPr lang="en-US" smtClean="0"/>
              <a:t>4/2/2024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5DF480-6242-4AD3-A16F-A58A57396BED}" type="slidenum">
              <a:rPr lang="en-US" smtClean="0"/>
              <a:t>‹#›</a:t>
            </a:fld>
            <a:endParaRPr lang="en-US"/>
          </a:p>
        </p:txBody>
      </p:sp>
    </p:spTree>
    <p:extLst>
      <p:ext uri="{BB962C8B-B14F-4D97-AF65-F5344CB8AC3E}">
        <p14:creationId xmlns:p14="http://schemas.microsoft.com/office/powerpoint/2010/main" val="35335060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en-US"/>
              <a:t>Click to edit Master title style</a:t>
            </a:r>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en-US"/>
              <a:t>Click icon to add picture</a:t>
            </a:r>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3885810" y="6041362"/>
            <a:ext cx="976879" cy="365125"/>
          </a:xfrm>
        </p:spPr>
        <p:txBody>
          <a:bodyPr/>
          <a:lstStyle/>
          <a:p>
            <a:fld id="{75556E8A-3549-4E0C-AE6F-8811486EEA1B}" type="datetimeFigureOut">
              <a:rPr lang="en-US" smtClean="0"/>
              <a:t>4/2/2024</a:t>
            </a:fld>
            <a:endParaRPr lang="en-US"/>
          </a:p>
        </p:txBody>
      </p:sp>
      <p:sp>
        <p:nvSpPr>
          <p:cNvPr id="6" name="Footer Placeholder 5"/>
          <p:cNvSpPr>
            <a:spLocks noGrp="1"/>
          </p:cNvSpPr>
          <p:nvPr>
            <p:ph type="ftr" sz="quarter" idx="11"/>
          </p:nvPr>
        </p:nvSpPr>
        <p:spPr>
          <a:xfrm>
            <a:off x="590396" y="6041362"/>
            <a:ext cx="3295413" cy="365125"/>
          </a:xfrm>
        </p:spPr>
        <p:txBody>
          <a:bodyPr/>
          <a:lstStyle/>
          <a:p>
            <a:endParaRPr lang="en-US"/>
          </a:p>
        </p:txBody>
      </p:sp>
      <p:sp>
        <p:nvSpPr>
          <p:cNvPr id="7" name="Slide Number Placeholder 6"/>
          <p:cNvSpPr>
            <a:spLocks noGrp="1"/>
          </p:cNvSpPr>
          <p:nvPr>
            <p:ph type="sldNum" sz="quarter" idx="12"/>
          </p:nvPr>
        </p:nvSpPr>
        <p:spPr>
          <a:xfrm>
            <a:off x="4862689" y="5915888"/>
            <a:ext cx="1062155" cy="490599"/>
          </a:xfrm>
        </p:spPr>
        <p:txBody>
          <a:bodyPr/>
          <a:lstStyle/>
          <a:p>
            <a:fld id="{FB5DF480-6242-4AD3-A16F-A58A57396BED}" type="slidenum">
              <a:rPr lang="en-US" smtClean="0"/>
              <a:t>‹#›</a:t>
            </a:fld>
            <a:endParaRPr lang="en-US"/>
          </a:p>
        </p:txBody>
      </p:sp>
    </p:spTree>
    <p:extLst>
      <p:ext uri="{BB962C8B-B14F-4D97-AF65-F5344CB8AC3E}">
        <p14:creationId xmlns:p14="http://schemas.microsoft.com/office/powerpoint/2010/main" val="34013779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en-US"/>
              <a:t>Click to edit Master title style</a:t>
            </a:r>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en-US"/>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75556E8A-3549-4E0C-AE6F-8811486EEA1B}" type="datetimeFigureOut">
              <a:rPr lang="en-US" smtClean="0"/>
              <a:t>4/2/2024</a:t>
            </a:fld>
            <a:endParaRPr lang="en-US"/>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FB5DF480-6242-4AD3-A16F-A58A57396BED}" type="slidenum">
              <a:rPr lang="en-US" smtClean="0"/>
              <a:t>‹#›</a:t>
            </a:fld>
            <a:endParaRPr lang="en-US"/>
          </a:p>
        </p:txBody>
      </p:sp>
    </p:spTree>
    <p:extLst>
      <p:ext uri="{BB962C8B-B14F-4D97-AF65-F5344CB8AC3E}">
        <p14:creationId xmlns:p14="http://schemas.microsoft.com/office/powerpoint/2010/main" val="3207203286"/>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Lst>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chapman.edu/research/_files/001-student-research-classroom-project-22aug2022-reposting.pdf"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a:t>IRB workshop Spring 2024</a:t>
            </a:r>
          </a:p>
        </p:txBody>
      </p:sp>
    </p:spTree>
    <p:extLst>
      <p:ext uri="{BB962C8B-B14F-4D97-AF65-F5344CB8AC3E}">
        <p14:creationId xmlns:p14="http://schemas.microsoft.com/office/powerpoint/2010/main" val="25764867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What type of review?</a:t>
            </a:r>
          </a:p>
        </p:txBody>
      </p:sp>
      <p:sp>
        <p:nvSpPr>
          <p:cNvPr id="3" name="Content Placeholder 2"/>
          <p:cNvSpPr>
            <a:spLocks noGrp="1"/>
          </p:cNvSpPr>
          <p:nvPr>
            <p:ph idx="1"/>
          </p:nvPr>
        </p:nvSpPr>
        <p:spPr>
          <a:xfrm>
            <a:off x="827424" y="2958012"/>
            <a:ext cx="10554574" cy="3636511"/>
          </a:xfrm>
        </p:spPr>
        <p:txBody>
          <a:bodyPr>
            <a:normAutofit lnSpcReduction="10000"/>
          </a:bodyPr>
          <a:lstStyle/>
          <a:p>
            <a:pPr fontAlgn="base"/>
            <a:r>
              <a:rPr lang="en-US" b="1"/>
              <a:t>Exempt </a:t>
            </a:r>
          </a:p>
          <a:p>
            <a:pPr lvl="1" fontAlgn="base"/>
            <a:r>
              <a:rPr lang="en-US" b="1"/>
              <a:t>Category 1</a:t>
            </a:r>
            <a:r>
              <a:rPr lang="en-US"/>
              <a:t>– Research in Educational Settings​</a:t>
            </a:r>
          </a:p>
          <a:p>
            <a:pPr lvl="1" fontAlgn="base"/>
            <a:r>
              <a:rPr lang="en-US" b="1"/>
              <a:t>Category 2 </a:t>
            </a:r>
            <a:r>
              <a:rPr lang="en-US"/>
              <a:t>– Tests, Surveys, Interviews, Observation of Public Behavior</a:t>
            </a:r>
          </a:p>
          <a:p>
            <a:pPr lvl="2" fontAlgn="base"/>
            <a:r>
              <a:rPr lang="en-US"/>
              <a:t>Can include verbal and written responses or audiovisual recording​</a:t>
            </a:r>
          </a:p>
          <a:p>
            <a:pPr lvl="1" fontAlgn="base"/>
            <a:r>
              <a:rPr lang="en-US" b="1"/>
              <a:t>Category 3 </a:t>
            </a:r>
            <a:r>
              <a:rPr lang="en-US"/>
              <a:t>– Benign Behavioral Intervention </a:t>
            </a:r>
          </a:p>
          <a:p>
            <a:pPr lvl="2" fontAlgn="base"/>
            <a:r>
              <a:rPr lang="en-US"/>
              <a:t>Can include verbal and written responses or audiovisual recording​</a:t>
            </a:r>
          </a:p>
          <a:p>
            <a:pPr lvl="1" fontAlgn="base"/>
            <a:r>
              <a:rPr lang="en-US" b="1"/>
              <a:t>Category 4 </a:t>
            </a:r>
            <a:r>
              <a:rPr lang="en-US"/>
              <a:t>– Secondary Research for which consent is not required​</a:t>
            </a:r>
          </a:p>
          <a:p>
            <a:pPr lvl="1" fontAlgn="base"/>
            <a:r>
              <a:rPr lang="en-US" b="1"/>
              <a:t>Category 5 </a:t>
            </a:r>
            <a:r>
              <a:rPr lang="en-US"/>
              <a:t>– Public Benefit/Service Programs​</a:t>
            </a:r>
          </a:p>
          <a:p>
            <a:pPr lvl="1" fontAlgn="base"/>
            <a:r>
              <a:rPr lang="en-US" b="1"/>
              <a:t>Category 6 </a:t>
            </a:r>
            <a:r>
              <a:rPr lang="en-US"/>
              <a:t>– Consumer Acceptance</a:t>
            </a:r>
          </a:p>
          <a:p>
            <a:pPr lvl="2" fontAlgn="base"/>
            <a:r>
              <a:rPr lang="en-US"/>
              <a:t>Taste and food quality​</a:t>
            </a:r>
          </a:p>
          <a:p>
            <a:pPr lvl="1"/>
            <a:endParaRPr lang="en-US"/>
          </a:p>
        </p:txBody>
      </p:sp>
    </p:spTree>
    <p:extLst>
      <p:ext uri="{BB962C8B-B14F-4D97-AF65-F5344CB8AC3E}">
        <p14:creationId xmlns:p14="http://schemas.microsoft.com/office/powerpoint/2010/main" val="8520255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What type of review?</a:t>
            </a:r>
          </a:p>
        </p:txBody>
      </p:sp>
      <p:sp>
        <p:nvSpPr>
          <p:cNvPr id="3" name="Content Placeholder 2"/>
          <p:cNvSpPr>
            <a:spLocks noGrp="1"/>
          </p:cNvSpPr>
          <p:nvPr>
            <p:ph idx="1"/>
          </p:nvPr>
        </p:nvSpPr>
        <p:spPr>
          <a:xfrm>
            <a:off x="902795" y="2747805"/>
            <a:ext cx="10554574" cy="3636511"/>
          </a:xfrm>
        </p:spPr>
        <p:txBody>
          <a:bodyPr>
            <a:normAutofit fontScale="92500" lnSpcReduction="10000"/>
          </a:bodyPr>
          <a:lstStyle/>
          <a:p>
            <a:pPr fontAlgn="base"/>
            <a:r>
              <a:rPr lang="en-US" b="1"/>
              <a:t>Expedited </a:t>
            </a:r>
          </a:p>
          <a:p>
            <a:pPr lvl="1" fontAlgn="base"/>
            <a:r>
              <a:rPr lang="en-US" b="1"/>
              <a:t>Category 1</a:t>
            </a:r>
            <a:r>
              <a:rPr lang="en-US"/>
              <a:t> - Drugs or devices not needing investigational new drug or device exemptions.​</a:t>
            </a:r>
          </a:p>
          <a:p>
            <a:pPr lvl="1" fontAlgn="base"/>
            <a:r>
              <a:rPr lang="en-US" b="1"/>
              <a:t>Category 2</a:t>
            </a:r>
            <a:r>
              <a:rPr lang="en-US"/>
              <a:t> - Venipuncture blood from ambulatory non-pregnant adults​</a:t>
            </a:r>
          </a:p>
          <a:p>
            <a:pPr lvl="1" fontAlgn="base"/>
            <a:r>
              <a:rPr lang="en-US" b="1"/>
              <a:t>Category 3</a:t>
            </a:r>
            <a:r>
              <a:rPr lang="en-US"/>
              <a:t> - Collection of biological specimens by noninvasive means (hair, excreta, etc.).​</a:t>
            </a:r>
          </a:p>
          <a:p>
            <a:pPr lvl="1" fontAlgn="base"/>
            <a:r>
              <a:rPr lang="en-US" b="1"/>
              <a:t>Category 4</a:t>
            </a:r>
            <a:r>
              <a:rPr lang="en-US"/>
              <a:t> - Recording data from adults by non-invasive clinical procedures (e.g., weight) and moderate exercise by healthy volunteers.​</a:t>
            </a:r>
          </a:p>
          <a:p>
            <a:pPr lvl="1" fontAlgn="base"/>
            <a:r>
              <a:rPr lang="en-US" b="1"/>
              <a:t>Category 5</a:t>
            </a:r>
            <a:r>
              <a:rPr lang="en-US"/>
              <a:t> - Study of existing data, documents, records, or specimens.​</a:t>
            </a:r>
          </a:p>
          <a:p>
            <a:pPr lvl="1" fontAlgn="base"/>
            <a:r>
              <a:rPr lang="en-US" b="1"/>
              <a:t>Category 6</a:t>
            </a:r>
            <a:r>
              <a:rPr lang="en-US"/>
              <a:t> - Study of voice, video, digital, or image recordings </a:t>
            </a:r>
          </a:p>
          <a:p>
            <a:pPr lvl="1" fontAlgn="base"/>
            <a:r>
              <a:rPr lang="en-US" b="1"/>
              <a:t>Category 7</a:t>
            </a:r>
            <a:r>
              <a:rPr lang="en-US"/>
              <a:t> - Research on individual or group characteristics or behavior (including, but not limited to, research on perception, cognition, motivation, identity, language, communication, cultural beliefs or practices, and social behavior) or research employing survey, interview, oral history, focus group, program evaluation, human factors evaluation, or quality assurance methodologies. ​</a:t>
            </a:r>
            <a:endParaRPr lang="en-US" b="0" i="0">
              <a:effectLst/>
            </a:endParaRPr>
          </a:p>
        </p:txBody>
      </p:sp>
    </p:spTree>
    <p:extLst>
      <p:ext uri="{BB962C8B-B14F-4D97-AF65-F5344CB8AC3E}">
        <p14:creationId xmlns:p14="http://schemas.microsoft.com/office/powerpoint/2010/main" val="4607735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What type of review?</a:t>
            </a:r>
          </a:p>
        </p:txBody>
      </p:sp>
      <p:sp>
        <p:nvSpPr>
          <p:cNvPr id="3" name="Content Placeholder 2"/>
          <p:cNvSpPr>
            <a:spLocks noGrp="1"/>
          </p:cNvSpPr>
          <p:nvPr>
            <p:ph idx="1"/>
          </p:nvPr>
        </p:nvSpPr>
        <p:spPr/>
        <p:txBody>
          <a:bodyPr/>
          <a:lstStyle/>
          <a:p>
            <a:pPr fontAlgn="base"/>
            <a:r>
              <a:rPr lang="en-US" b="1"/>
              <a:t>Full Board Reviews – </a:t>
            </a:r>
            <a:r>
              <a:rPr lang="en-US"/>
              <a:t>Greater Than Minimal Risk Studies</a:t>
            </a:r>
          </a:p>
        </p:txBody>
      </p:sp>
    </p:spTree>
    <p:extLst>
      <p:ext uri="{BB962C8B-B14F-4D97-AF65-F5344CB8AC3E}">
        <p14:creationId xmlns:p14="http://schemas.microsoft.com/office/powerpoint/2010/main" val="23842633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What type of review?</a:t>
            </a:r>
          </a:p>
        </p:txBody>
      </p:sp>
      <p:sp>
        <p:nvSpPr>
          <p:cNvPr id="3" name="Content Placeholder 2"/>
          <p:cNvSpPr>
            <a:spLocks noGrp="1"/>
          </p:cNvSpPr>
          <p:nvPr>
            <p:ph idx="1"/>
          </p:nvPr>
        </p:nvSpPr>
        <p:spPr/>
        <p:txBody>
          <a:bodyPr/>
          <a:lstStyle/>
          <a:p>
            <a:pPr fontAlgn="base"/>
            <a:r>
              <a:rPr lang="en-US" b="1"/>
              <a:t>Collaboration with another institution</a:t>
            </a:r>
          </a:p>
          <a:p>
            <a:pPr lvl="1" fontAlgn="base"/>
            <a:r>
              <a:rPr lang="en-US" sz="2000">
                <a:latin typeface="Calibri Light" panose="020F0302020204030204" pitchFamily="34" charset="0"/>
                <a:cs typeface="Calibri Light" panose="020F0302020204030204" pitchFamily="34" charset="0"/>
              </a:rPr>
              <a:t>IRB of record and reliance agreements</a:t>
            </a:r>
            <a:endParaRPr lang="en-US" sz="1800">
              <a:latin typeface="Calibri Light" panose="020F0302020204030204" pitchFamily="34" charset="0"/>
              <a:ea typeface="Calibri Light"/>
              <a:cs typeface="Calibri Light" panose="020F0302020204030204" pitchFamily="34" charset="0"/>
            </a:endParaRPr>
          </a:p>
        </p:txBody>
      </p:sp>
    </p:spTree>
    <p:extLst>
      <p:ext uri="{BB962C8B-B14F-4D97-AF65-F5344CB8AC3E}">
        <p14:creationId xmlns:p14="http://schemas.microsoft.com/office/powerpoint/2010/main" val="18733260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Recruiting one’s own students</a:t>
            </a:r>
          </a:p>
        </p:txBody>
      </p:sp>
      <p:sp>
        <p:nvSpPr>
          <p:cNvPr id="3" name="Content Placeholder 2"/>
          <p:cNvSpPr>
            <a:spLocks noGrp="1"/>
          </p:cNvSpPr>
          <p:nvPr>
            <p:ph idx="1"/>
          </p:nvPr>
        </p:nvSpPr>
        <p:spPr/>
        <p:txBody>
          <a:bodyPr/>
          <a:lstStyle/>
          <a:p>
            <a:r>
              <a:rPr lang="en-US"/>
              <a:t>Potential for coercion or appearance of coercion</a:t>
            </a:r>
          </a:p>
          <a:p>
            <a:r>
              <a:rPr lang="en-US"/>
              <a:t>Always preferable to recruit from another faculty’s class</a:t>
            </a:r>
          </a:p>
        </p:txBody>
      </p:sp>
    </p:spTree>
    <p:extLst>
      <p:ext uri="{BB962C8B-B14F-4D97-AF65-F5344CB8AC3E}">
        <p14:creationId xmlns:p14="http://schemas.microsoft.com/office/powerpoint/2010/main" val="28672356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Recruiting one’s own students</a:t>
            </a:r>
          </a:p>
        </p:txBody>
      </p:sp>
      <p:sp>
        <p:nvSpPr>
          <p:cNvPr id="3" name="Content Placeholder 2"/>
          <p:cNvSpPr>
            <a:spLocks noGrp="1"/>
          </p:cNvSpPr>
          <p:nvPr>
            <p:ph idx="1"/>
          </p:nvPr>
        </p:nvSpPr>
        <p:spPr/>
        <p:txBody>
          <a:bodyPr/>
          <a:lstStyle/>
          <a:p>
            <a:r>
              <a:rPr lang="en-US"/>
              <a:t>When the nature of the study requires recruitment from one’s own class, minimize potential of coercion:</a:t>
            </a:r>
          </a:p>
          <a:p>
            <a:pPr lvl="1"/>
            <a:r>
              <a:rPr lang="en-US"/>
              <a:t>Collect data after the semester ends</a:t>
            </a:r>
          </a:p>
          <a:p>
            <a:pPr lvl="1"/>
            <a:r>
              <a:rPr lang="en-US"/>
              <a:t>Collect data in a manner that makes it clear that the instructor is not aware of the identity of participating students</a:t>
            </a:r>
          </a:p>
          <a:p>
            <a:pPr lvl="2"/>
            <a:r>
              <a:rPr lang="en-US"/>
              <a:t>Another team member handles recruitment and consenting</a:t>
            </a:r>
          </a:p>
          <a:p>
            <a:pPr lvl="2"/>
            <a:r>
              <a:rPr lang="en-US"/>
              <a:t>Anonymous/de-identified data collection</a:t>
            </a:r>
          </a:p>
          <a:p>
            <a:pPr lvl="2"/>
            <a:endParaRPr lang="en-US"/>
          </a:p>
        </p:txBody>
      </p:sp>
    </p:spTree>
    <p:extLst>
      <p:ext uri="{BB962C8B-B14F-4D97-AF65-F5344CB8AC3E}">
        <p14:creationId xmlns:p14="http://schemas.microsoft.com/office/powerpoint/2010/main" val="15770671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Audio and video recording</a:t>
            </a:r>
          </a:p>
        </p:txBody>
      </p:sp>
      <p:sp>
        <p:nvSpPr>
          <p:cNvPr id="3" name="Content Placeholder 2"/>
          <p:cNvSpPr>
            <a:spLocks noGrp="1"/>
          </p:cNvSpPr>
          <p:nvPr>
            <p:ph idx="1"/>
          </p:nvPr>
        </p:nvSpPr>
        <p:spPr/>
        <p:txBody>
          <a:bodyPr/>
          <a:lstStyle/>
          <a:p>
            <a:r>
              <a:rPr lang="en-US"/>
              <a:t>Consenting</a:t>
            </a:r>
          </a:p>
          <a:p>
            <a:pPr lvl="1"/>
            <a:r>
              <a:rPr lang="en-US"/>
              <a:t>Include an additional signature box in the consent form</a:t>
            </a:r>
          </a:p>
          <a:p>
            <a:pPr lvl="1"/>
            <a:r>
              <a:rPr lang="en-US"/>
              <a:t>Detail how the recordings will be used, who can access them, until when are they retained</a:t>
            </a:r>
          </a:p>
        </p:txBody>
      </p:sp>
    </p:spTree>
    <p:extLst>
      <p:ext uri="{BB962C8B-B14F-4D97-AF65-F5344CB8AC3E}">
        <p14:creationId xmlns:p14="http://schemas.microsoft.com/office/powerpoint/2010/main" val="38966504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Audio and video recording</a:t>
            </a:r>
          </a:p>
        </p:txBody>
      </p:sp>
      <p:sp>
        <p:nvSpPr>
          <p:cNvPr id="3" name="Content Placeholder 2"/>
          <p:cNvSpPr>
            <a:spLocks noGrp="1"/>
          </p:cNvSpPr>
          <p:nvPr>
            <p:ph idx="1"/>
          </p:nvPr>
        </p:nvSpPr>
        <p:spPr>
          <a:xfrm>
            <a:off x="123497" y="2424715"/>
            <a:ext cx="5121165" cy="4351338"/>
          </a:xfrm>
        </p:spPr>
        <p:txBody>
          <a:bodyPr/>
          <a:lstStyle/>
          <a:p>
            <a:r>
              <a:rPr lang="en-US"/>
              <a:t>Protocol should detail:</a:t>
            </a:r>
          </a:p>
          <a:p>
            <a:pPr lvl="1"/>
            <a:r>
              <a:rPr lang="en-US"/>
              <a:t>Data storage </a:t>
            </a:r>
          </a:p>
          <a:p>
            <a:pPr lvl="2"/>
            <a:r>
              <a:rPr lang="en-US"/>
              <a:t>Prefer cloud over portable devices</a:t>
            </a:r>
          </a:p>
          <a:p>
            <a:pPr lvl="2"/>
            <a:r>
              <a:rPr lang="en-US"/>
              <a:t>Encryption and password protection</a:t>
            </a:r>
          </a:p>
          <a:p>
            <a:pPr lvl="1"/>
            <a:r>
              <a:rPr lang="en-US"/>
              <a:t>Data retention</a:t>
            </a:r>
          </a:p>
          <a:p>
            <a:pPr lvl="2"/>
            <a:r>
              <a:rPr lang="en-US"/>
              <a:t>A timeline for de-identification and destruction</a:t>
            </a:r>
          </a:p>
          <a:p>
            <a:pPr lvl="1"/>
            <a:r>
              <a:rPr lang="en-US"/>
              <a:t>Data sharing</a:t>
            </a:r>
          </a:p>
          <a:p>
            <a:pPr lvl="2"/>
            <a:r>
              <a:rPr lang="en-US"/>
              <a:t>Share links, not files</a:t>
            </a:r>
          </a:p>
          <a:p>
            <a:pPr lvl="2"/>
            <a:endParaRPr lang="en-US"/>
          </a:p>
          <a:p>
            <a:pPr lvl="2"/>
            <a:endParaRPr lang="en-US"/>
          </a:p>
          <a:p>
            <a:endParaRPr lang="en-US"/>
          </a:p>
        </p:txBody>
      </p:sp>
      <p:pic>
        <p:nvPicPr>
          <p:cNvPr id="4" name="Picture 3"/>
          <p:cNvPicPr>
            <a:picLocks noChangeAspect="1"/>
          </p:cNvPicPr>
          <p:nvPr/>
        </p:nvPicPr>
        <p:blipFill>
          <a:blip r:embed="rId3"/>
          <a:stretch>
            <a:fillRect/>
          </a:stretch>
        </p:blipFill>
        <p:spPr>
          <a:xfrm>
            <a:off x="5433742" y="2519308"/>
            <a:ext cx="6432437" cy="3463328"/>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733638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Using Raffles as an Incentive</a:t>
            </a:r>
          </a:p>
        </p:txBody>
      </p:sp>
      <p:sp>
        <p:nvSpPr>
          <p:cNvPr id="3" name="Content Placeholder 2"/>
          <p:cNvSpPr>
            <a:spLocks noGrp="1"/>
          </p:cNvSpPr>
          <p:nvPr>
            <p:ph idx="1"/>
          </p:nvPr>
        </p:nvSpPr>
        <p:spPr/>
        <p:txBody>
          <a:bodyPr/>
          <a:lstStyle/>
          <a:p>
            <a:r>
              <a:rPr lang="en-US"/>
              <a:t>A raffle is governed by lottery laws in CA</a:t>
            </a:r>
          </a:p>
          <a:p>
            <a:pPr>
              <a:tabLst>
                <a:tab pos="2070100" algn="l"/>
              </a:tabLst>
            </a:pPr>
            <a:r>
              <a:rPr lang="en-US"/>
              <a:t>Workaround: Participation in the raffle is not connected to solicitations of participation in the study, and this is made clear to all participants</a:t>
            </a:r>
          </a:p>
          <a:p>
            <a:r>
              <a:rPr lang="en-US"/>
              <a:t>Indicate chances of winning</a:t>
            </a:r>
          </a:p>
        </p:txBody>
      </p:sp>
    </p:spTree>
    <p:extLst>
      <p:ext uri="{BB962C8B-B14F-4D97-AF65-F5344CB8AC3E}">
        <p14:creationId xmlns:p14="http://schemas.microsoft.com/office/powerpoint/2010/main" val="30405813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a:latin typeface="Ink Free" panose="03080402000500000000" pitchFamily="66" charset="0"/>
              </a:rPr>
              <a:t>Thank you!</a:t>
            </a:r>
          </a:p>
        </p:txBody>
      </p:sp>
      <p:sp>
        <p:nvSpPr>
          <p:cNvPr id="5" name="Subtitle 4"/>
          <p:cNvSpPr>
            <a:spLocks noGrp="1"/>
          </p:cNvSpPr>
          <p:nvPr>
            <p:ph type="subTitle" idx="1"/>
          </p:nvPr>
        </p:nvSpPr>
        <p:spPr/>
        <p:txBody>
          <a:bodyPr/>
          <a:lstStyle/>
          <a:p>
            <a:r>
              <a:rPr lang="en-US"/>
              <a:t>irb@chapman.edu</a:t>
            </a:r>
          </a:p>
        </p:txBody>
      </p:sp>
    </p:spTree>
    <p:extLst>
      <p:ext uri="{BB962C8B-B14F-4D97-AF65-F5344CB8AC3E}">
        <p14:creationId xmlns:p14="http://schemas.microsoft.com/office/powerpoint/2010/main" val="7744830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Agenda</a:t>
            </a:r>
          </a:p>
        </p:txBody>
      </p:sp>
      <p:sp>
        <p:nvSpPr>
          <p:cNvPr id="3" name="Content Placeholder 2"/>
          <p:cNvSpPr>
            <a:spLocks noGrp="1"/>
          </p:cNvSpPr>
          <p:nvPr>
            <p:ph idx="1"/>
          </p:nvPr>
        </p:nvSpPr>
        <p:spPr/>
        <p:txBody>
          <a:bodyPr/>
          <a:lstStyle/>
          <a:p>
            <a:r>
              <a:rPr lang="en-US"/>
              <a:t>Activities that don’t require IRB approval</a:t>
            </a:r>
          </a:p>
          <a:p>
            <a:pPr lvl="1"/>
            <a:r>
              <a:rPr lang="en-US"/>
              <a:t>Considerations and guidelines student projects without IRB approval</a:t>
            </a:r>
          </a:p>
          <a:p>
            <a:r>
              <a:rPr lang="en-US"/>
              <a:t>Exempt, expedited, or full board review?</a:t>
            </a:r>
          </a:p>
          <a:p>
            <a:r>
              <a:rPr lang="en-US"/>
              <a:t>Recruiting own students to participate in research</a:t>
            </a:r>
          </a:p>
          <a:p>
            <a:r>
              <a:rPr lang="en-US"/>
              <a:t>Handling audio and video data</a:t>
            </a:r>
          </a:p>
          <a:p>
            <a:r>
              <a:rPr lang="en-US"/>
              <a:t>Raffles as incentives for research participation </a:t>
            </a:r>
          </a:p>
          <a:p>
            <a:endParaRPr lang="en-US"/>
          </a:p>
        </p:txBody>
      </p:sp>
    </p:spTree>
    <p:extLst>
      <p:ext uri="{BB962C8B-B14F-4D97-AF65-F5344CB8AC3E}">
        <p14:creationId xmlns:p14="http://schemas.microsoft.com/office/powerpoint/2010/main" val="12479566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Scholarly activities that don’t require IRB</a:t>
            </a:r>
          </a:p>
        </p:txBody>
      </p:sp>
      <p:sp>
        <p:nvSpPr>
          <p:cNvPr id="3" name="Content Placeholder 2"/>
          <p:cNvSpPr>
            <a:spLocks noGrp="1"/>
          </p:cNvSpPr>
          <p:nvPr>
            <p:ph idx="1"/>
          </p:nvPr>
        </p:nvSpPr>
        <p:spPr/>
        <p:txBody>
          <a:bodyPr/>
          <a:lstStyle/>
          <a:p>
            <a:pPr marL="0" indent="0">
              <a:buNone/>
            </a:pPr>
            <a:r>
              <a:rPr lang="en-US"/>
              <a:t>IRB review is required for projects that meet both the federal (</a:t>
            </a:r>
            <a:r>
              <a:rPr lang="en-US">
                <a:ea typeface="+mn-lt"/>
                <a:cs typeface="+mn-lt"/>
              </a:rPr>
              <a:t>Office for Human Research Protections</a:t>
            </a:r>
            <a:r>
              <a:rPr lang="en-US"/>
              <a:t>) definitions of </a:t>
            </a:r>
          </a:p>
          <a:p>
            <a:pPr marL="0" indent="0">
              <a:buNone/>
            </a:pPr>
            <a:r>
              <a:rPr lang="en-US"/>
              <a:t>(1) </a:t>
            </a:r>
            <a:r>
              <a:rPr lang="en-US" b="1" i="1"/>
              <a:t>research</a:t>
            </a:r>
            <a:r>
              <a:rPr lang="en-US" b="1"/>
              <a:t> </a:t>
            </a:r>
            <a:r>
              <a:rPr lang="en-US"/>
              <a:t>and (2) </a:t>
            </a:r>
            <a:r>
              <a:rPr lang="en-US" b="1" i="1"/>
              <a:t>human subjects</a:t>
            </a:r>
            <a:r>
              <a:rPr lang="en-US"/>
              <a:t>. </a:t>
            </a:r>
          </a:p>
          <a:p>
            <a:endParaRPr lang="en-US"/>
          </a:p>
        </p:txBody>
      </p:sp>
    </p:spTree>
    <p:extLst>
      <p:ext uri="{BB962C8B-B14F-4D97-AF65-F5344CB8AC3E}">
        <p14:creationId xmlns:p14="http://schemas.microsoft.com/office/powerpoint/2010/main" val="36269468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Scholarly activities that don’t require IRB</a:t>
            </a:r>
          </a:p>
        </p:txBody>
      </p:sp>
      <p:sp>
        <p:nvSpPr>
          <p:cNvPr id="3" name="Content Placeholder 2"/>
          <p:cNvSpPr>
            <a:spLocks noGrp="1"/>
          </p:cNvSpPr>
          <p:nvPr>
            <p:ph idx="1"/>
          </p:nvPr>
        </p:nvSpPr>
        <p:spPr/>
        <p:txBody>
          <a:bodyPr/>
          <a:lstStyle/>
          <a:p>
            <a:pPr>
              <a:buNone/>
            </a:pPr>
            <a:r>
              <a:rPr lang="en-US" b="1">
                <a:ea typeface="+mn-lt"/>
                <a:cs typeface="+mn-lt"/>
              </a:rPr>
              <a:t>Office for Human Research Protections (OHRP) definitions:</a:t>
            </a:r>
            <a:endParaRPr lang="en-US" b="1"/>
          </a:p>
          <a:p>
            <a:pPr marL="0" indent="0">
              <a:buNone/>
            </a:pPr>
            <a:endParaRPr lang="en-US" b="1" i="1"/>
          </a:p>
          <a:p>
            <a:r>
              <a:rPr lang="en-US" b="1" i="1"/>
              <a:t>Research</a:t>
            </a:r>
            <a:r>
              <a:rPr lang="en-US"/>
              <a:t> = </a:t>
            </a:r>
            <a:r>
              <a:rPr lang="en-US" u="sng"/>
              <a:t>systematic</a:t>
            </a:r>
            <a:r>
              <a:rPr lang="en-US"/>
              <a:t> investigation, including research development, testing, and evaluation, designed to develop or contribute to </a:t>
            </a:r>
            <a:r>
              <a:rPr lang="en-US" u="sng"/>
              <a:t>generalizable knowledge</a:t>
            </a:r>
            <a:r>
              <a:rPr lang="en-US"/>
              <a:t>. </a:t>
            </a:r>
          </a:p>
          <a:p>
            <a:pPr lvl="1"/>
            <a:r>
              <a:rPr lang="en-US"/>
              <a:t>Systematic: Involves method/plan for gathering information, testing hypotheses</a:t>
            </a:r>
          </a:p>
          <a:p>
            <a:pPr lvl="1"/>
            <a:r>
              <a:rPr lang="en-US" err="1"/>
              <a:t>Generaizable</a:t>
            </a:r>
            <a:r>
              <a:rPr lang="en-US"/>
              <a:t> knowledge: Intend to apply findings to population beyond the study participants or otherwise disseminate the findings to develop knowledge beyond the particular study</a:t>
            </a:r>
          </a:p>
          <a:p>
            <a:pPr marL="457200" lvl="1" indent="0">
              <a:buNone/>
            </a:pPr>
            <a:endParaRPr lang="en-US"/>
          </a:p>
        </p:txBody>
      </p:sp>
    </p:spTree>
    <p:extLst>
      <p:ext uri="{BB962C8B-B14F-4D97-AF65-F5344CB8AC3E}">
        <p14:creationId xmlns:p14="http://schemas.microsoft.com/office/powerpoint/2010/main" val="2222075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Scholarly activities that don’t require IRB</a:t>
            </a:r>
          </a:p>
        </p:txBody>
      </p:sp>
      <p:sp>
        <p:nvSpPr>
          <p:cNvPr id="3" name="Content Placeholder 2"/>
          <p:cNvSpPr>
            <a:spLocks noGrp="1"/>
          </p:cNvSpPr>
          <p:nvPr>
            <p:ph idx="1"/>
          </p:nvPr>
        </p:nvSpPr>
        <p:spPr/>
        <p:txBody>
          <a:bodyPr>
            <a:normAutofit/>
          </a:bodyPr>
          <a:lstStyle/>
          <a:p>
            <a:r>
              <a:rPr lang="en-US" b="1" i="1"/>
              <a:t>Examples of non-research:</a:t>
            </a:r>
          </a:p>
          <a:p>
            <a:pPr lvl="1" algn="just"/>
            <a:r>
              <a:rPr lang="en-US"/>
              <a:t>Focus directly on the specific individuals that provide the information: Journalistic activities, biography, literary criticism, legal research</a:t>
            </a:r>
          </a:p>
          <a:p>
            <a:pPr lvl="1" algn="just"/>
            <a:r>
              <a:rPr lang="en-US"/>
              <a:t>Public health surveillance activities for public health authorities to monitor and track outbreaks</a:t>
            </a:r>
          </a:p>
          <a:p>
            <a:pPr lvl="1" algn="just"/>
            <a:r>
              <a:rPr lang="en-US"/>
              <a:t>Collection and analysis of information or records for a criminal justice agency for activities authorized by law or court order for criminal investigative purposes</a:t>
            </a:r>
          </a:p>
          <a:p>
            <a:pPr lvl="1" algn="just"/>
            <a:r>
              <a:rPr lang="en-US"/>
              <a:t>Institutional assessment of a program</a:t>
            </a:r>
          </a:p>
          <a:p>
            <a:pPr lvl="1" algn="just"/>
            <a:r>
              <a:rPr lang="en-US"/>
              <a:t>Educational activity for training</a:t>
            </a:r>
          </a:p>
        </p:txBody>
      </p:sp>
    </p:spTree>
    <p:extLst>
      <p:ext uri="{BB962C8B-B14F-4D97-AF65-F5344CB8AC3E}">
        <p14:creationId xmlns:p14="http://schemas.microsoft.com/office/powerpoint/2010/main" val="22757479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Scholarly activities that don’t require IRB</a:t>
            </a:r>
          </a:p>
        </p:txBody>
      </p:sp>
      <p:sp>
        <p:nvSpPr>
          <p:cNvPr id="3" name="Content Placeholder 2"/>
          <p:cNvSpPr>
            <a:spLocks noGrp="1"/>
          </p:cNvSpPr>
          <p:nvPr>
            <p:ph idx="1"/>
          </p:nvPr>
        </p:nvSpPr>
        <p:spPr/>
        <p:txBody>
          <a:bodyPr/>
          <a:lstStyle/>
          <a:p>
            <a:r>
              <a:rPr lang="en-US" b="1" i="1"/>
              <a:t>Educational activities</a:t>
            </a:r>
          </a:p>
          <a:p>
            <a:pPr lvl="1"/>
            <a:r>
              <a:rPr lang="en-US"/>
              <a:t>The sole purpose of the research activity is for training students (e.g., teach physiology students how to draw blood/conduct blood cell count; teach research methods students how to conduct ethnography)</a:t>
            </a:r>
          </a:p>
          <a:p>
            <a:pPr lvl="1"/>
            <a:r>
              <a:rPr lang="en-US"/>
              <a:t>Findings are not shared outside the educational context (e.g., only shared with classmates, course instructor, program evaluation, etc.)</a:t>
            </a:r>
          </a:p>
        </p:txBody>
      </p:sp>
    </p:spTree>
    <p:extLst>
      <p:ext uri="{BB962C8B-B14F-4D97-AF65-F5344CB8AC3E}">
        <p14:creationId xmlns:p14="http://schemas.microsoft.com/office/powerpoint/2010/main" val="3077043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Scholarly activities that don’t require IRB</a:t>
            </a:r>
          </a:p>
        </p:txBody>
      </p:sp>
      <p:sp>
        <p:nvSpPr>
          <p:cNvPr id="3" name="Content Placeholder 2"/>
          <p:cNvSpPr>
            <a:spLocks noGrp="1"/>
          </p:cNvSpPr>
          <p:nvPr>
            <p:ph idx="1"/>
          </p:nvPr>
        </p:nvSpPr>
        <p:spPr>
          <a:xfrm>
            <a:off x="461361" y="1938508"/>
            <a:ext cx="3942474" cy="3636511"/>
          </a:xfrm>
        </p:spPr>
        <p:txBody>
          <a:bodyPr/>
          <a:lstStyle/>
          <a:p>
            <a:r>
              <a:rPr lang="en-US" b="1" i="1"/>
              <a:t>Non-Human Subject determination</a:t>
            </a:r>
            <a:endParaRPr lang="en-US"/>
          </a:p>
        </p:txBody>
      </p:sp>
      <p:pic>
        <p:nvPicPr>
          <p:cNvPr id="4" name="Picture 3"/>
          <p:cNvPicPr>
            <a:picLocks noChangeAspect="1"/>
          </p:cNvPicPr>
          <p:nvPr/>
        </p:nvPicPr>
        <p:blipFill>
          <a:blip r:embed="rId3"/>
          <a:stretch>
            <a:fillRect/>
          </a:stretch>
        </p:blipFill>
        <p:spPr>
          <a:xfrm>
            <a:off x="4054812" y="2216391"/>
            <a:ext cx="7212724" cy="3828030"/>
          </a:xfrm>
          <a:prstGeom prst="rect">
            <a:avLst/>
          </a:prstGeom>
          <a:ln>
            <a:noFill/>
          </a:ln>
          <a:effectLst>
            <a:outerShdw blurRad="292100" dist="139700" dir="2700000" algn="tl" rotWithShape="0">
              <a:srgbClr val="333333">
                <a:alpha val="65000"/>
              </a:srgbClr>
            </a:outerShdw>
          </a:effectLst>
        </p:spPr>
      </p:pic>
      <p:sp>
        <p:nvSpPr>
          <p:cNvPr id="5" name="Rectangle 4"/>
          <p:cNvSpPr/>
          <p:nvPr/>
        </p:nvSpPr>
        <p:spPr>
          <a:xfrm>
            <a:off x="4056993" y="6311900"/>
            <a:ext cx="6096000" cy="307777"/>
          </a:xfrm>
          <a:prstGeom prst="rect">
            <a:avLst/>
          </a:prstGeom>
        </p:spPr>
        <p:txBody>
          <a:bodyPr>
            <a:spAutoFit/>
          </a:bodyPr>
          <a:lstStyle/>
          <a:p>
            <a:r>
              <a:rPr lang="en-US" sz="1400"/>
              <a:t>https://www.chapman.edu/research/integrity/irb/forms-and-instructions.aspx</a:t>
            </a:r>
          </a:p>
        </p:txBody>
      </p:sp>
    </p:spTree>
    <p:extLst>
      <p:ext uri="{BB962C8B-B14F-4D97-AF65-F5344CB8AC3E}">
        <p14:creationId xmlns:p14="http://schemas.microsoft.com/office/powerpoint/2010/main" val="23039064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Student project without IRB approval</a:t>
            </a:r>
          </a:p>
        </p:txBody>
      </p:sp>
      <p:sp>
        <p:nvSpPr>
          <p:cNvPr id="3" name="Content Placeholder 2"/>
          <p:cNvSpPr>
            <a:spLocks noGrp="1"/>
          </p:cNvSpPr>
          <p:nvPr>
            <p:ph idx="1"/>
          </p:nvPr>
        </p:nvSpPr>
        <p:spPr>
          <a:xfrm>
            <a:off x="818712" y="2222287"/>
            <a:ext cx="10554574" cy="1288168"/>
          </a:xfrm>
        </p:spPr>
        <p:txBody>
          <a:bodyPr>
            <a:normAutofit/>
          </a:bodyPr>
          <a:lstStyle/>
          <a:p>
            <a:r>
              <a:rPr lang="en-US"/>
              <a:t>Use the checklist and student-instructor agreement available here:</a:t>
            </a:r>
          </a:p>
          <a:p>
            <a:pPr lvl="1"/>
            <a:r>
              <a:rPr lang="en-US">
                <a:hlinkClick r:id="rId2"/>
              </a:rPr>
              <a:t>Guidelines for Student Classroom Projects and Research Involving Human Subjects</a:t>
            </a:r>
            <a:endParaRPr lang="en-US"/>
          </a:p>
        </p:txBody>
      </p:sp>
      <p:sp>
        <p:nvSpPr>
          <p:cNvPr id="5" name="Rectangle 4"/>
          <p:cNvSpPr/>
          <p:nvPr/>
        </p:nvSpPr>
        <p:spPr>
          <a:xfrm>
            <a:off x="810000" y="6550223"/>
            <a:ext cx="4802790" cy="307777"/>
          </a:xfrm>
          <a:prstGeom prst="rect">
            <a:avLst/>
          </a:prstGeom>
        </p:spPr>
        <p:txBody>
          <a:bodyPr wrap="none">
            <a:spAutoFit/>
          </a:bodyPr>
          <a:lstStyle/>
          <a:p>
            <a:r>
              <a:rPr lang="en-US" sz="1400"/>
              <a:t>https://www.chapman.edu/research/integrity/irb/policies.aspx</a:t>
            </a:r>
          </a:p>
        </p:txBody>
      </p:sp>
      <p:pic>
        <p:nvPicPr>
          <p:cNvPr id="8" name="Picture 7" descr="A screenshot of a computer">
            <a:extLst>
              <a:ext uri="{FF2B5EF4-FFF2-40B4-BE49-F238E27FC236}">
                <a16:creationId xmlns:a16="http://schemas.microsoft.com/office/drawing/2014/main" id="{D736758F-C461-B568-FCB3-6A58D84F8064}"/>
              </a:ext>
            </a:extLst>
          </p:cNvPr>
          <p:cNvPicPr>
            <a:picLocks noChangeAspect="1"/>
          </p:cNvPicPr>
          <p:nvPr/>
        </p:nvPicPr>
        <p:blipFill>
          <a:blip r:embed="rId3"/>
          <a:stretch>
            <a:fillRect/>
          </a:stretch>
        </p:blipFill>
        <p:spPr>
          <a:xfrm>
            <a:off x="854422" y="3351185"/>
            <a:ext cx="5724790" cy="3199038"/>
          </a:xfrm>
          <a:prstGeom prst="rect">
            <a:avLst/>
          </a:prstGeom>
        </p:spPr>
      </p:pic>
    </p:spTree>
    <p:extLst>
      <p:ext uri="{BB962C8B-B14F-4D97-AF65-F5344CB8AC3E}">
        <p14:creationId xmlns:p14="http://schemas.microsoft.com/office/powerpoint/2010/main" val="30590977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Student project without IRB approval</a:t>
            </a:r>
          </a:p>
        </p:txBody>
      </p:sp>
      <p:sp>
        <p:nvSpPr>
          <p:cNvPr id="3" name="Content Placeholder 2"/>
          <p:cNvSpPr>
            <a:spLocks noGrp="1"/>
          </p:cNvSpPr>
          <p:nvPr>
            <p:ph idx="1"/>
          </p:nvPr>
        </p:nvSpPr>
        <p:spPr>
          <a:xfrm>
            <a:off x="838200" y="1825625"/>
            <a:ext cx="11224846" cy="4351338"/>
          </a:xfrm>
        </p:spPr>
        <p:txBody>
          <a:bodyPr>
            <a:normAutofit/>
          </a:bodyPr>
          <a:lstStyle/>
          <a:p>
            <a:r>
              <a:rPr lang="en-US"/>
              <a:t>Remember:</a:t>
            </a:r>
          </a:p>
          <a:p>
            <a:pPr lvl="1"/>
            <a:r>
              <a:rPr lang="en-US"/>
              <a:t>Data that have already been collected will NOT receive retroactive IRB approval</a:t>
            </a:r>
          </a:p>
          <a:p>
            <a:pPr lvl="1"/>
            <a:r>
              <a:rPr lang="en-US"/>
              <a:t>Instructor/student cannot ever publish results (no presentation at the CU student symposium; CU commons; social media).</a:t>
            </a:r>
          </a:p>
          <a:p>
            <a:pPr lvl="1"/>
            <a:r>
              <a:rPr lang="en-US"/>
              <a:t>Apply the same ethical principles. Take advantage of our templates and forms (e.g., recruitment, consenting)</a:t>
            </a:r>
          </a:p>
          <a:p>
            <a:pPr lvl="1"/>
            <a:r>
              <a:rPr lang="en-US"/>
              <a:t>Instructor and student sign an agreement (no need to submit it to the IRB)</a:t>
            </a:r>
          </a:p>
          <a:p>
            <a:pPr lvl="1"/>
            <a:endParaRPr lang="en-US"/>
          </a:p>
        </p:txBody>
      </p:sp>
    </p:spTree>
    <p:extLst>
      <p:ext uri="{BB962C8B-B14F-4D97-AF65-F5344CB8AC3E}">
        <p14:creationId xmlns:p14="http://schemas.microsoft.com/office/powerpoint/2010/main" val="183669699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Quotable">
  <a:themeElements>
    <a:clrScheme name="Custom 4">
      <a:dk1>
        <a:srgbClr val="F2F2F2"/>
      </a:dk1>
      <a:lt1>
        <a:srgbClr val="3F3F3F"/>
      </a:lt1>
      <a:dk2>
        <a:srgbClr val="E8E8E8"/>
      </a:dk2>
      <a:lt2>
        <a:srgbClr val="F8E0B9"/>
      </a:lt2>
      <a:accent1>
        <a:srgbClr val="900E18"/>
      </a:accent1>
      <a:accent2>
        <a:srgbClr val="E1F2BE"/>
      </a:accent2>
      <a:accent3>
        <a:srgbClr val="D2D2D2"/>
      </a:accent3>
      <a:accent4>
        <a:srgbClr val="EFB251"/>
      </a:accent4>
      <a:accent5>
        <a:srgbClr val="EF755F"/>
      </a:accent5>
      <a:accent6>
        <a:srgbClr val="ED515C"/>
      </a:accent6>
      <a:hlink>
        <a:srgbClr val="8F8F8F"/>
      </a:hlink>
      <a:folHlink>
        <a:srgbClr val="A5A5A5"/>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6F3559E9-1A4C-49D8-94D4-F41003531C4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Quotable</Template>
  <TotalTime>0</TotalTime>
  <Words>2185</Words>
  <Application>Microsoft Office PowerPoint</Application>
  <PresentationFormat>Widescreen</PresentationFormat>
  <Paragraphs>143</Paragraphs>
  <Slides>19</Slides>
  <Notes>13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Calibri</vt:lpstr>
      <vt:lpstr>Calibri Light</vt:lpstr>
      <vt:lpstr>Century Gothic</vt:lpstr>
      <vt:lpstr>Ink Free</vt:lpstr>
      <vt:lpstr>Wingdings 2</vt:lpstr>
      <vt:lpstr>Quotable</vt:lpstr>
      <vt:lpstr>IRB workshop Spring 2024</vt:lpstr>
      <vt:lpstr>Agenda</vt:lpstr>
      <vt:lpstr>Scholarly activities that don’t require IRB</vt:lpstr>
      <vt:lpstr>Scholarly activities that don’t require IRB</vt:lpstr>
      <vt:lpstr>Scholarly activities that don’t require IRB</vt:lpstr>
      <vt:lpstr>Scholarly activities that don’t require IRB</vt:lpstr>
      <vt:lpstr>Scholarly activities that don’t require IRB</vt:lpstr>
      <vt:lpstr>Student project without IRB approval</vt:lpstr>
      <vt:lpstr>Student project without IRB approval</vt:lpstr>
      <vt:lpstr>What type of review?</vt:lpstr>
      <vt:lpstr>What type of review?</vt:lpstr>
      <vt:lpstr>What type of review?</vt:lpstr>
      <vt:lpstr>What type of review?</vt:lpstr>
      <vt:lpstr>Recruiting one’s own students</vt:lpstr>
      <vt:lpstr>Recruiting one’s own students</vt:lpstr>
      <vt:lpstr>Audio and video recording</vt:lpstr>
      <vt:lpstr>Audio and video recording</vt:lpstr>
      <vt:lpstr>Using Raffles as an Incentive</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IRB workshop</dc:title>
  <dc:creator>Forster, Rebecca</dc:creator>
  <cp:lastModifiedBy>Tukachinsky, Riva</cp:lastModifiedBy>
  <cp:revision>2</cp:revision>
  <dcterms:created xsi:type="dcterms:W3CDTF">2023-12-27T22:45:55Z</dcterms:created>
  <dcterms:modified xsi:type="dcterms:W3CDTF">2024-04-02T16:47:14Z</dcterms:modified>
</cp:coreProperties>
</file>