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69" d="100"/>
          <a:sy n="69" d="100"/>
        </p:scale>
        <p:origin x="3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9A9F-B283-4C4A-B3C5-BEA24BFCED38}" type="datetimeFigureOut">
              <a:rPr lang="en-US" smtClean="0"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E5012-BB5A-4A89-A236-4608B9C1E4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238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9A9F-B283-4C4A-B3C5-BEA24BFCED38}" type="datetimeFigureOut">
              <a:rPr lang="en-US" smtClean="0"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E5012-BB5A-4A89-A236-4608B9C1E4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06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9A9F-B283-4C4A-B3C5-BEA24BFCED38}" type="datetimeFigureOut">
              <a:rPr lang="en-US" smtClean="0"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E5012-BB5A-4A89-A236-4608B9C1E4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47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9A9F-B283-4C4A-B3C5-BEA24BFCED38}" type="datetimeFigureOut">
              <a:rPr lang="en-US" smtClean="0"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E5012-BB5A-4A89-A236-4608B9C1E4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542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9A9F-B283-4C4A-B3C5-BEA24BFCED38}" type="datetimeFigureOut">
              <a:rPr lang="en-US" smtClean="0"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E5012-BB5A-4A89-A236-4608B9C1E4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981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9A9F-B283-4C4A-B3C5-BEA24BFCED38}" type="datetimeFigureOut">
              <a:rPr lang="en-US" smtClean="0"/>
              <a:t>8/31/2018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E5012-BB5A-4A89-A236-4608B9C1E4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473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9A9F-B283-4C4A-B3C5-BEA24BFCED38}" type="datetimeFigureOut">
              <a:rPr lang="en-US" smtClean="0"/>
              <a:t>8/31/2018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E5012-BB5A-4A89-A236-4608B9C1E4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349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9A9F-B283-4C4A-B3C5-BEA24BFCED38}" type="datetimeFigureOut">
              <a:rPr lang="en-US" smtClean="0"/>
              <a:t>8/31/2018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E5012-BB5A-4A89-A236-4608B9C1E4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052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9A9F-B283-4C4A-B3C5-BEA24BFCED38}" type="datetimeFigureOut">
              <a:rPr lang="en-US" smtClean="0"/>
              <a:t>8/31/2018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E5012-BB5A-4A89-A236-4608B9C1E4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196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9A9F-B283-4C4A-B3C5-BEA24BFCED38}" type="datetimeFigureOut">
              <a:rPr lang="en-US" smtClean="0"/>
              <a:t>8/31/2018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E5012-BB5A-4A89-A236-4608B9C1E4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270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9A9F-B283-4C4A-B3C5-BEA24BFCED38}" type="datetimeFigureOut">
              <a:rPr lang="en-US" smtClean="0"/>
              <a:t>8/31/2018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E5012-BB5A-4A89-A236-4608B9C1E4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011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59A9F-B283-4C4A-B3C5-BEA24BFCED38}" type="datetimeFigureOut">
              <a:rPr lang="en-US" smtClean="0"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E5012-BB5A-4A89-A236-4608B9C1E4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958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0" y="-227"/>
            <a:ext cx="121836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87347"/>
            <a:ext cx="1218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/>
              <a:t>The EH&amp;S and IACUC visualization of the Lab Animal Occupational Health Program (LAOHP) at Chapman</a:t>
            </a:r>
            <a:endParaRPr lang="en-US" b="1" u="sng" dirty="0"/>
          </a:p>
        </p:txBody>
      </p:sp>
      <p:pic>
        <p:nvPicPr>
          <p:cNvPr id="1026" name="Picture 2" descr="P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398" y="1223238"/>
            <a:ext cx="503099" cy="75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48143" y="594234"/>
            <a:ext cx="178940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1- Identification</a:t>
            </a:r>
          </a:p>
          <a:p>
            <a:pPr algn="ctr"/>
            <a:r>
              <a:rPr lang="en-US" sz="1200" dirty="0" smtClean="0"/>
              <a:t>as a potential animal user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364761" y="2752098"/>
            <a:ext cx="151067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2- Enrollment</a:t>
            </a:r>
          </a:p>
          <a:p>
            <a:pPr algn="ctr"/>
            <a:r>
              <a:rPr lang="en-US" sz="1200" dirty="0" smtClean="0"/>
              <a:t>into the LAOHP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4456043" y="799327"/>
            <a:ext cx="15295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3a- Process</a:t>
            </a:r>
          </a:p>
          <a:p>
            <a:pPr algn="ctr"/>
            <a:r>
              <a:rPr lang="en-US" sz="1200" dirty="0" smtClean="0"/>
              <a:t>begins with the RASQ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494133" y="4983074"/>
            <a:ext cx="3451586" cy="17543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Legend</a:t>
            </a:r>
          </a:p>
          <a:p>
            <a:pPr algn="ctr"/>
            <a:r>
              <a:rPr lang="en-US" sz="1000" dirty="0" smtClean="0"/>
              <a:t>EH&amp;S – Environmental Health and Safety</a:t>
            </a:r>
          </a:p>
          <a:p>
            <a:pPr algn="ctr"/>
            <a:r>
              <a:rPr lang="en-US" sz="1000" dirty="0" smtClean="0"/>
              <a:t>OHS and OHSP – Occupational Health and Safety (Program)</a:t>
            </a:r>
          </a:p>
          <a:p>
            <a:pPr algn="ctr"/>
            <a:r>
              <a:rPr lang="en-US" sz="1000" dirty="0" smtClean="0"/>
              <a:t>IACUC – Institutional Animal Care and Use Committee</a:t>
            </a:r>
          </a:p>
          <a:p>
            <a:pPr algn="ctr"/>
            <a:r>
              <a:rPr lang="en-US" sz="1000" dirty="0" smtClean="0"/>
              <a:t>RASQ – Risk Assessment Screening Questionnaire</a:t>
            </a:r>
          </a:p>
          <a:p>
            <a:pPr algn="ctr"/>
            <a:r>
              <a:rPr lang="en-US" sz="1000" dirty="0" smtClean="0"/>
              <a:t>UCI COEH – Center for Occupational and Environmental Health</a:t>
            </a:r>
          </a:p>
          <a:p>
            <a:pPr algn="ctr"/>
            <a:r>
              <a:rPr lang="en-US" sz="1000" dirty="0"/>
              <a:t>HHBQ – UCI’s </a:t>
            </a:r>
            <a:r>
              <a:rPr lang="en-US" sz="1000" dirty="0" smtClean="0"/>
              <a:t>Health History Baseline Questionnaire</a:t>
            </a:r>
            <a:endParaRPr lang="en-US" sz="1000" dirty="0"/>
          </a:p>
          <a:p>
            <a:pPr algn="ctr"/>
            <a:r>
              <a:rPr lang="en-US" sz="1000" dirty="0" smtClean="0"/>
              <a:t>PPE – Personal Protective Equipment</a:t>
            </a:r>
          </a:p>
          <a:p>
            <a:pPr algn="ctr"/>
            <a:r>
              <a:rPr lang="en-US" sz="1000" dirty="0" smtClean="0"/>
              <a:t>PHI – Personal Health Information</a:t>
            </a:r>
          </a:p>
          <a:p>
            <a:pPr algn="ctr"/>
            <a:r>
              <a:rPr lang="en-US" sz="1000" dirty="0" smtClean="0"/>
              <a:t>HIPPA – Health Insurance Portability and Accountability Act</a:t>
            </a:r>
            <a:endParaRPr lang="en-US" sz="10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5106" y="662424"/>
            <a:ext cx="1055869" cy="145127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" name="TextBox 13"/>
          <p:cNvSpPr txBox="1"/>
          <p:nvPr/>
        </p:nvSpPr>
        <p:spPr>
          <a:xfrm>
            <a:off x="1206699" y="1271534"/>
            <a:ext cx="1997349" cy="70788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lIns="45720" rIns="45720" rtlCol="0">
            <a:spAutoFit/>
          </a:bodyPr>
          <a:lstStyle/>
          <a:p>
            <a:pPr algn="ctr"/>
            <a:r>
              <a:rPr lang="en-US" sz="1000" dirty="0" smtClean="0"/>
              <a:t>Generally, when coming into contact with </a:t>
            </a:r>
            <a:r>
              <a:rPr lang="en-US" sz="1000" u="sng" dirty="0" smtClean="0"/>
              <a:t>live (1)</a:t>
            </a:r>
            <a:r>
              <a:rPr lang="en-US" sz="1000" baseline="30000" dirty="0" smtClean="0"/>
              <a:t> </a:t>
            </a:r>
            <a:r>
              <a:rPr lang="en-US" sz="1000" dirty="0" smtClean="0"/>
              <a:t>vertebrate animals (mouse, rat, bird, fish, etc.) in research, teaching, or testing.</a:t>
            </a:r>
            <a:endParaRPr lang="en-US" sz="1000" dirty="0"/>
          </a:p>
        </p:txBody>
      </p:sp>
      <p:sp>
        <p:nvSpPr>
          <p:cNvPr id="15" name="TextBox 14"/>
          <p:cNvSpPr txBox="1"/>
          <p:nvPr/>
        </p:nvSpPr>
        <p:spPr>
          <a:xfrm>
            <a:off x="7562419" y="5191728"/>
            <a:ext cx="4415257" cy="16004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Notes </a:t>
            </a:r>
            <a:r>
              <a:rPr lang="en-US" sz="1100" dirty="0" smtClean="0"/>
              <a:t>(details are available from the IACUC office and EH&amp;S)</a:t>
            </a:r>
            <a:endParaRPr lang="en-US" dirty="0" smtClean="0"/>
          </a:p>
          <a:p>
            <a:pPr marL="119063" indent="-119063"/>
            <a:r>
              <a:rPr lang="en-US" sz="1000" dirty="0" smtClean="0"/>
              <a:t>1- The OHS of those working with animal products only (</a:t>
            </a:r>
            <a:r>
              <a:rPr lang="en-US" sz="1000" i="1" dirty="0" smtClean="0"/>
              <a:t>in </a:t>
            </a:r>
            <a:r>
              <a:rPr lang="en-US" sz="1000" i="1" dirty="0"/>
              <a:t>vitro</a:t>
            </a:r>
            <a:r>
              <a:rPr lang="en-US" sz="1000" dirty="0" smtClean="0"/>
              <a:t>) is addressed by other programs (e.g., the Institutional Biosafety Committee (IBC), blood-borne pathogens training, risk management).</a:t>
            </a:r>
          </a:p>
          <a:p>
            <a:pPr marL="119063" indent="-119063"/>
            <a:r>
              <a:rPr lang="en-US" sz="1000" dirty="0" smtClean="0"/>
              <a:t>2- The RASQ contains no PHI. The Chapman LAOHP questionnaire and UCI HHBQ are HIPPA-compliant, being paper-based and personally carried to UCI COEH.  </a:t>
            </a:r>
            <a:r>
              <a:rPr lang="en-US" sz="1000" u="sng" dirty="0" smtClean="0"/>
              <a:t>Do not</a:t>
            </a:r>
            <a:r>
              <a:rPr lang="en-US" sz="1000" dirty="0" smtClean="0"/>
              <a:t> submit any PHI to Chapman.</a:t>
            </a:r>
          </a:p>
          <a:p>
            <a:pPr marL="119063" indent="-119063"/>
            <a:r>
              <a:rPr lang="en-US" sz="1000" dirty="0" smtClean="0"/>
              <a:t>3- The database is a confidential archive holding enrollment information:  RASQs, Part E PPE and work practice recommendations.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849" y="3269764"/>
            <a:ext cx="1079471" cy="736830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983040" y="3269151"/>
            <a:ext cx="1281404" cy="10156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All animal users must enroll into the LAOHP, which indicates an understanding of the risks and hazards.</a:t>
            </a:r>
            <a:endParaRPr lang="en-US" sz="1000" dirty="0"/>
          </a:p>
        </p:txBody>
      </p:sp>
      <p:sp>
        <p:nvSpPr>
          <p:cNvPr id="23" name="TextBox 22"/>
          <p:cNvSpPr txBox="1"/>
          <p:nvPr/>
        </p:nvSpPr>
        <p:spPr>
          <a:xfrm>
            <a:off x="8797246" y="1414818"/>
            <a:ext cx="1350172" cy="193899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lIns="45720" rIns="45720" rtlCol="0">
            <a:spAutoFit/>
          </a:bodyPr>
          <a:lstStyle/>
          <a:p>
            <a:pPr algn="ctr"/>
            <a:r>
              <a:rPr lang="en-US" sz="1000" dirty="0" smtClean="0"/>
              <a:t>When there </a:t>
            </a:r>
            <a:r>
              <a:rPr lang="en-US" sz="1000" u="sng" dirty="0" smtClean="0"/>
              <a:t>is a health issue</a:t>
            </a:r>
            <a:r>
              <a:rPr lang="en-US" sz="1000" dirty="0" smtClean="0"/>
              <a:t>, then complete both the CU LAOHP form and UCI HHBQ. Take them with the EH&amp;S authorization to UCI COEH for medical consultation.  Receive </a:t>
            </a:r>
            <a:r>
              <a:rPr lang="en-US" sz="1000" dirty="0"/>
              <a:t>p</a:t>
            </a:r>
            <a:r>
              <a:rPr lang="en-US" sz="1000" dirty="0" smtClean="0"/>
              <a:t>art E, the physician assessment and</a:t>
            </a:r>
          </a:p>
          <a:p>
            <a:pPr algn="ctr"/>
            <a:r>
              <a:rPr lang="en-US" sz="1000" dirty="0" smtClean="0"/>
              <a:t>enrollment evaluation. (2)</a:t>
            </a:r>
            <a:endParaRPr lang="en-US" sz="1000" dirty="0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53436" y="3887506"/>
            <a:ext cx="1571868" cy="1027249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8830061" y="595473"/>
            <a:ext cx="125656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3b- Process</a:t>
            </a:r>
          </a:p>
          <a:p>
            <a:pPr algn="ctr"/>
            <a:r>
              <a:rPr lang="en-US" sz="1200" dirty="0"/>
              <a:t>c</a:t>
            </a:r>
            <a:r>
              <a:rPr lang="en-US" sz="1200" dirty="0" smtClean="0"/>
              <a:t>ontinues with</a:t>
            </a:r>
          </a:p>
          <a:p>
            <a:pPr algn="ctr"/>
            <a:r>
              <a:rPr lang="en-US" sz="1200" dirty="0" smtClean="0"/>
              <a:t>medical histories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4595588" y="1357222"/>
            <a:ext cx="1233213" cy="70788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Complete the self- evaluation of your awareness of risk and exposure. (2)</a:t>
            </a:r>
            <a:endParaRPr lang="en-US" sz="1000" dirty="0"/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7130598" y="1329575"/>
            <a:ext cx="3148458" cy="58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" name="TextBox 1023"/>
          <p:cNvSpPr txBox="1"/>
          <p:nvPr/>
        </p:nvSpPr>
        <p:spPr>
          <a:xfrm>
            <a:off x="10230613" y="4854178"/>
            <a:ext cx="11700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UCI COEH </a:t>
            </a:r>
            <a:endParaRPr lang="en-US" sz="1200" dirty="0"/>
          </a:p>
        </p:txBody>
      </p:sp>
      <p:sp>
        <p:nvSpPr>
          <p:cNvPr id="34" name="TextBox 33"/>
          <p:cNvSpPr txBox="1"/>
          <p:nvPr/>
        </p:nvSpPr>
        <p:spPr>
          <a:xfrm>
            <a:off x="6723781" y="4797631"/>
            <a:ext cx="34183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Part </a:t>
            </a:r>
            <a:r>
              <a:rPr lang="en-US" sz="1200" dirty="0"/>
              <a:t>E</a:t>
            </a:r>
            <a:r>
              <a:rPr lang="en-US" sz="1200" dirty="0" smtClean="0"/>
              <a:t>, submit to the IACUC and supervisor</a:t>
            </a:r>
            <a:endParaRPr lang="en-US" sz="1200" dirty="0"/>
          </a:p>
        </p:txBody>
      </p:sp>
      <p:cxnSp>
        <p:nvCxnSpPr>
          <p:cNvPr id="35" name="Straight Arrow Connector 34"/>
          <p:cNvCxnSpPr/>
          <p:nvPr/>
        </p:nvCxnSpPr>
        <p:spPr>
          <a:xfrm flipH="1">
            <a:off x="11588251" y="1804274"/>
            <a:ext cx="14739" cy="1866810"/>
          </a:xfrm>
          <a:prstGeom prst="straightConnector1">
            <a:avLst/>
          </a:prstGeom>
          <a:ln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 flipV="1">
            <a:off x="6455630" y="4749225"/>
            <a:ext cx="3464306" cy="821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057921" y="1025151"/>
            <a:ext cx="1170011" cy="617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dirty="0" smtClean="0"/>
              <a:t>Q1 and/or Q2: “yes”</a:t>
            </a:r>
            <a:endParaRPr lang="en-US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4609401" y="4469780"/>
            <a:ext cx="1541574" cy="55399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Renew the RASQ </a:t>
            </a:r>
            <a:r>
              <a:rPr lang="en-US" sz="1000" u="sng" dirty="0" smtClean="0"/>
              <a:t>annually</a:t>
            </a:r>
            <a:r>
              <a:rPr lang="en-US" sz="1000" dirty="0" smtClean="0"/>
              <a:t> or when circumstances change. (3)</a:t>
            </a:r>
            <a:endParaRPr lang="en-US" sz="1000" dirty="0"/>
          </a:p>
        </p:txBody>
      </p:sp>
      <p:sp>
        <p:nvSpPr>
          <p:cNvPr id="44" name="TextBox 43"/>
          <p:cNvSpPr txBox="1"/>
          <p:nvPr/>
        </p:nvSpPr>
        <p:spPr>
          <a:xfrm>
            <a:off x="6510031" y="3125103"/>
            <a:ext cx="1116406" cy="70788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RASQ is reviewed; when something is unclear, the user is contacted.</a:t>
            </a:r>
            <a:endParaRPr lang="en-US" sz="1000" dirty="0"/>
          </a:p>
        </p:txBody>
      </p:sp>
      <p:sp>
        <p:nvSpPr>
          <p:cNvPr id="45" name="TextBox 44"/>
          <p:cNvSpPr txBox="1"/>
          <p:nvPr/>
        </p:nvSpPr>
        <p:spPr>
          <a:xfrm>
            <a:off x="4433106" y="3744391"/>
            <a:ext cx="178699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3c- Database</a:t>
            </a:r>
          </a:p>
          <a:p>
            <a:pPr algn="ctr"/>
            <a:r>
              <a:rPr lang="en-US" sz="1200" dirty="0" smtClean="0"/>
              <a:t>finishes with enrollment in the LAOHP archive</a:t>
            </a:r>
            <a:endParaRPr lang="en-US" sz="1200" dirty="0"/>
          </a:p>
        </p:txBody>
      </p:sp>
      <p:sp>
        <p:nvSpPr>
          <p:cNvPr id="1031" name="Rounded Rectangle 1030"/>
          <p:cNvSpPr/>
          <p:nvPr/>
        </p:nvSpPr>
        <p:spPr>
          <a:xfrm>
            <a:off x="4067548" y="456679"/>
            <a:ext cx="7922004" cy="4674498"/>
          </a:xfrm>
          <a:prstGeom prst="roundRect">
            <a:avLst/>
          </a:prstGeom>
          <a:noFill/>
          <a:ln w="222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2" name="Bent Arrow 1031"/>
          <p:cNvSpPr/>
          <p:nvPr/>
        </p:nvSpPr>
        <p:spPr>
          <a:xfrm>
            <a:off x="469695" y="2249800"/>
            <a:ext cx="813816" cy="868680"/>
          </a:xfrm>
          <a:prstGeom prst="bentArrow">
            <a:avLst/>
          </a:prstGeom>
          <a:solidFill>
            <a:srgbClr val="C00000"/>
          </a:solidFill>
          <a:scene3d>
            <a:camera prst="orthographicFront">
              <a:rot lat="1080000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Bent Arrow 47"/>
          <p:cNvSpPr/>
          <p:nvPr/>
        </p:nvSpPr>
        <p:spPr>
          <a:xfrm>
            <a:off x="3032786" y="2224075"/>
            <a:ext cx="813816" cy="868680"/>
          </a:xfrm>
          <a:prstGeom prst="bentArrow">
            <a:avLst/>
          </a:prstGeom>
          <a:solidFill>
            <a:srgbClr val="C00000"/>
          </a:solidFill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0" name="Straight Arrow Connector 49"/>
          <p:cNvCxnSpPr>
            <a:endCxn id="45" idx="0"/>
          </p:cNvCxnSpPr>
          <p:nvPr/>
        </p:nvCxnSpPr>
        <p:spPr>
          <a:xfrm flipH="1">
            <a:off x="5326603" y="2111189"/>
            <a:ext cx="1093676" cy="16332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203959" y="2578399"/>
            <a:ext cx="1624842" cy="86177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RASQ is reviewed by IACUC and/or EH&amp;S; if no concerns, then enrollment is completed and a confirmation is emailed.</a:t>
            </a:r>
            <a:endParaRPr lang="en-US" sz="1000" dirty="0"/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6591627" y="2205776"/>
            <a:ext cx="338426" cy="7589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>
            <a:off x="6184737" y="3898055"/>
            <a:ext cx="1273565" cy="53186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V="1">
            <a:off x="7663393" y="1612631"/>
            <a:ext cx="1107218" cy="21000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4898301" y="2308903"/>
            <a:ext cx="12526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Q1 and Q2: “no”</a:t>
            </a:r>
            <a:endParaRPr lang="en-US" sz="1200" dirty="0"/>
          </a:p>
        </p:txBody>
      </p:sp>
      <p:sp>
        <p:nvSpPr>
          <p:cNvPr id="70" name="TextBox 69"/>
          <p:cNvSpPr txBox="1"/>
          <p:nvPr/>
        </p:nvSpPr>
        <p:spPr>
          <a:xfrm>
            <a:off x="6733961" y="2516640"/>
            <a:ext cx="11700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Q1 or Q2: “??”</a:t>
            </a:r>
            <a:endParaRPr lang="en-US" sz="1200" dirty="0"/>
          </a:p>
        </p:txBody>
      </p:sp>
      <p:sp>
        <p:nvSpPr>
          <p:cNvPr id="46" name="TextBox 45"/>
          <p:cNvSpPr txBox="1"/>
          <p:nvPr/>
        </p:nvSpPr>
        <p:spPr>
          <a:xfrm>
            <a:off x="7205200" y="3778728"/>
            <a:ext cx="8688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or</a:t>
            </a:r>
            <a:endParaRPr lang="en-US" sz="1200" dirty="0"/>
          </a:p>
        </p:txBody>
      </p:sp>
      <p:sp>
        <p:nvSpPr>
          <p:cNvPr id="49" name="TextBox 48"/>
          <p:cNvSpPr txBox="1"/>
          <p:nvPr/>
        </p:nvSpPr>
        <p:spPr>
          <a:xfrm>
            <a:off x="672625" y="4254589"/>
            <a:ext cx="2860721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To be on a protocol, the animal user must be LAOHP-enrolled, have training, and describe risks.</a:t>
            </a:r>
            <a:endParaRPr lang="en-US" sz="1000" dirty="0"/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229950"/>
              </p:ext>
            </p:extLst>
          </p:nvPr>
        </p:nvGraphicFramePr>
        <p:xfrm>
          <a:off x="4441213" y="5217748"/>
          <a:ext cx="2752506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163">
                  <a:extLst>
                    <a:ext uri="{9D8B030D-6E8A-4147-A177-3AD203B41FA5}">
                      <a16:colId xmlns="" xmlns:a16="http://schemas.microsoft.com/office/drawing/2014/main" val="2655544785"/>
                    </a:ext>
                  </a:extLst>
                </a:gridCol>
                <a:gridCol w="351505">
                  <a:extLst>
                    <a:ext uri="{9D8B030D-6E8A-4147-A177-3AD203B41FA5}">
                      <a16:colId xmlns="" xmlns:a16="http://schemas.microsoft.com/office/drawing/2014/main" val="3067781244"/>
                    </a:ext>
                  </a:extLst>
                </a:gridCol>
                <a:gridCol w="1752838">
                  <a:extLst>
                    <a:ext uri="{9D8B030D-6E8A-4147-A177-3AD203B41FA5}">
                      <a16:colId xmlns="" xmlns:a16="http://schemas.microsoft.com/office/drawing/2014/main" val="1866064730"/>
                    </a:ext>
                  </a:extLst>
                </a:gridCol>
              </a:tblGrid>
              <a:tr h="7335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OOPS!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accident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sz="4800" b="0" dirty="0" smtClean="0">
                          <a:solidFill>
                            <a:schemeClr val="tx1"/>
                          </a:solidFill>
                        </a:rPr>
                        <a:t>{</a:t>
                      </a:r>
                      <a:endParaRPr lang="en-US" sz="4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B="9144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File an incident report.</a:t>
                      </a:r>
                    </a:p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Evaluate worker’s compensation.</a:t>
                      </a:r>
                    </a:p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Review what happened.</a:t>
                      </a:r>
                    </a:p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Mitigation, re-training, new PPE.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554549985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11456379" y="206223"/>
            <a:ext cx="52129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8/30/18</a:t>
            </a:r>
            <a:endParaRPr lang="en-US" sz="800" dirty="0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08109" y="2754532"/>
            <a:ext cx="503459" cy="713641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73703" y="3540459"/>
            <a:ext cx="582781" cy="61798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443403" y="3542706"/>
            <a:ext cx="927441" cy="118872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0021" y="2538361"/>
            <a:ext cx="850073" cy="1100094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586270" y="635930"/>
            <a:ext cx="936374" cy="609407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578586" y="1596078"/>
            <a:ext cx="933030" cy="566995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52" name="Cross 51"/>
          <p:cNvSpPr/>
          <p:nvPr/>
        </p:nvSpPr>
        <p:spPr>
          <a:xfrm>
            <a:off x="10964141" y="2219535"/>
            <a:ext cx="227194" cy="263702"/>
          </a:xfrm>
          <a:prstGeom prst="plu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Cross 53"/>
          <p:cNvSpPr/>
          <p:nvPr/>
        </p:nvSpPr>
        <p:spPr>
          <a:xfrm>
            <a:off x="10947493" y="1280807"/>
            <a:ext cx="227194" cy="263702"/>
          </a:xfrm>
          <a:prstGeom prst="plu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76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455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Chapman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Kennedy, Bruce</dc:creator>
  <cp:lastModifiedBy>Bruce</cp:lastModifiedBy>
  <cp:revision>36</cp:revision>
  <cp:lastPrinted>2018-08-31T17:09:34Z</cp:lastPrinted>
  <dcterms:created xsi:type="dcterms:W3CDTF">2018-07-24T16:18:10Z</dcterms:created>
  <dcterms:modified xsi:type="dcterms:W3CDTF">2018-08-31T17:26:43Z</dcterms:modified>
</cp:coreProperties>
</file>