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4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8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7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4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5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9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7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1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9A9F-B283-4C4A-B3C5-BEA24BFCED38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5012-BB5A-4A89-A236-4608B9C1E4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" y="-227"/>
            <a:ext cx="121836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7347"/>
            <a:ext cx="1218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The EH&amp;S and IACUC visualization of the Lab Animal Occupational Health Program (LAOHP) at Chapman</a:t>
            </a:r>
            <a:endParaRPr lang="en-US" b="1" u="sng" dirty="0"/>
          </a:p>
        </p:txBody>
      </p:sp>
      <p:pic>
        <p:nvPicPr>
          <p:cNvPr id="1026" name="Picture 2" descr="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98" y="1223238"/>
            <a:ext cx="503099" cy="7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8143" y="594234"/>
            <a:ext cx="17894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1- Identification</a:t>
            </a:r>
          </a:p>
          <a:p>
            <a:pPr algn="ctr"/>
            <a:r>
              <a:rPr lang="en-US" sz="1200" dirty="0" smtClean="0"/>
              <a:t>as a potential animal user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4761" y="2752098"/>
            <a:ext cx="15106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2- Enrollment</a:t>
            </a:r>
          </a:p>
          <a:p>
            <a:pPr algn="ctr"/>
            <a:r>
              <a:rPr lang="en-US" sz="1200" dirty="0" smtClean="0"/>
              <a:t>into the LAOHP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456043" y="799327"/>
            <a:ext cx="15295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3a- Process</a:t>
            </a:r>
          </a:p>
          <a:p>
            <a:pPr algn="ctr"/>
            <a:r>
              <a:rPr lang="en-US" sz="1200" dirty="0" smtClean="0"/>
              <a:t>begins with the RASQ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94133" y="4983074"/>
            <a:ext cx="3451586" cy="17543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Legend</a:t>
            </a:r>
          </a:p>
          <a:p>
            <a:pPr algn="ctr"/>
            <a:r>
              <a:rPr lang="en-US" sz="1000" dirty="0" smtClean="0"/>
              <a:t>EH&amp;S – Environmental Health and Safety</a:t>
            </a:r>
          </a:p>
          <a:p>
            <a:pPr algn="ctr"/>
            <a:r>
              <a:rPr lang="en-US" sz="1000" dirty="0" smtClean="0"/>
              <a:t>OHS and OHSP – Occupational Health and Safety (Program)</a:t>
            </a:r>
          </a:p>
          <a:p>
            <a:pPr algn="ctr"/>
            <a:r>
              <a:rPr lang="en-US" sz="1000" dirty="0" smtClean="0"/>
              <a:t>IACUC – Institutional Animal Care and Use Committee</a:t>
            </a:r>
          </a:p>
          <a:p>
            <a:pPr algn="ctr"/>
            <a:r>
              <a:rPr lang="en-US" sz="1000" dirty="0" smtClean="0"/>
              <a:t>RASQ – Risk Assessment Screening Questionnaire</a:t>
            </a:r>
          </a:p>
          <a:p>
            <a:pPr algn="ctr"/>
            <a:r>
              <a:rPr lang="en-US" sz="1000" dirty="0" smtClean="0"/>
              <a:t>UCI COEH – Center for Occupational and Environmental Health</a:t>
            </a:r>
          </a:p>
          <a:p>
            <a:pPr algn="ctr"/>
            <a:r>
              <a:rPr lang="en-US" sz="1000" dirty="0"/>
              <a:t>HHBQ – UCI’s </a:t>
            </a:r>
            <a:r>
              <a:rPr lang="en-US" sz="1000" dirty="0" smtClean="0"/>
              <a:t>Health History Baseline Questionnaire</a:t>
            </a:r>
            <a:endParaRPr lang="en-US" sz="1000" dirty="0"/>
          </a:p>
          <a:p>
            <a:pPr algn="ctr"/>
            <a:r>
              <a:rPr lang="en-US" sz="1000" dirty="0" smtClean="0"/>
              <a:t>PPE – Personal Protective Equipment</a:t>
            </a:r>
          </a:p>
          <a:p>
            <a:pPr algn="ctr"/>
            <a:r>
              <a:rPr lang="en-US" sz="1000" dirty="0" smtClean="0"/>
              <a:t>PHI – Personal Health Information</a:t>
            </a:r>
          </a:p>
          <a:p>
            <a:pPr algn="ctr"/>
            <a:r>
              <a:rPr lang="en-US" sz="1000" dirty="0" smtClean="0"/>
              <a:t>HIPPA – Health Insurance Portability and Accountability Act</a:t>
            </a:r>
            <a:endParaRPr lang="en-US" sz="1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106" y="662424"/>
            <a:ext cx="1055869" cy="14512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1206699" y="1271534"/>
            <a:ext cx="1997349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000" dirty="0" smtClean="0"/>
              <a:t>Generally, when coming into contact with </a:t>
            </a:r>
            <a:r>
              <a:rPr lang="en-US" sz="1000" u="sng" dirty="0" smtClean="0"/>
              <a:t>live (1)</a:t>
            </a:r>
            <a:r>
              <a:rPr lang="en-US" sz="1000" baseline="30000" dirty="0" smtClean="0"/>
              <a:t> </a:t>
            </a:r>
            <a:r>
              <a:rPr lang="en-US" sz="1000" dirty="0" smtClean="0"/>
              <a:t>vertebrate animals (mouse, rat, bird, fish, etc.) in research, teaching, or testing.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62419" y="5191728"/>
            <a:ext cx="4415257" cy="16004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Notes </a:t>
            </a:r>
            <a:r>
              <a:rPr lang="en-US" sz="1100" dirty="0" smtClean="0"/>
              <a:t>(details are available from the IACUC office and EH&amp;S)</a:t>
            </a:r>
            <a:endParaRPr lang="en-US" dirty="0" smtClean="0"/>
          </a:p>
          <a:p>
            <a:pPr marL="119063" indent="-119063"/>
            <a:r>
              <a:rPr lang="en-US" sz="1000" dirty="0" smtClean="0"/>
              <a:t>1- The OHS of those working with animal products only (</a:t>
            </a:r>
            <a:r>
              <a:rPr lang="en-US" sz="1000" i="1" dirty="0" smtClean="0"/>
              <a:t>in </a:t>
            </a:r>
            <a:r>
              <a:rPr lang="en-US" sz="1000" i="1" dirty="0"/>
              <a:t>vitro</a:t>
            </a:r>
            <a:r>
              <a:rPr lang="en-US" sz="1000" dirty="0" smtClean="0"/>
              <a:t>) is addressed by other programs (e.g., the Institutional Biosafety Committee (IBC), blood-borne pathogens training, risk management).</a:t>
            </a:r>
          </a:p>
          <a:p>
            <a:pPr marL="119063" indent="-119063"/>
            <a:r>
              <a:rPr lang="en-US" sz="1000" dirty="0" smtClean="0"/>
              <a:t>2- The RASQ contains no PHI. The Chapman LAOHP questionnaire and UCI HHBQ are HIPPA-compliant, being paper-based and personally carried to UCI COEH.  </a:t>
            </a:r>
            <a:r>
              <a:rPr lang="en-US" sz="1000" u="sng" dirty="0" smtClean="0"/>
              <a:t>Do not</a:t>
            </a:r>
            <a:r>
              <a:rPr lang="en-US" sz="1000" dirty="0" smtClean="0"/>
              <a:t> submit any PHI to Chapman.</a:t>
            </a:r>
          </a:p>
          <a:p>
            <a:pPr marL="119063" indent="-119063"/>
            <a:r>
              <a:rPr lang="en-US" sz="1000" dirty="0" smtClean="0"/>
              <a:t>3- The database is a confidential archive holding enrollment information:  RASQs, Part E PPE and work practice recommendations.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49" y="3269764"/>
            <a:ext cx="1079471" cy="73683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983040" y="3269151"/>
            <a:ext cx="128140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All animal users must enroll into the LAOHP, which indicates an understanding of the risks and hazards.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8797246" y="1414818"/>
            <a:ext cx="1350172" cy="19389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000" dirty="0" smtClean="0"/>
              <a:t>When there </a:t>
            </a:r>
            <a:r>
              <a:rPr lang="en-US" sz="1000" u="sng" dirty="0" smtClean="0"/>
              <a:t>is a health issue</a:t>
            </a:r>
            <a:r>
              <a:rPr lang="en-US" sz="1000" dirty="0" smtClean="0"/>
              <a:t>, then complete both the CU LAOHP form and UCI HHBQ. Take them with the EH&amp;S authorization to UCI COEH for medical consultation.  Receive </a:t>
            </a:r>
            <a:r>
              <a:rPr lang="en-US" sz="1000" dirty="0"/>
              <a:t>p</a:t>
            </a:r>
            <a:r>
              <a:rPr lang="en-US" sz="1000" dirty="0" smtClean="0"/>
              <a:t>art E, the physician assessment and</a:t>
            </a:r>
          </a:p>
          <a:p>
            <a:pPr algn="ctr"/>
            <a:r>
              <a:rPr lang="en-US" sz="1000" dirty="0" smtClean="0"/>
              <a:t>enrollment evaluation. (2)</a:t>
            </a:r>
            <a:endParaRPr lang="en-US" sz="10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3436" y="3887506"/>
            <a:ext cx="1571868" cy="102724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830061" y="595473"/>
            <a:ext cx="12565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3b- Process</a:t>
            </a:r>
          </a:p>
          <a:p>
            <a:pPr algn="ctr"/>
            <a:r>
              <a:rPr lang="en-US" sz="1200" dirty="0"/>
              <a:t>c</a:t>
            </a:r>
            <a:r>
              <a:rPr lang="en-US" sz="1200" dirty="0" smtClean="0"/>
              <a:t>ontinues with</a:t>
            </a:r>
          </a:p>
          <a:p>
            <a:pPr algn="ctr"/>
            <a:r>
              <a:rPr lang="en-US" sz="1200" dirty="0" smtClean="0"/>
              <a:t>medical histories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595588" y="1357222"/>
            <a:ext cx="1233213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Complete the self- evaluation of your awareness of risk and exposure. (2)</a:t>
            </a:r>
            <a:endParaRPr lang="en-US" sz="10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7130598" y="1329575"/>
            <a:ext cx="3148458" cy="5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10230613" y="4854178"/>
            <a:ext cx="1170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UCI COEH 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723781" y="4797631"/>
            <a:ext cx="3418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Part </a:t>
            </a:r>
            <a:r>
              <a:rPr lang="en-US" sz="1200" dirty="0"/>
              <a:t>E</a:t>
            </a:r>
            <a:r>
              <a:rPr lang="en-US" sz="1200" dirty="0" smtClean="0"/>
              <a:t>, submit to the IACUC and supervisor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1588251" y="1804274"/>
            <a:ext cx="14739" cy="1866810"/>
          </a:xfrm>
          <a:prstGeom prst="straightConnector1">
            <a:avLst/>
          </a:prstGeom>
          <a:ln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455630" y="4749225"/>
            <a:ext cx="3464306" cy="821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57921" y="1025151"/>
            <a:ext cx="1170011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/>
              <a:t>Q1 and/or Q2: “yes”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609401" y="4469780"/>
            <a:ext cx="1541574" cy="55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Renew the RASQ </a:t>
            </a:r>
            <a:r>
              <a:rPr lang="en-US" sz="1000" u="sng" dirty="0" smtClean="0"/>
              <a:t>annually</a:t>
            </a:r>
            <a:r>
              <a:rPr lang="en-US" sz="1000" dirty="0" smtClean="0"/>
              <a:t> or when circumstances change. (3)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6510031" y="3125103"/>
            <a:ext cx="1116406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RASQ is reviewed; when something is unclear, the user is contacted.</a:t>
            </a:r>
            <a:endParaRPr lang="en-US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4433106" y="3744391"/>
            <a:ext cx="17869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3c- Database</a:t>
            </a:r>
          </a:p>
          <a:p>
            <a:pPr algn="ctr"/>
            <a:r>
              <a:rPr lang="en-US" sz="1200" dirty="0" smtClean="0"/>
              <a:t>finishes with enrollment in the LAOHP archive</a:t>
            </a:r>
            <a:endParaRPr lang="en-US" sz="1200" dirty="0"/>
          </a:p>
        </p:txBody>
      </p:sp>
      <p:sp>
        <p:nvSpPr>
          <p:cNvPr id="1031" name="Rounded Rectangle 1030"/>
          <p:cNvSpPr/>
          <p:nvPr/>
        </p:nvSpPr>
        <p:spPr>
          <a:xfrm>
            <a:off x="4067548" y="456679"/>
            <a:ext cx="7922004" cy="4674498"/>
          </a:xfrm>
          <a:prstGeom prst="round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2" name="Bent Arrow 1031"/>
          <p:cNvSpPr/>
          <p:nvPr/>
        </p:nvSpPr>
        <p:spPr>
          <a:xfrm>
            <a:off x="469695" y="2249800"/>
            <a:ext cx="813816" cy="868680"/>
          </a:xfrm>
          <a:prstGeom prst="bentArrow">
            <a:avLst/>
          </a:prstGeom>
          <a:solidFill>
            <a:srgbClr val="C00000"/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Bent Arrow 47"/>
          <p:cNvSpPr/>
          <p:nvPr/>
        </p:nvSpPr>
        <p:spPr>
          <a:xfrm>
            <a:off x="3032786" y="2224075"/>
            <a:ext cx="813816" cy="868680"/>
          </a:xfrm>
          <a:prstGeom prst="bentArrow">
            <a:avLst/>
          </a:prstGeom>
          <a:solidFill>
            <a:srgbClr val="C0000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endCxn id="45" idx="0"/>
          </p:cNvCxnSpPr>
          <p:nvPr/>
        </p:nvCxnSpPr>
        <p:spPr>
          <a:xfrm flipH="1">
            <a:off x="5326603" y="2111189"/>
            <a:ext cx="1093676" cy="16332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203959" y="2578399"/>
            <a:ext cx="1624842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RASQ is reviewed by IACUC and/or EH&amp;S; if no concerns, then enrollment is completed and a confirmation is emailed.</a:t>
            </a:r>
            <a:endParaRPr lang="en-US" sz="1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591627" y="2205776"/>
            <a:ext cx="338426" cy="7589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184737" y="3898055"/>
            <a:ext cx="1273565" cy="5318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7663393" y="1612631"/>
            <a:ext cx="1107218" cy="21000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898301" y="2308903"/>
            <a:ext cx="1252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Q1 and Q2: “no”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6733961" y="2516640"/>
            <a:ext cx="1170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Q1 or Q2: “??”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7205200" y="3778728"/>
            <a:ext cx="868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672625" y="4254589"/>
            <a:ext cx="286072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To be on a protocol, the animal user must be LAOHP-enrolled, have training, and describe risks.</a:t>
            </a:r>
            <a:endParaRPr lang="en-US" sz="10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29950"/>
              </p:ext>
            </p:extLst>
          </p:nvPr>
        </p:nvGraphicFramePr>
        <p:xfrm>
          <a:off x="4441213" y="5217748"/>
          <a:ext cx="2752506" cy="86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163">
                  <a:extLst>
                    <a:ext uri="{9D8B030D-6E8A-4147-A177-3AD203B41FA5}">
                      <a16:colId xmlns="" xmlns:a16="http://schemas.microsoft.com/office/drawing/2014/main" val="2655544785"/>
                    </a:ext>
                  </a:extLst>
                </a:gridCol>
                <a:gridCol w="351505">
                  <a:extLst>
                    <a:ext uri="{9D8B030D-6E8A-4147-A177-3AD203B41FA5}">
                      <a16:colId xmlns="" xmlns:a16="http://schemas.microsoft.com/office/drawing/2014/main" val="3067781244"/>
                    </a:ext>
                  </a:extLst>
                </a:gridCol>
                <a:gridCol w="1752838">
                  <a:extLst>
                    <a:ext uri="{9D8B030D-6E8A-4147-A177-3AD203B41FA5}">
                      <a16:colId xmlns="" xmlns:a16="http://schemas.microsoft.com/office/drawing/2014/main" val="1866064730"/>
                    </a:ext>
                  </a:extLst>
                </a:gridCol>
              </a:tblGrid>
              <a:tr h="7335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OOPS!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accident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4800" b="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  <a:endParaRPr lang="en-US" sz="4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B="9144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File an incident report.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Evaluate worker’s compensation.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Review what happened.</a:t>
                      </a:r>
                    </a:p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Mitigation, re-training, new PPE.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5454998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1456379" y="206223"/>
            <a:ext cx="5212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8/30/18</a:t>
            </a:r>
            <a:endParaRPr lang="en-US" sz="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8109" y="2754532"/>
            <a:ext cx="503459" cy="71364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3703" y="3540459"/>
            <a:ext cx="582781" cy="6179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43403" y="3542706"/>
            <a:ext cx="927441" cy="118872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021" y="2538361"/>
            <a:ext cx="850073" cy="110009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86270" y="635930"/>
            <a:ext cx="936374" cy="609407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78586" y="1596078"/>
            <a:ext cx="933030" cy="56699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2" name="Cross 51"/>
          <p:cNvSpPr/>
          <p:nvPr/>
        </p:nvSpPr>
        <p:spPr>
          <a:xfrm>
            <a:off x="10964141" y="2219535"/>
            <a:ext cx="227194" cy="26370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Cross 53"/>
          <p:cNvSpPr/>
          <p:nvPr/>
        </p:nvSpPr>
        <p:spPr>
          <a:xfrm>
            <a:off x="10947493" y="1280807"/>
            <a:ext cx="227194" cy="263702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455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Chapman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Bruce</dc:creator>
  <cp:lastModifiedBy>Bruce</cp:lastModifiedBy>
  <cp:revision>36</cp:revision>
  <cp:lastPrinted>2018-08-31T17:09:34Z</cp:lastPrinted>
  <dcterms:created xsi:type="dcterms:W3CDTF">2018-07-24T16:18:10Z</dcterms:created>
  <dcterms:modified xsi:type="dcterms:W3CDTF">2018-08-31T17:26:43Z</dcterms:modified>
</cp:coreProperties>
</file>