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76" r:id="rId13"/>
    <p:sldId id="268" r:id="rId14"/>
    <p:sldId id="274" r:id="rId15"/>
    <p:sldId id="277" r:id="rId16"/>
    <p:sldId id="270" r:id="rId17"/>
    <p:sldId id="275"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06" autoAdjust="0"/>
    <p:restoredTop sz="95612" autoAdjust="0"/>
  </p:normalViewPr>
  <p:slideViewPr>
    <p:cSldViewPr>
      <p:cViewPr varScale="1">
        <p:scale>
          <a:sx n="85" d="100"/>
          <a:sy n="85" d="100"/>
        </p:scale>
        <p:origin x="756" y="78"/>
      </p:cViewPr>
      <p:guideLst>
        <p:guide orient="horz" pos="2160"/>
        <p:guide pos="2880"/>
      </p:guideLst>
    </p:cSldViewPr>
  </p:slideViewPr>
  <p:notesTextViewPr>
    <p:cViewPr>
      <p:scale>
        <a:sx n="1" d="1"/>
        <a:sy n="1" d="1"/>
      </p:scale>
      <p:origin x="0" y="0"/>
    </p:cViewPr>
  </p:notesTextViewPr>
  <p:notesViewPr>
    <p:cSldViewPr>
      <p:cViewPr>
        <p:scale>
          <a:sx n="186" d="100"/>
          <a:sy n="186" d="100"/>
        </p:scale>
        <p:origin x="1472" y="-60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2EFB2C-E3BD-B443-8DC4-FE6F03D47C18}" type="datetimeFigureOut">
              <a:rPr lang="en-US" smtClean="0"/>
              <a:t>1/13/2021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620F7-355D-3644-B426-CAF231363299}" type="slidenum">
              <a:rPr lang="en-US" smtClean="0"/>
              <a:t>‹#›</a:t>
            </a:fld>
            <a:endParaRPr lang="en-US" dirty="0"/>
          </a:p>
        </p:txBody>
      </p:sp>
    </p:spTree>
    <p:extLst>
      <p:ext uri="{BB962C8B-B14F-4D97-AF65-F5344CB8AC3E}">
        <p14:creationId xmlns:p14="http://schemas.microsoft.com/office/powerpoint/2010/main" val="1896118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620F7-355D-3644-B426-CAF231363299}" type="slidenum">
              <a:rPr lang="en-US" smtClean="0"/>
              <a:t>4</a:t>
            </a:fld>
            <a:endParaRPr lang="en-US" dirty="0"/>
          </a:p>
        </p:txBody>
      </p:sp>
    </p:spTree>
    <p:extLst>
      <p:ext uri="{BB962C8B-B14F-4D97-AF65-F5344CB8AC3E}">
        <p14:creationId xmlns:p14="http://schemas.microsoft.com/office/powerpoint/2010/main" val="3490664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620F7-355D-3644-B426-CAF231363299}" type="slidenum">
              <a:rPr lang="en-US" smtClean="0"/>
              <a:t>14</a:t>
            </a:fld>
            <a:endParaRPr lang="en-US" dirty="0"/>
          </a:p>
        </p:txBody>
      </p:sp>
    </p:spTree>
    <p:extLst>
      <p:ext uri="{BB962C8B-B14F-4D97-AF65-F5344CB8AC3E}">
        <p14:creationId xmlns:p14="http://schemas.microsoft.com/office/powerpoint/2010/main" val="866660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620F7-355D-3644-B426-CAF231363299}" type="slidenum">
              <a:rPr lang="en-US" smtClean="0"/>
              <a:t>15</a:t>
            </a:fld>
            <a:endParaRPr lang="en-US" dirty="0"/>
          </a:p>
        </p:txBody>
      </p:sp>
    </p:spTree>
    <p:extLst>
      <p:ext uri="{BB962C8B-B14F-4D97-AF65-F5344CB8AC3E}">
        <p14:creationId xmlns:p14="http://schemas.microsoft.com/office/powerpoint/2010/main" val="2280412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D620F7-355D-3644-B426-CAF231363299}" type="slidenum">
              <a:rPr lang="en-US" smtClean="0"/>
              <a:t>19</a:t>
            </a:fld>
            <a:endParaRPr lang="en-US" dirty="0"/>
          </a:p>
        </p:txBody>
      </p:sp>
    </p:spTree>
    <p:extLst>
      <p:ext uri="{BB962C8B-B14F-4D97-AF65-F5344CB8AC3E}">
        <p14:creationId xmlns:p14="http://schemas.microsoft.com/office/powerpoint/2010/main" val="3843021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3763209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117111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3754040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3358094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4218348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1454547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3404432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399120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1566288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2932701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D47A54-AE1A-4D21-8A30-053B7F98A83D}"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93C9AA-B561-43A2-86F1-404EF6087C00}" type="slidenum">
              <a:rPr lang="en-US" smtClean="0"/>
              <a:t>‹#›</a:t>
            </a:fld>
            <a:endParaRPr lang="en-US" dirty="0"/>
          </a:p>
        </p:txBody>
      </p:sp>
    </p:spTree>
    <p:extLst>
      <p:ext uri="{BB962C8B-B14F-4D97-AF65-F5344CB8AC3E}">
        <p14:creationId xmlns:p14="http://schemas.microsoft.com/office/powerpoint/2010/main" val="462524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4160" y="-1"/>
            <a:ext cx="9178159" cy="6883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D47A54-AE1A-4D21-8A30-053B7F98A83D}" type="datetimeFigureOut">
              <a:rPr lang="en-US" smtClean="0"/>
              <a:t>1/13/2021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3C9AA-B561-43A2-86F1-404EF6087C00}" type="slidenum">
              <a:rPr lang="en-US" smtClean="0"/>
              <a:t>‹#›</a:t>
            </a:fld>
            <a:endParaRPr lang="en-US" dirty="0"/>
          </a:p>
        </p:txBody>
      </p:sp>
    </p:spTree>
    <p:extLst>
      <p:ext uri="{BB962C8B-B14F-4D97-AF65-F5344CB8AC3E}">
        <p14:creationId xmlns:p14="http://schemas.microsoft.com/office/powerpoint/2010/main" val="3513373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itiprogram.org/" TargetMode="External"/><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0.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support.citiprogram.org/customer/portal/articles/288752-when-will-the-citi-program-mail-fax-or-e-mail-my-official-certificate-?b_id=2337" TargetMode="External"/><Relationship Id="rId5" Type="http://schemas.openxmlformats.org/officeDocument/2006/relationships/hyperlink" Target="http://citiprogram.desk.com/customer/portal/articles/288752-when-will-the-citi-program-mail-fax-or-e-mail-my-official-certificate-?b_id=2337" TargetMode="External"/><Relationship Id="rId4" Type="http://schemas.openxmlformats.org/officeDocument/2006/relationships/image" Target="../media/image29.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bout.citiprogram.org/en/courses/" TargetMode="External"/><Relationship Id="rId1" Type="http://schemas.openxmlformats.org/officeDocument/2006/relationships/slideLayout" Target="../slideLayouts/slideLayout8.xml"/><Relationship Id="rId5" Type="http://schemas.microsoft.com/office/2007/relationships/hdphoto" Target="../media/hdphoto1.wdp"/><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about.citiprogram.org/en/homepage/"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6869" y="685800"/>
            <a:ext cx="6154153" cy="2213812"/>
          </a:xfrm>
        </p:spPr>
        <p:txBody>
          <a:bodyPr>
            <a:noAutofit/>
          </a:bodyPr>
          <a:lstStyle/>
          <a:p>
            <a:pPr marL="0" indent="0" algn="ctr">
              <a:buNone/>
            </a:pPr>
            <a:r>
              <a:rPr lang="en-US" sz="1200" b="1" dirty="0"/>
              <a:t>The CITI Program Mission Statement</a:t>
            </a:r>
          </a:p>
          <a:p>
            <a:pPr marL="0" indent="0">
              <a:buNone/>
            </a:pPr>
            <a:r>
              <a:rPr lang="en-US" sz="1200" dirty="0"/>
              <a:t>The Collaborative Institutional Training Initiative (CITI Program) is dedicated to promoting the public’s trust in the research enterprise by providing high quality, peer-reviewed, web-based educational courses in research, ethics, regulatory oversight, responsible conduct of research, research administration, and other topics pertinent to the interests of member organizations and individual learners.</a:t>
            </a:r>
          </a:p>
          <a:p>
            <a:pPr marL="0" indent="0">
              <a:buNone/>
            </a:pPr>
            <a:r>
              <a:rPr lang="en-US" sz="1200" dirty="0"/>
              <a:t>These materials are designed and regularly updated to:</a:t>
            </a:r>
          </a:p>
          <a:p>
            <a:r>
              <a:rPr lang="en-US" sz="1200" dirty="0"/>
              <a:t>Enhance the knowledge and professionalism of investigators, staff, and students conducting research in the United States and internationally</a:t>
            </a:r>
          </a:p>
          <a:p>
            <a:r>
              <a:rPr lang="en-US" sz="1200" dirty="0"/>
              <a:t>Educate members, administrators, and leadership of ethics committees that review and oversee research</a:t>
            </a:r>
          </a:p>
          <a:p>
            <a:r>
              <a:rPr lang="en-US" sz="1200" dirty="0"/>
              <a:t>Promote ethical research at organizations through the education of research administrators and organizational leadership</a:t>
            </a:r>
          </a:p>
        </p:txBody>
      </p:sp>
      <p:sp>
        <p:nvSpPr>
          <p:cNvPr id="4" name="Text Placeholder 3"/>
          <p:cNvSpPr>
            <a:spLocks noGrp="1"/>
          </p:cNvSpPr>
          <p:nvPr>
            <p:ph type="body" sz="half" idx="2"/>
          </p:nvPr>
        </p:nvSpPr>
        <p:spPr>
          <a:xfrm>
            <a:off x="1087257" y="4037877"/>
            <a:ext cx="6380343" cy="1829523"/>
          </a:xfrm>
        </p:spPr>
        <p:txBody>
          <a:bodyPr>
            <a:normAutofit fontScale="92500" lnSpcReduction="10000"/>
          </a:bodyPr>
          <a:lstStyle/>
          <a:p>
            <a:pPr algn="ctr"/>
            <a:r>
              <a:rPr lang="en-US" sz="2100" b="1" u="sng" dirty="0"/>
              <a:t>Training on regulations with CITI</a:t>
            </a:r>
          </a:p>
          <a:p>
            <a:pPr algn="ctr"/>
            <a:r>
              <a:rPr lang="en-US" sz="1500" dirty="0"/>
              <a:t>This presentation is intended to provide helpful information which will allow you to register for CITI training with ease as a member of the Chapman University research communities, including the various ethics committees.</a:t>
            </a:r>
          </a:p>
          <a:p>
            <a:pPr algn="ctr"/>
            <a:endParaRPr lang="en-US" sz="1500" dirty="0"/>
          </a:p>
          <a:p>
            <a:pPr algn="ctr"/>
            <a:r>
              <a:rPr lang="en-US" dirty="0"/>
              <a:t>Link to the CITI Training Website:</a:t>
            </a:r>
            <a:r>
              <a:rPr lang="en-US" b="1" dirty="0"/>
              <a:t> </a:t>
            </a:r>
            <a:r>
              <a:rPr lang="en-US" b="1" dirty="0">
                <a:hlinkClick r:id="rId2"/>
              </a:rPr>
              <a:t>https://www.citiprogram.org/</a:t>
            </a:r>
            <a:r>
              <a:rPr lang="en-US" b="1" dirty="0"/>
              <a:t> </a:t>
            </a:r>
            <a:endParaRPr lang="en-US" sz="1500" dirty="0"/>
          </a:p>
          <a:p>
            <a:pPr algn="r"/>
            <a:r>
              <a:rPr lang="en-US" sz="900" dirty="0"/>
              <a:t> </a:t>
            </a:r>
          </a:p>
          <a:p>
            <a:pPr algn="r"/>
            <a:r>
              <a:rPr lang="en-US" sz="900" dirty="0"/>
              <a:t> </a:t>
            </a:r>
          </a:p>
        </p:txBody>
      </p:sp>
      <p:sp>
        <p:nvSpPr>
          <p:cNvPr id="5" name="Slide Number Placeholder 4"/>
          <p:cNvSpPr>
            <a:spLocks noGrp="1"/>
          </p:cNvSpPr>
          <p:nvPr>
            <p:ph type="sldNum" sz="quarter" idx="12"/>
          </p:nvPr>
        </p:nvSpPr>
        <p:spPr/>
        <p:txBody>
          <a:bodyPr/>
          <a:lstStyle/>
          <a:p>
            <a:fld id="{440B4123-8991-4ABA-855C-B91B239D21D5}" type="slidenum">
              <a:rPr lang="en-US" smtClean="0"/>
              <a:t>1</a:t>
            </a:fld>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1297" y="1348103"/>
            <a:ext cx="2208731" cy="1015542"/>
          </a:xfrm>
          <a:prstGeom prst="rect">
            <a:avLst/>
          </a:prstGeom>
        </p:spPr>
      </p:pic>
      <p:sp>
        <p:nvSpPr>
          <p:cNvPr id="7" name="Right Arrow 6"/>
          <p:cNvSpPr/>
          <p:nvPr/>
        </p:nvSpPr>
        <p:spPr>
          <a:xfrm rot="20425316">
            <a:off x="213659" y="5072694"/>
            <a:ext cx="1208167"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8" name="Picture 2" descr="CU_OOR_Logo_C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9240" y="3388562"/>
            <a:ext cx="1616719" cy="920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6A750DD-00FE-40C8-9F2F-06616407A78F}"/>
              </a:ext>
            </a:extLst>
          </p:cNvPr>
          <p:cNvSpPr txBox="1"/>
          <p:nvPr/>
        </p:nvSpPr>
        <p:spPr>
          <a:xfrm>
            <a:off x="7924800" y="5254431"/>
            <a:ext cx="1090363" cy="338554"/>
          </a:xfrm>
          <a:prstGeom prst="rect">
            <a:avLst/>
          </a:prstGeom>
          <a:noFill/>
        </p:spPr>
        <p:txBody>
          <a:bodyPr wrap="none" rtlCol="0">
            <a:spAutoFit/>
          </a:bodyPr>
          <a:lstStyle/>
          <a:p>
            <a:r>
              <a:rPr lang="en-US" sz="800" dirty="0"/>
              <a:t>(version 7 May 2019)</a:t>
            </a:r>
          </a:p>
          <a:p>
            <a:r>
              <a:rPr lang="en-US" sz="800" dirty="0"/>
              <a:t>Updated 13 Jan 2021)</a:t>
            </a:r>
          </a:p>
        </p:txBody>
      </p:sp>
    </p:spTree>
    <p:extLst>
      <p:ext uri="{BB962C8B-B14F-4D97-AF65-F5344CB8AC3E}">
        <p14:creationId xmlns:p14="http://schemas.microsoft.com/office/powerpoint/2010/main" val="2791059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8742"/>
            <a:ext cx="3934326" cy="560246"/>
          </a:xfrm>
        </p:spPr>
        <p:txBody>
          <a:bodyPr>
            <a:normAutofit/>
          </a:bodyPr>
          <a:lstStyle/>
          <a:p>
            <a:r>
              <a:rPr lang="en-US" sz="3000"/>
              <a:t>7</a:t>
            </a:r>
            <a:r>
              <a:rPr lang="en-US" sz="3000" baseline="30000"/>
              <a:t>th</a:t>
            </a:r>
            <a:r>
              <a:rPr lang="en-US" sz="3000"/>
              <a:t> – Select Curriculum</a:t>
            </a:r>
            <a:endParaRPr lang="en-US" sz="3000" dirty="0"/>
          </a:p>
        </p:txBody>
      </p:sp>
      <p:sp>
        <p:nvSpPr>
          <p:cNvPr id="6" name="Subtitle 2"/>
          <p:cNvSpPr txBox="1">
            <a:spLocks/>
          </p:cNvSpPr>
          <p:nvPr/>
        </p:nvSpPr>
        <p:spPr>
          <a:xfrm>
            <a:off x="271487" y="1524001"/>
            <a:ext cx="4805839" cy="3884946"/>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7.  </a:t>
            </a:r>
          </a:p>
          <a:p>
            <a:pPr marL="166688" indent="-166688" algn="l">
              <a:buFontTx/>
              <a:buChar char="-"/>
            </a:pPr>
            <a:r>
              <a:rPr lang="en-US" sz="1500" dirty="0"/>
              <a:t>This is the page for selecting the training you need to do, which can be in several disciplines.  The options stretch, so you will need to scroll through.</a:t>
            </a:r>
          </a:p>
          <a:p>
            <a:pPr marL="301229" lvl="1" indent="-133350" algn="l">
              <a:lnSpc>
                <a:spcPct val="100000"/>
              </a:lnSpc>
              <a:spcBef>
                <a:spcPts val="0"/>
              </a:spcBef>
              <a:buFont typeface="Arial" panose="020B0604020202020204" pitchFamily="34" charset="0"/>
              <a:buChar char="•"/>
            </a:pPr>
            <a:r>
              <a:rPr lang="en-US" sz="1200" dirty="0"/>
              <a:t>Question 1: Human Subjects Research</a:t>
            </a:r>
          </a:p>
          <a:p>
            <a:pPr marL="301229" lvl="1" indent="-133350" algn="l">
              <a:lnSpc>
                <a:spcPct val="100000"/>
              </a:lnSpc>
              <a:spcBef>
                <a:spcPts val="0"/>
              </a:spcBef>
              <a:buFont typeface="Arial" panose="020B0604020202020204" pitchFamily="34" charset="0"/>
              <a:buChar char="•"/>
            </a:pPr>
            <a:r>
              <a:rPr lang="en-US" sz="1200" dirty="0"/>
              <a:t>Question 2: Revised Common Rule</a:t>
            </a:r>
          </a:p>
          <a:p>
            <a:pPr marL="301229" lvl="1" indent="-133350" algn="l">
              <a:lnSpc>
                <a:spcPct val="100000"/>
              </a:lnSpc>
              <a:spcBef>
                <a:spcPts val="0"/>
              </a:spcBef>
              <a:buFont typeface="Arial" panose="020B0604020202020204" pitchFamily="34" charset="0"/>
              <a:buChar char="•"/>
            </a:pPr>
            <a:r>
              <a:rPr lang="en-US" sz="1200" dirty="0"/>
              <a:t>Question 3: Institutional/Signatory Officials &amp; IRB Chair</a:t>
            </a:r>
          </a:p>
          <a:p>
            <a:pPr marL="301229" lvl="1" indent="-133350" algn="l">
              <a:lnSpc>
                <a:spcPct val="100000"/>
              </a:lnSpc>
              <a:spcBef>
                <a:spcPts val="0"/>
              </a:spcBef>
              <a:buFont typeface="Arial" panose="020B0604020202020204" pitchFamily="34" charset="0"/>
              <a:buChar char="•"/>
            </a:pPr>
            <a:r>
              <a:rPr lang="en-US" sz="1200" dirty="0"/>
              <a:t>Question 4: Responsible Conduct of Research</a:t>
            </a:r>
          </a:p>
          <a:p>
            <a:pPr marL="301229" lvl="1" indent="-133350" algn="l">
              <a:lnSpc>
                <a:spcPct val="100000"/>
              </a:lnSpc>
              <a:spcBef>
                <a:spcPts val="0"/>
              </a:spcBef>
              <a:buFont typeface="Arial" panose="020B0604020202020204" pitchFamily="34" charset="0"/>
              <a:buChar char="•"/>
            </a:pPr>
            <a:r>
              <a:rPr lang="en-US" sz="1200" dirty="0"/>
              <a:t>Question 5: Biosafety/Biosecurity Course</a:t>
            </a:r>
          </a:p>
          <a:p>
            <a:pPr marL="301229" lvl="1" indent="-133350" algn="l">
              <a:lnSpc>
                <a:spcPct val="100000"/>
              </a:lnSpc>
              <a:spcBef>
                <a:spcPts val="0"/>
              </a:spcBef>
              <a:buFont typeface="Arial" panose="020B0604020202020204" pitchFamily="34" charset="0"/>
              <a:buChar char="•"/>
            </a:pPr>
            <a:r>
              <a:rPr lang="en-US" sz="1200" dirty="0"/>
              <a:t>Question 6: Health Information Privacy and Security (HIPS) </a:t>
            </a:r>
          </a:p>
          <a:p>
            <a:pPr marL="301229" lvl="1" indent="-133350" algn="l">
              <a:lnSpc>
                <a:spcPct val="100000"/>
              </a:lnSpc>
              <a:spcBef>
                <a:spcPts val="0"/>
              </a:spcBef>
              <a:buFont typeface="Arial" panose="020B0604020202020204" pitchFamily="34" charset="0"/>
              <a:buChar char="•"/>
            </a:pPr>
            <a:r>
              <a:rPr lang="en-US" sz="1200" dirty="0"/>
              <a:t>Question 7: Good Clinical Practice course </a:t>
            </a:r>
          </a:p>
          <a:p>
            <a:pPr marL="301229" lvl="1" indent="-133350" algn="l">
              <a:lnSpc>
                <a:spcPct val="100000"/>
              </a:lnSpc>
              <a:spcBef>
                <a:spcPts val="0"/>
              </a:spcBef>
              <a:buFont typeface="Arial" panose="020B0604020202020204" pitchFamily="34" charset="0"/>
              <a:buChar char="•"/>
            </a:pPr>
            <a:r>
              <a:rPr lang="en-US" sz="1200" dirty="0"/>
              <a:t>Question 8: Laboratory Animal Welfare</a:t>
            </a:r>
          </a:p>
          <a:p>
            <a:pPr marL="301229" lvl="1" indent="-133350" algn="l">
              <a:lnSpc>
                <a:spcPct val="100000"/>
              </a:lnSpc>
              <a:spcBef>
                <a:spcPts val="0"/>
              </a:spcBef>
              <a:buFont typeface="Arial" panose="020B0604020202020204" pitchFamily="34" charset="0"/>
              <a:buChar char="•"/>
            </a:pPr>
            <a:r>
              <a:rPr lang="en-US" sz="1200" dirty="0"/>
              <a:t>Question 9: Conflicts of Interest course</a:t>
            </a:r>
          </a:p>
          <a:p>
            <a:pPr marL="301229" lvl="1" indent="-133350" algn="l">
              <a:lnSpc>
                <a:spcPct val="100000"/>
              </a:lnSpc>
              <a:spcBef>
                <a:spcPts val="0"/>
              </a:spcBef>
              <a:buFont typeface="Arial" panose="020B0604020202020204" pitchFamily="34" charset="0"/>
              <a:buChar char="•"/>
            </a:pPr>
            <a:r>
              <a:rPr lang="en-US" sz="1200" dirty="0"/>
              <a:t>Question 10: CITI US Export Control </a:t>
            </a:r>
          </a:p>
          <a:p>
            <a:pPr marL="301229" lvl="1" indent="-133350" algn="l">
              <a:lnSpc>
                <a:spcPct val="100000"/>
              </a:lnSpc>
              <a:spcBef>
                <a:spcPts val="0"/>
              </a:spcBef>
              <a:buFont typeface="Arial" panose="020B0604020202020204" pitchFamily="34" charset="0"/>
              <a:buChar char="•"/>
            </a:pPr>
            <a:r>
              <a:rPr lang="en-US" sz="1200" dirty="0"/>
              <a:t>Question 11:  Semiannual Evaluations in Depth  </a:t>
            </a:r>
            <a:r>
              <a:rPr lang="en-US" sz="900" dirty="0"/>
              <a:t>[IACUC]</a:t>
            </a:r>
          </a:p>
          <a:p>
            <a:pPr marL="301229" lvl="1" indent="-133350" algn="l">
              <a:lnSpc>
                <a:spcPct val="100000"/>
              </a:lnSpc>
              <a:spcBef>
                <a:spcPts val="0"/>
              </a:spcBef>
              <a:buFont typeface="Arial" panose="020B0604020202020204" pitchFamily="34" charset="0"/>
              <a:buChar char="•"/>
            </a:pPr>
            <a:r>
              <a:rPr lang="en-US" sz="1200" dirty="0"/>
              <a:t>Question 12:  COVID-19: Back to Campus (2020-2021) </a:t>
            </a:r>
            <a:r>
              <a:rPr lang="en-US" sz="900" dirty="0"/>
              <a:t>[may terminate]</a:t>
            </a:r>
          </a:p>
          <a:p>
            <a:pPr marL="167879" lvl="1" algn="l">
              <a:lnSpc>
                <a:spcPct val="100000"/>
              </a:lnSpc>
              <a:spcBef>
                <a:spcPts val="0"/>
              </a:spcBef>
            </a:pPr>
            <a:endParaRPr lang="en-US" sz="1200" dirty="0"/>
          </a:p>
          <a:p>
            <a:pPr marL="167879" lvl="1" indent="-167879" algn="l">
              <a:lnSpc>
                <a:spcPct val="100000"/>
              </a:lnSpc>
              <a:spcBef>
                <a:spcPts val="0"/>
              </a:spcBef>
            </a:pPr>
            <a:r>
              <a:rPr lang="en-US" sz="1500" b="1" dirty="0"/>
              <a:t>Note:  </a:t>
            </a:r>
            <a:r>
              <a:rPr lang="en-US" sz="1500" dirty="0"/>
              <a:t>As Chapman adds modules, the choices may not appear exactly the same on-line.</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40783"/>
            <a:ext cx="2133600" cy="365125"/>
          </a:xfrm>
        </p:spPr>
        <p:txBody>
          <a:bodyPr/>
          <a:lstStyle/>
          <a:p>
            <a:fld id="{440B4123-8991-4ABA-855C-B91B239D21D5}" type="slidenum">
              <a:rPr lang="en-US" smtClean="0"/>
              <a:t>10</a:t>
            </a:fld>
            <a:endParaRPr lang="en-US" dirty="0"/>
          </a:p>
        </p:txBody>
      </p:sp>
      <p:pic>
        <p:nvPicPr>
          <p:cNvPr id="7" name="Picture 6">
            <a:extLst>
              <a:ext uri="{FF2B5EF4-FFF2-40B4-BE49-F238E27FC236}">
                <a16:creationId xmlns:a16="http://schemas.microsoft.com/office/drawing/2014/main" id="{FB4CC728-2832-4E0D-829C-4F178B276DDC}"/>
              </a:ext>
            </a:extLst>
          </p:cNvPr>
          <p:cNvPicPr>
            <a:picLocks noChangeAspect="1"/>
          </p:cNvPicPr>
          <p:nvPr/>
        </p:nvPicPr>
        <p:blipFill>
          <a:blip r:embed="rId2"/>
          <a:stretch>
            <a:fillRect/>
          </a:stretch>
        </p:blipFill>
        <p:spPr>
          <a:xfrm>
            <a:off x="5105400" y="152400"/>
            <a:ext cx="3687936" cy="5783899"/>
          </a:xfrm>
          <a:prstGeom prst="rect">
            <a:avLst/>
          </a:prstGeom>
        </p:spPr>
      </p:pic>
      <p:sp>
        <p:nvSpPr>
          <p:cNvPr id="8" name="Right Arrow 10">
            <a:extLst>
              <a:ext uri="{FF2B5EF4-FFF2-40B4-BE49-F238E27FC236}">
                <a16:creationId xmlns:a16="http://schemas.microsoft.com/office/drawing/2014/main" id="{EE37D070-2E1E-420A-B32B-FD3303E795DF}"/>
              </a:ext>
            </a:extLst>
          </p:cNvPr>
          <p:cNvSpPr/>
          <p:nvPr/>
        </p:nvSpPr>
        <p:spPr>
          <a:xfrm rot="5400000">
            <a:off x="8252316" y="5227210"/>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600785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3934326" cy="835468"/>
          </a:xfrm>
        </p:spPr>
        <p:txBody>
          <a:bodyPr>
            <a:normAutofit/>
          </a:bodyPr>
          <a:lstStyle/>
          <a:p>
            <a:r>
              <a:rPr lang="en-US" sz="3000" dirty="0"/>
              <a:t>7</a:t>
            </a:r>
            <a:r>
              <a:rPr lang="en-US" sz="3000" baseline="30000" dirty="0"/>
              <a:t>th</a:t>
            </a:r>
            <a:r>
              <a:rPr lang="en-US" sz="3000" dirty="0"/>
              <a:t> – Select Curriculum</a:t>
            </a:r>
            <a:br>
              <a:rPr lang="en-US" sz="3000" dirty="0"/>
            </a:br>
            <a:r>
              <a:rPr lang="en-US" sz="1500" dirty="0"/>
              <a:t>(first continuation)</a:t>
            </a:r>
          </a:p>
        </p:txBody>
      </p:sp>
      <p:sp>
        <p:nvSpPr>
          <p:cNvPr id="6" name="Subtitle 2"/>
          <p:cNvSpPr txBox="1">
            <a:spLocks/>
          </p:cNvSpPr>
          <p:nvPr/>
        </p:nvSpPr>
        <p:spPr>
          <a:xfrm>
            <a:off x="271487" y="1896315"/>
            <a:ext cx="4168166"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more of step 7.</a:t>
            </a:r>
          </a:p>
          <a:p>
            <a:pPr marL="166688" indent="-166688" algn="l">
              <a:buFontTx/>
              <a:buChar char="-"/>
            </a:pPr>
            <a:r>
              <a:rPr lang="en-US" sz="1500" dirty="0"/>
              <a:t>Question 4 is Responsible Conduct of Research, often abbreviated RCR.  These training modules are often used to satisfy </a:t>
            </a:r>
            <a:r>
              <a:rPr lang="en-US" sz="1500" u="sng" dirty="0"/>
              <a:t>in part</a:t>
            </a:r>
            <a:r>
              <a:rPr lang="en-US" sz="1500" dirty="0"/>
              <a:t> the RCR training required by NSF and NIH grants.  Face-to-face training may also be mandated.</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Question 5 may be required by Chapman’s EH&amp;S (Environmental Health and Safety) office.</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11</a:t>
            </a:fld>
            <a:endParaRPr lang="en-US" dirty="0"/>
          </a:p>
        </p:txBody>
      </p:sp>
      <p:pic>
        <p:nvPicPr>
          <p:cNvPr id="8" name="Picture 7">
            <a:extLst>
              <a:ext uri="{FF2B5EF4-FFF2-40B4-BE49-F238E27FC236}">
                <a16:creationId xmlns:a16="http://schemas.microsoft.com/office/drawing/2014/main" id="{4D334B03-7024-49A4-9C0F-BC6B621E29D4}"/>
              </a:ext>
            </a:extLst>
          </p:cNvPr>
          <p:cNvPicPr>
            <a:picLocks noChangeAspect="1"/>
          </p:cNvPicPr>
          <p:nvPr/>
        </p:nvPicPr>
        <p:blipFill>
          <a:blip r:embed="rId2"/>
          <a:stretch>
            <a:fillRect/>
          </a:stretch>
        </p:blipFill>
        <p:spPr>
          <a:xfrm>
            <a:off x="4921116" y="152400"/>
            <a:ext cx="4210050" cy="5619750"/>
          </a:xfrm>
          <a:prstGeom prst="rect">
            <a:avLst/>
          </a:prstGeom>
        </p:spPr>
      </p:pic>
    </p:spTree>
    <p:extLst>
      <p:ext uri="{BB962C8B-B14F-4D97-AF65-F5344CB8AC3E}">
        <p14:creationId xmlns:p14="http://schemas.microsoft.com/office/powerpoint/2010/main" val="3224715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3934326" cy="835468"/>
          </a:xfrm>
        </p:spPr>
        <p:txBody>
          <a:bodyPr>
            <a:normAutofit/>
          </a:bodyPr>
          <a:lstStyle/>
          <a:p>
            <a:r>
              <a:rPr lang="en-US" sz="3000" dirty="0"/>
              <a:t>7</a:t>
            </a:r>
            <a:r>
              <a:rPr lang="en-US" sz="3000" baseline="30000" dirty="0"/>
              <a:t>th</a:t>
            </a:r>
            <a:r>
              <a:rPr lang="en-US" sz="3000" dirty="0"/>
              <a:t> – Select Curriculum</a:t>
            </a:r>
            <a:br>
              <a:rPr lang="en-US" sz="3000" dirty="0"/>
            </a:br>
            <a:r>
              <a:rPr lang="en-US" sz="1500" dirty="0"/>
              <a:t>(second continuation)</a:t>
            </a:r>
          </a:p>
        </p:txBody>
      </p:sp>
      <p:sp>
        <p:nvSpPr>
          <p:cNvPr id="6" name="Subtitle 2"/>
          <p:cNvSpPr txBox="1">
            <a:spLocks/>
          </p:cNvSpPr>
          <p:nvPr/>
        </p:nvSpPr>
        <p:spPr>
          <a:xfrm>
            <a:off x="271487" y="1896315"/>
            <a:ext cx="4148113"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more of step 7.</a:t>
            </a:r>
          </a:p>
          <a:p>
            <a:pPr marL="166688" indent="-166688" algn="l">
              <a:buFontTx/>
              <a:buChar char="-"/>
            </a:pPr>
            <a:r>
              <a:rPr lang="en-US" sz="1500" dirty="0"/>
              <a:t>Question 8 is concerned with work regarding vertebrate animals.  Typical choices are the “intro”, “Rinker”, and IACUC member” modules.  Choose any other module as appropriate for what your research or teaching is about.</a:t>
            </a:r>
          </a:p>
          <a:p>
            <a:pPr marL="166688" indent="-166688" algn="l">
              <a:buFontTx/>
              <a:buChar char="-"/>
            </a:pPr>
            <a:r>
              <a:rPr lang="en-US" sz="1500" dirty="0"/>
              <a:t>Contact the IACUC office for guidance.</a:t>
            </a:r>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12</a:t>
            </a:fld>
            <a:endParaRPr lang="en-US" dirty="0"/>
          </a:p>
        </p:txBody>
      </p:sp>
      <p:pic>
        <p:nvPicPr>
          <p:cNvPr id="4" name="Picture 3">
            <a:extLst>
              <a:ext uri="{FF2B5EF4-FFF2-40B4-BE49-F238E27FC236}">
                <a16:creationId xmlns:a16="http://schemas.microsoft.com/office/drawing/2014/main" id="{9C04F733-8906-4711-912F-5CDDDBB03B0D}"/>
              </a:ext>
            </a:extLst>
          </p:cNvPr>
          <p:cNvPicPr>
            <a:picLocks noChangeAspect="1"/>
          </p:cNvPicPr>
          <p:nvPr/>
        </p:nvPicPr>
        <p:blipFill>
          <a:blip r:embed="rId2"/>
          <a:stretch>
            <a:fillRect/>
          </a:stretch>
        </p:blipFill>
        <p:spPr>
          <a:xfrm>
            <a:off x="4943475" y="336668"/>
            <a:ext cx="4200525" cy="5210175"/>
          </a:xfrm>
          <a:prstGeom prst="rect">
            <a:avLst/>
          </a:prstGeom>
        </p:spPr>
      </p:pic>
    </p:spTree>
    <p:extLst>
      <p:ext uri="{BB962C8B-B14F-4D97-AF65-F5344CB8AC3E}">
        <p14:creationId xmlns:p14="http://schemas.microsoft.com/office/powerpoint/2010/main" val="167631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39834"/>
            <a:ext cx="3934326" cy="835468"/>
          </a:xfrm>
        </p:spPr>
        <p:txBody>
          <a:bodyPr>
            <a:normAutofit/>
          </a:bodyPr>
          <a:lstStyle/>
          <a:p>
            <a:r>
              <a:rPr lang="en-US" sz="3000" dirty="0"/>
              <a:t>7</a:t>
            </a:r>
            <a:r>
              <a:rPr lang="en-US" sz="3000" baseline="30000" dirty="0"/>
              <a:t>th</a:t>
            </a:r>
            <a:r>
              <a:rPr lang="en-US" sz="3000" dirty="0"/>
              <a:t> – Select Curriculum</a:t>
            </a:r>
            <a:br>
              <a:rPr lang="en-US" sz="3000" dirty="0"/>
            </a:br>
            <a:r>
              <a:rPr lang="en-US" sz="1500" dirty="0"/>
              <a:t>(third continuation)</a:t>
            </a:r>
          </a:p>
        </p:txBody>
      </p:sp>
      <p:sp>
        <p:nvSpPr>
          <p:cNvPr id="6" name="Subtitle 2"/>
          <p:cNvSpPr txBox="1">
            <a:spLocks/>
          </p:cNvSpPr>
          <p:nvPr/>
        </p:nvSpPr>
        <p:spPr>
          <a:xfrm>
            <a:off x="249448" y="1676055"/>
            <a:ext cx="4168166"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more of step 7.</a:t>
            </a:r>
          </a:p>
          <a:p>
            <a:pPr marL="166688" indent="-166688" algn="l">
              <a:buFontTx/>
              <a:buChar char="-"/>
            </a:pPr>
            <a:r>
              <a:rPr lang="en-US" sz="1500" dirty="0"/>
              <a:t>Question 9:  The Conflicts of Interest course is one of the starred (*) courses, which means you must answer it.</a:t>
            </a:r>
          </a:p>
          <a:p>
            <a:pPr marL="166688" indent="-166688" algn="l">
              <a:buFontTx/>
              <a:buChar char="-"/>
            </a:pPr>
            <a:endParaRPr lang="en-US" sz="1500" dirty="0"/>
          </a:p>
          <a:p>
            <a:pPr marL="166688" indent="-166688" algn="l">
              <a:buFontTx/>
              <a:buChar char="-"/>
            </a:pPr>
            <a:r>
              <a:rPr lang="en-US" sz="1500" dirty="0"/>
              <a:t>Review your choices in all of the questions.</a:t>
            </a:r>
          </a:p>
          <a:p>
            <a:pPr marL="166688" indent="-166688" algn="l">
              <a:buFontTx/>
              <a:buChar char="-"/>
            </a:pPr>
            <a:r>
              <a:rPr lang="en-US" sz="1500" dirty="0"/>
              <a:t>When finished choosing your training courses, click the Complete Registration button.</a:t>
            </a:r>
          </a:p>
          <a:p>
            <a:pPr marL="166688" indent="-166688" algn="l">
              <a:buFontTx/>
              <a:buChar char="-"/>
            </a:pPr>
            <a:r>
              <a:rPr lang="en-US" sz="1500" dirty="0"/>
              <a:t>You should be ready to start your training.</a:t>
            </a:r>
          </a:p>
          <a:p>
            <a:pPr marL="166688" indent="-166688" algn="l">
              <a:buFontTx/>
              <a:buChar char="-"/>
            </a:pPr>
            <a:endParaRPr lang="en-US" sz="1500" dirty="0"/>
          </a:p>
          <a:p>
            <a:pPr marL="166688" indent="-166688" algn="l">
              <a:buFontTx/>
              <a:buChar char="-"/>
            </a:pPr>
            <a:r>
              <a:rPr lang="en-US" sz="1500" dirty="0"/>
              <a:t>You can come back later and select additional curriculum.  Once registered, your home page will show this box of choices.  You can select “Add a course” then.</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b="1"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11875"/>
            <a:ext cx="2133600" cy="365125"/>
          </a:xfrm>
        </p:spPr>
        <p:txBody>
          <a:bodyPr/>
          <a:lstStyle/>
          <a:p>
            <a:fld id="{440B4123-8991-4ABA-855C-B91B239D21D5}" type="slidenum">
              <a:rPr lang="en-US" smtClean="0"/>
              <a:t>13</a:t>
            </a:fld>
            <a:endParaRPr lang="en-US" dirty="0"/>
          </a:p>
        </p:txBody>
      </p:sp>
      <p:pic>
        <p:nvPicPr>
          <p:cNvPr id="8" name="Picture 7"/>
          <p:cNvPicPr>
            <a:picLocks noChangeAspect="1"/>
          </p:cNvPicPr>
          <p:nvPr/>
        </p:nvPicPr>
        <p:blipFill>
          <a:blip r:embed="rId2"/>
          <a:stretch>
            <a:fillRect/>
          </a:stretch>
        </p:blipFill>
        <p:spPr>
          <a:xfrm>
            <a:off x="4572000" y="4583799"/>
            <a:ext cx="2032961" cy="1136328"/>
          </a:xfrm>
          <a:prstGeom prst="rect">
            <a:avLst/>
          </a:prstGeom>
        </p:spPr>
      </p:pic>
      <p:sp>
        <p:nvSpPr>
          <p:cNvPr id="7" name="Right Arrow 6"/>
          <p:cNvSpPr/>
          <p:nvPr/>
        </p:nvSpPr>
        <p:spPr>
          <a:xfrm>
            <a:off x="4359485" y="3259142"/>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9" name="Picture 8">
            <a:extLst>
              <a:ext uri="{FF2B5EF4-FFF2-40B4-BE49-F238E27FC236}">
                <a16:creationId xmlns:a16="http://schemas.microsoft.com/office/drawing/2014/main" id="{00D0C1F8-C66A-4062-B58E-90D788708D92}"/>
              </a:ext>
            </a:extLst>
          </p:cNvPr>
          <p:cNvPicPr>
            <a:picLocks noChangeAspect="1"/>
          </p:cNvPicPr>
          <p:nvPr/>
        </p:nvPicPr>
        <p:blipFill>
          <a:blip r:embed="rId3"/>
          <a:stretch>
            <a:fillRect/>
          </a:stretch>
        </p:blipFill>
        <p:spPr>
          <a:xfrm>
            <a:off x="4562475" y="1524000"/>
            <a:ext cx="4581525" cy="1314450"/>
          </a:xfrm>
          <a:prstGeom prst="rect">
            <a:avLst/>
          </a:prstGeom>
        </p:spPr>
      </p:pic>
      <p:pic>
        <p:nvPicPr>
          <p:cNvPr id="11" name="Picture 10">
            <a:extLst>
              <a:ext uri="{FF2B5EF4-FFF2-40B4-BE49-F238E27FC236}">
                <a16:creationId xmlns:a16="http://schemas.microsoft.com/office/drawing/2014/main" id="{3A294427-9B86-4221-A565-C3FF25E51662}"/>
              </a:ext>
            </a:extLst>
          </p:cNvPr>
          <p:cNvPicPr>
            <a:picLocks noChangeAspect="1"/>
          </p:cNvPicPr>
          <p:nvPr/>
        </p:nvPicPr>
        <p:blipFill>
          <a:blip r:embed="rId4"/>
          <a:stretch>
            <a:fillRect/>
          </a:stretch>
        </p:blipFill>
        <p:spPr>
          <a:xfrm>
            <a:off x="5181600" y="3124200"/>
            <a:ext cx="2112344" cy="718197"/>
          </a:xfrm>
          <a:prstGeom prst="rect">
            <a:avLst/>
          </a:prstGeom>
        </p:spPr>
      </p:pic>
    </p:spTree>
    <p:extLst>
      <p:ext uri="{BB962C8B-B14F-4D97-AF65-F5344CB8AC3E}">
        <p14:creationId xmlns:p14="http://schemas.microsoft.com/office/powerpoint/2010/main" val="2189580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06FA1B-F797-4E47-9779-A7757D88D8B5}"/>
              </a:ext>
            </a:extLst>
          </p:cNvPr>
          <p:cNvPicPr>
            <a:picLocks noChangeAspect="1"/>
          </p:cNvPicPr>
          <p:nvPr/>
        </p:nvPicPr>
        <p:blipFill>
          <a:blip r:embed="rId3"/>
          <a:stretch>
            <a:fillRect/>
          </a:stretch>
        </p:blipFill>
        <p:spPr>
          <a:xfrm>
            <a:off x="1341288" y="752888"/>
            <a:ext cx="5973912" cy="5017346"/>
          </a:xfrm>
          <a:prstGeom prst="rect">
            <a:avLst/>
          </a:prstGeom>
        </p:spPr>
      </p:pic>
      <p:sp>
        <p:nvSpPr>
          <p:cNvPr id="5" name="Title 1"/>
          <p:cNvSpPr txBox="1">
            <a:spLocks/>
          </p:cNvSpPr>
          <p:nvPr/>
        </p:nvSpPr>
        <p:spPr>
          <a:xfrm>
            <a:off x="1752600" y="304800"/>
            <a:ext cx="5449260" cy="48655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dirty="0"/>
              <a:t>Helpful hints, once registered</a:t>
            </a:r>
            <a:endParaRPr lang="en-US" sz="1500" dirty="0"/>
          </a:p>
        </p:txBody>
      </p:sp>
      <p:sp>
        <p:nvSpPr>
          <p:cNvPr id="6" name="Line Callout 1 5"/>
          <p:cNvSpPr/>
          <p:nvPr/>
        </p:nvSpPr>
        <p:spPr>
          <a:xfrm>
            <a:off x="30206" y="1219200"/>
            <a:ext cx="1311082" cy="1256488"/>
          </a:xfrm>
          <a:prstGeom prst="borderCallout1">
            <a:avLst>
              <a:gd name="adj1" fmla="val 26913"/>
              <a:gd name="adj2" fmla="val 100238"/>
              <a:gd name="adj3" fmla="val -2121"/>
              <a:gd name="adj4" fmla="val 243670"/>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To obtain documentation of your training.</a:t>
            </a:r>
          </a:p>
        </p:txBody>
      </p:sp>
      <p:sp>
        <p:nvSpPr>
          <p:cNvPr id="7" name="Line Callout 1 6"/>
          <p:cNvSpPr/>
          <p:nvPr/>
        </p:nvSpPr>
        <p:spPr>
          <a:xfrm>
            <a:off x="7364390" y="1269056"/>
            <a:ext cx="1684421" cy="859318"/>
          </a:xfrm>
          <a:prstGeom prst="borderCallout1">
            <a:avLst>
              <a:gd name="adj1" fmla="val 8416"/>
              <a:gd name="adj2" fmla="val -578"/>
              <a:gd name="adj3" fmla="val -843"/>
              <a:gd name="adj4" fmla="val -27110"/>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Your name and CITI identity number will be up here.</a:t>
            </a:r>
          </a:p>
        </p:txBody>
      </p:sp>
      <p:sp>
        <p:nvSpPr>
          <p:cNvPr id="8" name="Line Callout 1 7"/>
          <p:cNvSpPr/>
          <p:nvPr/>
        </p:nvSpPr>
        <p:spPr>
          <a:xfrm>
            <a:off x="239489" y="3429000"/>
            <a:ext cx="1684421" cy="884322"/>
          </a:xfrm>
          <a:prstGeom prst="borderCallout1">
            <a:avLst>
              <a:gd name="adj1" fmla="val 38964"/>
              <a:gd name="adj2" fmla="val 99797"/>
              <a:gd name="adj3" fmla="val 97557"/>
              <a:gd name="adj4" fmla="val 134487"/>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Your institutional affiliations will be here.</a:t>
            </a:r>
          </a:p>
        </p:txBody>
      </p:sp>
      <p:sp>
        <p:nvSpPr>
          <p:cNvPr id="9" name="Line Callout 1 8"/>
          <p:cNvSpPr/>
          <p:nvPr/>
        </p:nvSpPr>
        <p:spPr>
          <a:xfrm>
            <a:off x="6790220" y="3056834"/>
            <a:ext cx="1351965" cy="1256488"/>
          </a:xfrm>
          <a:prstGeom prst="borderCallout1">
            <a:avLst>
              <a:gd name="adj1" fmla="val 34710"/>
              <a:gd name="adj2" fmla="val 1201"/>
              <a:gd name="adj3" fmla="val 102684"/>
              <a:gd name="adj4" fmla="val -58866"/>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Click here. Courses to take will be listed (see next slide), along with status.</a:t>
            </a:r>
          </a:p>
        </p:txBody>
      </p:sp>
      <p:sp>
        <p:nvSpPr>
          <p:cNvPr id="13" name="Left Brace 12"/>
          <p:cNvSpPr/>
          <p:nvPr/>
        </p:nvSpPr>
        <p:spPr>
          <a:xfrm>
            <a:off x="2514600" y="4103162"/>
            <a:ext cx="304800" cy="609600"/>
          </a:xfrm>
          <a:prstGeom prst="leftBrace">
            <a:avLst/>
          </a:prstGeom>
          <a:noFill/>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ine Callout 1 13"/>
          <p:cNvSpPr/>
          <p:nvPr/>
        </p:nvSpPr>
        <p:spPr>
          <a:xfrm>
            <a:off x="400635" y="5223367"/>
            <a:ext cx="1351965" cy="586528"/>
          </a:xfrm>
          <a:prstGeom prst="borderCallout1">
            <a:avLst>
              <a:gd name="adj1" fmla="val 26913"/>
              <a:gd name="adj2" fmla="val 100238"/>
              <a:gd name="adj3" fmla="val 33617"/>
              <a:gd name="adj4" fmla="val 194091"/>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chemeClr val="tx1"/>
              </a:solidFill>
            </a:endParaRPr>
          </a:p>
          <a:p>
            <a:pPr algn="ctr"/>
            <a:r>
              <a:rPr lang="en-US" sz="1350" dirty="0">
                <a:solidFill>
                  <a:schemeClr val="tx1"/>
                </a:solidFill>
              </a:rPr>
              <a:t>Add and remove courses here.</a:t>
            </a:r>
          </a:p>
          <a:p>
            <a:pPr algn="ctr"/>
            <a:endParaRPr lang="en-US" sz="1350" dirty="0">
              <a:solidFill>
                <a:schemeClr val="tx1"/>
              </a:solidFill>
            </a:endParaRPr>
          </a:p>
        </p:txBody>
      </p:sp>
      <p:sp>
        <p:nvSpPr>
          <p:cNvPr id="15" name="Line Callout 1 14"/>
          <p:cNvSpPr/>
          <p:nvPr/>
        </p:nvSpPr>
        <p:spPr>
          <a:xfrm>
            <a:off x="7201860" y="4632309"/>
            <a:ext cx="1684421" cy="884322"/>
          </a:xfrm>
          <a:prstGeom prst="borderCallout1">
            <a:avLst>
              <a:gd name="adj1" fmla="val 30346"/>
              <a:gd name="adj2" fmla="val 273"/>
              <a:gd name="adj3" fmla="val 73605"/>
              <a:gd name="adj4" fmla="val -75765"/>
            </a:avLst>
          </a:prstGeom>
          <a:solidFill>
            <a:schemeClr val="bg1"/>
          </a:solidFill>
          <a:ln w="31750" cap="flat">
            <a:solidFill>
              <a:srgbClr val="FF0000"/>
            </a:solidFill>
            <a:tailEnd type="diamo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If you go some-where else or come to Chapman, re-affiliate here.</a:t>
            </a:r>
          </a:p>
        </p:txBody>
      </p:sp>
      <p:pic>
        <p:nvPicPr>
          <p:cNvPr id="11" name="Picture 10">
            <a:extLst>
              <a:ext uri="{FF2B5EF4-FFF2-40B4-BE49-F238E27FC236}">
                <a16:creationId xmlns:a16="http://schemas.microsoft.com/office/drawing/2014/main" id="{A4B0A67E-0BC4-4830-BFB5-0C23A61DF320}"/>
              </a:ext>
            </a:extLst>
          </p:cNvPr>
          <p:cNvPicPr>
            <a:picLocks noChangeAspect="1"/>
          </p:cNvPicPr>
          <p:nvPr/>
        </p:nvPicPr>
        <p:blipFill>
          <a:blip r:embed="rId4"/>
          <a:stretch>
            <a:fillRect/>
          </a:stretch>
        </p:blipFill>
        <p:spPr>
          <a:xfrm>
            <a:off x="2232689" y="1741349"/>
            <a:ext cx="1424911" cy="392251"/>
          </a:xfrm>
          <a:prstGeom prst="rect">
            <a:avLst/>
          </a:prstGeom>
        </p:spPr>
      </p:pic>
      <p:pic>
        <p:nvPicPr>
          <p:cNvPr id="16" name="Picture 15">
            <a:extLst>
              <a:ext uri="{FF2B5EF4-FFF2-40B4-BE49-F238E27FC236}">
                <a16:creationId xmlns:a16="http://schemas.microsoft.com/office/drawing/2014/main" id="{4E6EA939-38C5-4E3D-AA0F-E71B57B390B6}"/>
              </a:ext>
            </a:extLst>
          </p:cNvPr>
          <p:cNvPicPr>
            <a:picLocks noChangeAspect="1"/>
          </p:cNvPicPr>
          <p:nvPr/>
        </p:nvPicPr>
        <p:blipFill>
          <a:blip r:embed="rId5"/>
          <a:stretch>
            <a:fillRect/>
          </a:stretch>
        </p:blipFill>
        <p:spPr>
          <a:xfrm>
            <a:off x="6324600" y="981075"/>
            <a:ext cx="590550" cy="238125"/>
          </a:xfrm>
          <a:prstGeom prst="rect">
            <a:avLst/>
          </a:prstGeom>
        </p:spPr>
      </p:pic>
    </p:spTree>
    <p:extLst>
      <p:ext uri="{BB962C8B-B14F-4D97-AF65-F5344CB8AC3E}">
        <p14:creationId xmlns:p14="http://schemas.microsoft.com/office/powerpoint/2010/main" val="4127558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C36FCFD-D782-46E2-B4C6-78DE3134C83A}"/>
              </a:ext>
            </a:extLst>
          </p:cNvPr>
          <p:cNvPicPr>
            <a:picLocks noChangeAspect="1"/>
          </p:cNvPicPr>
          <p:nvPr/>
        </p:nvPicPr>
        <p:blipFill>
          <a:blip r:embed="rId3"/>
          <a:stretch>
            <a:fillRect/>
          </a:stretch>
        </p:blipFill>
        <p:spPr>
          <a:xfrm>
            <a:off x="2819400" y="1010712"/>
            <a:ext cx="5984652" cy="4836576"/>
          </a:xfrm>
          <a:prstGeom prst="rect">
            <a:avLst/>
          </a:prstGeom>
          <a:ln w="15875">
            <a:solidFill>
              <a:schemeClr val="accent1"/>
            </a:solidFill>
          </a:ln>
        </p:spPr>
      </p:pic>
      <p:sp>
        <p:nvSpPr>
          <p:cNvPr id="5" name="Title 1"/>
          <p:cNvSpPr txBox="1">
            <a:spLocks/>
          </p:cNvSpPr>
          <p:nvPr/>
        </p:nvSpPr>
        <p:spPr>
          <a:xfrm>
            <a:off x="1752600" y="304800"/>
            <a:ext cx="5449260" cy="48655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dirty="0"/>
              <a:t>Helpful hints, once registered, cont.</a:t>
            </a:r>
            <a:endParaRPr lang="en-US" sz="1500" dirty="0"/>
          </a:p>
        </p:txBody>
      </p:sp>
      <p:sp>
        <p:nvSpPr>
          <p:cNvPr id="18" name="Subtitle 2">
            <a:extLst>
              <a:ext uri="{FF2B5EF4-FFF2-40B4-BE49-F238E27FC236}">
                <a16:creationId xmlns:a16="http://schemas.microsoft.com/office/drawing/2014/main" id="{6B478DD2-83C0-4A48-9DDF-2254E9F0E03F}"/>
              </a:ext>
            </a:extLst>
          </p:cNvPr>
          <p:cNvSpPr txBox="1">
            <a:spLocks/>
          </p:cNvSpPr>
          <p:nvPr/>
        </p:nvSpPr>
        <p:spPr>
          <a:xfrm>
            <a:off x="76200" y="1828800"/>
            <a:ext cx="2590800" cy="3511824"/>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endParaRPr lang="en-US" sz="1500" dirty="0"/>
          </a:p>
          <a:p>
            <a:pPr marL="166688" indent="-166688" algn="l">
              <a:buFontTx/>
              <a:buChar char="-"/>
            </a:pPr>
            <a:r>
              <a:rPr lang="en-US" sz="1500" dirty="0"/>
              <a:t>This screen appears when clicking on View Courses from the previous page.</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This example from IACUC training shows the courses to do.</a:t>
            </a:r>
          </a:p>
          <a:p>
            <a:pPr marL="166688" indent="-166688" algn="l">
              <a:buFontTx/>
              <a:buChar char="-"/>
            </a:pPr>
            <a:r>
              <a:rPr lang="en-US" sz="1500" dirty="0"/>
              <a:t>Much information is provided about your progress with each course.</a:t>
            </a:r>
          </a:p>
        </p:txBody>
      </p:sp>
      <p:pic>
        <p:nvPicPr>
          <p:cNvPr id="20" name="Picture 19">
            <a:extLst>
              <a:ext uri="{FF2B5EF4-FFF2-40B4-BE49-F238E27FC236}">
                <a16:creationId xmlns:a16="http://schemas.microsoft.com/office/drawing/2014/main" id="{EC9D5BF7-F0B7-4553-AC88-F0FF81C42469}"/>
              </a:ext>
            </a:extLst>
          </p:cNvPr>
          <p:cNvPicPr>
            <a:picLocks noChangeAspect="1"/>
          </p:cNvPicPr>
          <p:nvPr/>
        </p:nvPicPr>
        <p:blipFill>
          <a:blip r:embed="rId4"/>
          <a:stretch>
            <a:fillRect/>
          </a:stretch>
        </p:blipFill>
        <p:spPr>
          <a:xfrm>
            <a:off x="500062" y="2790825"/>
            <a:ext cx="1743075" cy="638175"/>
          </a:xfrm>
          <a:prstGeom prst="rect">
            <a:avLst/>
          </a:prstGeom>
        </p:spPr>
      </p:pic>
    </p:spTree>
    <p:extLst>
      <p:ext uri="{BB962C8B-B14F-4D97-AF65-F5344CB8AC3E}">
        <p14:creationId xmlns:p14="http://schemas.microsoft.com/office/powerpoint/2010/main" val="2559842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009" y="496069"/>
            <a:ext cx="6733255" cy="486552"/>
          </a:xfrm>
        </p:spPr>
        <p:txBody>
          <a:bodyPr>
            <a:normAutofit fontScale="90000"/>
          </a:bodyPr>
          <a:lstStyle/>
          <a:p>
            <a:r>
              <a:rPr lang="en-US" sz="3000" dirty="0"/>
              <a:t>Click on a course to enter and learn!</a:t>
            </a:r>
            <a:endParaRPr lang="en-US" sz="1500" dirty="0"/>
          </a:p>
        </p:txBody>
      </p:sp>
      <p:sp>
        <p:nvSpPr>
          <p:cNvPr id="5" name="Slide Number Placeholder 4"/>
          <p:cNvSpPr>
            <a:spLocks noGrp="1"/>
          </p:cNvSpPr>
          <p:nvPr>
            <p:ph type="sldNum" sz="quarter" idx="12"/>
          </p:nvPr>
        </p:nvSpPr>
        <p:spPr>
          <a:xfrm>
            <a:off x="6553200" y="6163181"/>
            <a:ext cx="2133600" cy="365125"/>
          </a:xfrm>
        </p:spPr>
        <p:txBody>
          <a:bodyPr/>
          <a:lstStyle/>
          <a:p>
            <a:fld id="{440B4123-8991-4ABA-855C-B91B239D21D5}" type="slidenum">
              <a:rPr lang="en-US" smtClean="0"/>
              <a:t>16</a:t>
            </a:fld>
            <a:endParaRPr lang="en-US" dirty="0"/>
          </a:p>
        </p:txBody>
      </p:sp>
      <p:sp>
        <p:nvSpPr>
          <p:cNvPr id="17" name="Subtitle 2"/>
          <p:cNvSpPr txBox="1">
            <a:spLocks/>
          </p:cNvSpPr>
          <p:nvPr/>
        </p:nvSpPr>
        <p:spPr>
          <a:xfrm>
            <a:off x="685800" y="2133600"/>
            <a:ext cx="3176338" cy="3297744"/>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The example shows having clicked on COI or Conflicts of Interest.</a:t>
            </a:r>
          </a:p>
          <a:p>
            <a:pPr marL="166688" indent="-166688" algn="l">
              <a:buFontTx/>
              <a:buChar char="-"/>
            </a:pPr>
            <a:r>
              <a:rPr lang="en-US" sz="1500" dirty="0"/>
              <a:t>Be sure to complete the Integrity Assurance Statement.  It will need to be done each time you select a new course to complete.  You declare that you are being ethical about taking the training. </a:t>
            </a:r>
          </a:p>
        </p:txBody>
      </p:sp>
      <p:pic>
        <p:nvPicPr>
          <p:cNvPr id="6" name="Picture 5"/>
          <p:cNvPicPr>
            <a:picLocks noChangeAspect="1"/>
          </p:cNvPicPr>
          <p:nvPr/>
        </p:nvPicPr>
        <p:blipFill>
          <a:blip r:embed="rId2"/>
          <a:stretch>
            <a:fillRect/>
          </a:stretch>
        </p:blipFill>
        <p:spPr>
          <a:xfrm>
            <a:off x="4038600" y="957221"/>
            <a:ext cx="3983363" cy="5020766"/>
          </a:xfrm>
          <a:prstGeom prst="rect">
            <a:avLst/>
          </a:prstGeom>
        </p:spPr>
      </p:pic>
    </p:spTree>
    <p:extLst>
      <p:ext uri="{BB962C8B-B14F-4D97-AF65-F5344CB8AC3E}">
        <p14:creationId xmlns:p14="http://schemas.microsoft.com/office/powerpoint/2010/main" val="2441544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553200" y="6163181"/>
            <a:ext cx="2133600" cy="365125"/>
          </a:xfrm>
        </p:spPr>
        <p:txBody>
          <a:bodyPr/>
          <a:lstStyle/>
          <a:p>
            <a:fld id="{440B4123-8991-4ABA-855C-B91B239D21D5}" type="slidenum">
              <a:rPr lang="en-US" smtClean="0"/>
              <a:t>17</a:t>
            </a:fld>
            <a:endParaRPr lang="en-US" dirty="0"/>
          </a:p>
        </p:txBody>
      </p:sp>
      <p:sp>
        <p:nvSpPr>
          <p:cNvPr id="8" name="Title 1"/>
          <p:cNvSpPr txBox="1">
            <a:spLocks/>
          </p:cNvSpPr>
          <p:nvPr/>
        </p:nvSpPr>
        <p:spPr>
          <a:xfrm>
            <a:off x="1388060" y="151369"/>
            <a:ext cx="6733255" cy="1177428"/>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dirty="0"/>
              <a:t>Detail from the</a:t>
            </a:r>
            <a:br>
              <a:rPr lang="en-US" sz="3000" dirty="0"/>
            </a:br>
            <a:r>
              <a:rPr lang="en-US" sz="3000" dirty="0"/>
              <a:t>Integrity Assurance Statement  </a:t>
            </a:r>
            <a:br>
              <a:rPr lang="en-US" sz="3000" dirty="0"/>
            </a:br>
            <a:endParaRPr lang="en-US" sz="1500" dirty="0"/>
          </a:p>
        </p:txBody>
      </p:sp>
      <p:sp>
        <p:nvSpPr>
          <p:cNvPr id="9" name="Subtitle 2"/>
          <p:cNvSpPr txBox="1">
            <a:spLocks/>
          </p:cNvSpPr>
          <p:nvPr/>
        </p:nvSpPr>
        <p:spPr>
          <a:xfrm>
            <a:off x="228600" y="5131722"/>
            <a:ext cx="3237001" cy="654518"/>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After reading, agreeing, and clicking SUBMIT, the page at right will show.</a:t>
            </a:r>
          </a:p>
        </p:txBody>
      </p:sp>
      <p:pic>
        <p:nvPicPr>
          <p:cNvPr id="4" name="Picture 3"/>
          <p:cNvPicPr>
            <a:picLocks noChangeAspect="1"/>
          </p:cNvPicPr>
          <p:nvPr/>
        </p:nvPicPr>
        <p:blipFill>
          <a:blip r:embed="rId2"/>
          <a:stretch>
            <a:fillRect/>
          </a:stretch>
        </p:blipFill>
        <p:spPr>
          <a:xfrm>
            <a:off x="4437850" y="1029206"/>
            <a:ext cx="4536936" cy="4700851"/>
          </a:xfrm>
          <a:prstGeom prst="rect">
            <a:avLst/>
          </a:prstGeom>
        </p:spPr>
      </p:pic>
      <p:sp>
        <p:nvSpPr>
          <p:cNvPr id="18" name="Right Arrow 17"/>
          <p:cNvSpPr/>
          <p:nvPr/>
        </p:nvSpPr>
        <p:spPr>
          <a:xfrm>
            <a:off x="3388320" y="5150777"/>
            <a:ext cx="1126812" cy="3905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7" name="Picture 6"/>
          <p:cNvPicPr>
            <a:picLocks noChangeAspect="1"/>
          </p:cNvPicPr>
          <p:nvPr/>
        </p:nvPicPr>
        <p:blipFill>
          <a:blip r:embed="rId3"/>
          <a:stretch>
            <a:fillRect/>
          </a:stretch>
        </p:blipFill>
        <p:spPr>
          <a:xfrm>
            <a:off x="73355" y="1139274"/>
            <a:ext cx="4296924" cy="3979287"/>
          </a:xfrm>
          <a:prstGeom prst="rect">
            <a:avLst/>
          </a:prstGeom>
        </p:spPr>
      </p:pic>
    </p:spTree>
    <p:extLst>
      <p:ext uri="{BB962C8B-B14F-4D97-AF65-F5344CB8AC3E}">
        <p14:creationId xmlns:p14="http://schemas.microsoft.com/office/powerpoint/2010/main" val="1619389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762000"/>
            <a:ext cx="5943600" cy="792418"/>
          </a:xfrm>
        </p:spPr>
        <p:txBody>
          <a:bodyPr>
            <a:normAutofit/>
          </a:bodyPr>
          <a:lstStyle/>
          <a:p>
            <a:r>
              <a:rPr lang="en-US" sz="3000" dirty="0"/>
              <a:t>Details about Renewing Your Training</a:t>
            </a:r>
            <a:br>
              <a:rPr lang="en-US" sz="3000" dirty="0"/>
            </a:br>
            <a:endParaRPr lang="en-US" sz="1500" dirty="0"/>
          </a:p>
        </p:txBody>
      </p:sp>
      <p:sp>
        <p:nvSpPr>
          <p:cNvPr id="5" name="Slide Number Placeholder 4"/>
          <p:cNvSpPr>
            <a:spLocks noGrp="1"/>
          </p:cNvSpPr>
          <p:nvPr>
            <p:ph type="sldNum" sz="quarter" idx="12"/>
          </p:nvPr>
        </p:nvSpPr>
        <p:spPr>
          <a:xfrm>
            <a:off x="6553200" y="6163180"/>
            <a:ext cx="1998891" cy="365125"/>
          </a:xfrm>
        </p:spPr>
        <p:txBody>
          <a:bodyPr/>
          <a:lstStyle/>
          <a:p>
            <a:fld id="{440B4123-8991-4ABA-855C-B91B239D21D5}" type="slidenum">
              <a:rPr lang="en-US" smtClean="0"/>
              <a:t>18</a:t>
            </a:fld>
            <a:endParaRPr lang="en-US" dirty="0"/>
          </a:p>
        </p:txBody>
      </p:sp>
      <p:sp>
        <p:nvSpPr>
          <p:cNvPr id="3" name="TextBox 2"/>
          <p:cNvSpPr txBox="1"/>
          <p:nvPr/>
        </p:nvSpPr>
        <p:spPr>
          <a:xfrm>
            <a:off x="1143000" y="1847671"/>
            <a:ext cx="6781799" cy="3785652"/>
          </a:xfrm>
          <a:prstGeom prst="rect">
            <a:avLst/>
          </a:prstGeom>
          <a:noFill/>
        </p:spPr>
        <p:txBody>
          <a:bodyPr wrap="square" rtlCol="0">
            <a:spAutoFit/>
          </a:bodyPr>
          <a:lstStyle/>
          <a:p>
            <a:r>
              <a:rPr lang="en-US" sz="2000" dirty="0"/>
              <a:t>     The CITI subscription should automatically remind you by email when it’s time to update your training obligation for research activities.</a:t>
            </a:r>
          </a:p>
          <a:p>
            <a:r>
              <a:rPr lang="en-US" sz="2000" dirty="0"/>
              <a:t>     Most training is valid for three years.  Check your CITI training transcript for period of time and enter a reminder in your electronic calendar, such as occurs in Outlook.</a:t>
            </a:r>
          </a:p>
          <a:p>
            <a:r>
              <a:rPr lang="en-US" sz="2000" dirty="0"/>
              <a:t>     “Things” about regulations, processes, expectations, etc., do change.  Researchers and instructors using animals need to keep up with the information.</a:t>
            </a:r>
          </a:p>
          <a:p>
            <a:r>
              <a:rPr lang="en-US" sz="2000" dirty="0"/>
              <a:t>     Contact either the CU Office of Research or IACUC with concerns, questions, and suggestions regarding your IACUC training.</a:t>
            </a:r>
          </a:p>
        </p:txBody>
      </p:sp>
      <p:pic>
        <p:nvPicPr>
          <p:cNvPr id="6" name="Picture 2" descr="CU_OOR_Logo_CS">
            <a:extLst>
              <a:ext uri="{FF2B5EF4-FFF2-40B4-BE49-F238E27FC236}">
                <a16:creationId xmlns:a16="http://schemas.microsoft.com/office/drawing/2014/main" id="{2597A377-4242-474C-A797-6367A145D8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1400" y="533400"/>
            <a:ext cx="1616719" cy="920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303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6858000" cy="839544"/>
          </a:xfrm>
        </p:spPr>
        <p:txBody>
          <a:bodyPr/>
          <a:lstStyle/>
          <a:p>
            <a:r>
              <a:rPr lang="en-US" dirty="0"/>
              <a:t>Congratulations!</a:t>
            </a:r>
          </a:p>
        </p:txBody>
      </p:sp>
      <p:sp>
        <p:nvSpPr>
          <p:cNvPr id="3" name="Subtitle 2"/>
          <p:cNvSpPr>
            <a:spLocks noGrp="1"/>
          </p:cNvSpPr>
          <p:nvPr>
            <p:ph type="subTitle" idx="1"/>
          </p:nvPr>
        </p:nvSpPr>
        <p:spPr>
          <a:xfrm>
            <a:off x="1065571" y="1601544"/>
            <a:ext cx="6858000" cy="497758"/>
          </a:xfrm>
        </p:spPr>
        <p:txBody>
          <a:bodyPr>
            <a:normAutofit fontScale="92500" lnSpcReduction="20000"/>
          </a:bodyPr>
          <a:lstStyle/>
          <a:p>
            <a:r>
              <a:rPr lang="en-US" dirty="0"/>
              <a:t>You have gained ethical training.</a:t>
            </a:r>
          </a:p>
        </p:txBody>
      </p:sp>
      <p:pic>
        <p:nvPicPr>
          <p:cNvPr id="4" name="Picture 3"/>
          <p:cNvPicPr>
            <a:picLocks noChangeAspect="1"/>
          </p:cNvPicPr>
          <p:nvPr/>
        </p:nvPicPr>
        <p:blipFill rotWithShape="1">
          <a:blip r:embed="rId3"/>
          <a:srcRect r="79914" b="36629"/>
          <a:stretch/>
        </p:blipFill>
        <p:spPr>
          <a:xfrm>
            <a:off x="334265" y="393555"/>
            <a:ext cx="1617470" cy="1025516"/>
          </a:xfrm>
          <a:prstGeom prst="rect">
            <a:avLst/>
          </a:prstGeom>
          <a:ln w="25400">
            <a:solidFill>
              <a:schemeClr val="accent1"/>
            </a:solidFill>
          </a:ln>
        </p:spPr>
      </p:pic>
      <p:sp>
        <p:nvSpPr>
          <p:cNvPr id="5" name="Slide Number Placeholder 4"/>
          <p:cNvSpPr>
            <a:spLocks noGrp="1"/>
          </p:cNvSpPr>
          <p:nvPr>
            <p:ph type="sldNum" sz="quarter" idx="12"/>
          </p:nvPr>
        </p:nvSpPr>
        <p:spPr>
          <a:xfrm>
            <a:off x="6553200" y="6049821"/>
            <a:ext cx="2133600" cy="365125"/>
          </a:xfrm>
        </p:spPr>
        <p:txBody>
          <a:bodyPr/>
          <a:lstStyle/>
          <a:p>
            <a:fld id="{440B4123-8991-4ABA-855C-B91B239D21D5}" type="slidenum">
              <a:rPr lang="en-US" smtClean="0"/>
              <a:t>19</a:t>
            </a:fld>
            <a:endParaRPr lang="en-US" dirty="0"/>
          </a:p>
        </p:txBody>
      </p:sp>
      <p:sp>
        <p:nvSpPr>
          <p:cNvPr id="6" name="Subtitle 2"/>
          <p:cNvSpPr txBox="1">
            <a:spLocks/>
          </p:cNvSpPr>
          <p:nvPr/>
        </p:nvSpPr>
        <p:spPr>
          <a:xfrm>
            <a:off x="644466" y="2464248"/>
            <a:ext cx="8052620" cy="1286873"/>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800" dirty="0"/>
              <a:t>You have now viewed the CITI registration process for Chapman and are informed about the CITI website and training.  Be sure to print and/or save your training records in order to provide evidence of course completion.</a:t>
            </a:r>
          </a:p>
          <a:p>
            <a:pPr algn="l"/>
            <a:r>
              <a:rPr lang="en-US" sz="1800" dirty="0"/>
              <a:t>Good luck in your career with research and regulations.  Thank you for being a part of this ethical process.</a:t>
            </a:r>
            <a:endParaRPr lang="en-US" sz="1500" dirty="0"/>
          </a:p>
        </p:txBody>
      </p:sp>
      <p:pic>
        <p:nvPicPr>
          <p:cNvPr id="7" name="Picture 6"/>
          <p:cNvPicPr>
            <a:picLocks noChangeAspect="1"/>
          </p:cNvPicPr>
          <p:nvPr/>
        </p:nvPicPr>
        <p:blipFill>
          <a:blip r:embed="rId4"/>
          <a:stretch>
            <a:fillRect/>
          </a:stretch>
        </p:blipFill>
        <p:spPr>
          <a:xfrm>
            <a:off x="313006" y="4007953"/>
            <a:ext cx="2454257" cy="1583874"/>
          </a:xfrm>
          <a:prstGeom prst="rect">
            <a:avLst/>
          </a:prstGeom>
        </p:spPr>
      </p:pic>
      <p:sp>
        <p:nvSpPr>
          <p:cNvPr id="8" name="TextBox 7"/>
          <p:cNvSpPr txBox="1"/>
          <p:nvPr/>
        </p:nvSpPr>
        <p:spPr>
          <a:xfrm>
            <a:off x="3150528" y="4014271"/>
            <a:ext cx="5522495" cy="1338828"/>
          </a:xfrm>
          <a:prstGeom prst="rect">
            <a:avLst/>
          </a:prstGeom>
          <a:noFill/>
          <a:ln>
            <a:solidFill>
              <a:srgbClr val="0070C0"/>
            </a:solidFill>
          </a:ln>
        </p:spPr>
        <p:txBody>
          <a:bodyPr wrap="square" rtlCol="0">
            <a:spAutoFit/>
          </a:bodyPr>
          <a:lstStyle/>
          <a:p>
            <a:r>
              <a:rPr lang="en-US" sz="1350" dirty="0"/>
              <a:t>Follow this </a:t>
            </a:r>
            <a:r>
              <a:rPr lang="en-US" sz="1350" dirty="0">
                <a:hlinkClick r:id="rId5" tooltip="CITI transcript"/>
              </a:rPr>
              <a:t>link for instructions</a:t>
            </a:r>
            <a:r>
              <a:rPr lang="en-US" sz="1350" dirty="0"/>
              <a:t> from the CITI group on how to obtain your CITI training report and determine whether your research ethics training needs to be renewed or updated.</a:t>
            </a:r>
          </a:p>
          <a:p>
            <a:endParaRPr lang="en-US" sz="1350" dirty="0"/>
          </a:p>
          <a:p>
            <a:r>
              <a:rPr lang="en-US" sz="1350" dirty="0">
                <a:hlinkClick r:id="rId6"/>
              </a:rPr>
              <a:t>https://support.citiprogram.org/customer/portal/articles/288752-when-will-the-citi-program-mail-fax-or-e-mail-my-official-certificate-?b_id=2337</a:t>
            </a:r>
            <a:r>
              <a:rPr lang="en-US" sz="1350" dirty="0"/>
              <a:t> </a:t>
            </a:r>
          </a:p>
        </p:txBody>
      </p:sp>
      <p:pic>
        <p:nvPicPr>
          <p:cNvPr id="1026" name="Picture 2" descr="CU_OOR_Logo_C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80572" y="393555"/>
            <a:ext cx="1798947" cy="102412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F079417-3131-47BE-B463-A3A3E2B86039}"/>
              </a:ext>
            </a:extLst>
          </p:cNvPr>
          <p:cNvSpPr txBox="1"/>
          <p:nvPr/>
        </p:nvSpPr>
        <p:spPr>
          <a:xfrm>
            <a:off x="6980572" y="5588156"/>
            <a:ext cx="1401428" cy="246221"/>
          </a:xfrm>
          <a:prstGeom prst="rect">
            <a:avLst/>
          </a:prstGeom>
          <a:noFill/>
        </p:spPr>
        <p:txBody>
          <a:bodyPr wrap="square" rtlCol="0">
            <a:spAutoFit/>
          </a:bodyPr>
          <a:lstStyle/>
          <a:p>
            <a:r>
              <a:rPr lang="en-US" sz="1000" dirty="0"/>
              <a:t>Version 13 Jan 2021</a:t>
            </a:r>
          </a:p>
        </p:txBody>
      </p:sp>
    </p:spTree>
    <p:extLst>
      <p:ext uri="{BB962C8B-B14F-4D97-AF65-F5344CB8AC3E}">
        <p14:creationId xmlns:p14="http://schemas.microsoft.com/office/powerpoint/2010/main" val="3770854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0559" y="3855744"/>
            <a:ext cx="5571184" cy="1768769"/>
          </a:xfrm>
        </p:spPr>
        <p:txBody>
          <a:bodyPr>
            <a:normAutofit fontScale="92500" lnSpcReduction="20000"/>
          </a:bodyPr>
          <a:lstStyle/>
          <a:p>
            <a:pPr marL="0" indent="0">
              <a:spcBef>
                <a:spcPts val="0"/>
              </a:spcBef>
              <a:buNone/>
            </a:pPr>
            <a:r>
              <a:rPr lang="en-US" sz="1800" dirty="0"/>
              <a:t>CITI provides training in many areas of research as above.  See </a:t>
            </a:r>
            <a:r>
              <a:rPr lang="en-US" sz="1800" dirty="0">
                <a:hlinkClick r:id="rId2"/>
              </a:rPr>
              <a:t>https://about.citiprogram.org/en/courses/</a:t>
            </a:r>
            <a:r>
              <a:rPr lang="en-US" sz="1800" dirty="0"/>
              <a:t> for the complete listing.</a:t>
            </a:r>
          </a:p>
          <a:p>
            <a:pPr marL="0" indent="0">
              <a:spcBef>
                <a:spcPts val="0"/>
              </a:spcBef>
              <a:buNone/>
            </a:pPr>
            <a:endParaRPr lang="en-US" sz="1800" dirty="0"/>
          </a:p>
          <a:p>
            <a:pPr marL="0" indent="0">
              <a:spcBef>
                <a:spcPts val="0"/>
              </a:spcBef>
              <a:buNone/>
            </a:pPr>
            <a:r>
              <a:rPr lang="en-US" sz="1800" dirty="0"/>
              <a:t>Upon completion of a group of modules, a transcript is sent to you and Chapman University.  You may need this transcript later for classes, research, grant applications, etc., so please make sure to save it.</a:t>
            </a:r>
          </a:p>
        </p:txBody>
      </p:sp>
      <p:sp>
        <p:nvSpPr>
          <p:cNvPr id="5" name="Slide Number Placeholder 4"/>
          <p:cNvSpPr>
            <a:spLocks noGrp="1"/>
          </p:cNvSpPr>
          <p:nvPr>
            <p:ph type="sldNum" sz="quarter" idx="12"/>
          </p:nvPr>
        </p:nvSpPr>
        <p:spPr/>
        <p:txBody>
          <a:bodyPr/>
          <a:lstStyle/>
          <a:p>
            <a:fld id="{440B4123-8991-4ABA-855C-B91B239D21D5}" type="slidenum">
              <a:rPr lang="en-US" smtClean="0"/>
              <a:t>2</a:t>
            </a:fld>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653" y="4054437"/>
            <a:ext cx="2421413" cy="1113330"/>
          </a:xfrm>
          <a:prstGeom prst="rect">
            <a:avLst/>
          </a:prstGeom>
        </p:spPr>
      </p:pic>
      <p:sp>
        <p:nvSpPr>
          <p:cNvPr id="8" name="Title 1"/>
          <p:cNvSpPr txBox="1">
            <a:spLocks/>
          </p:cNvSpPr>
          <p:nvPr/>
        </p:nvSpPr>
        <p:spPr>
          <a:xfrm>
            <a:off x="762000" y="762000"/>
            <a:ext cx="7620000" cy="508085"/>
          </a:xfrm>
          <a:prstGeom prst="rect">
            <a:avLst/>
          </a:prstGeom>
        </p:spPr>
        <p:txBody>
          <a:bodyPr vert="horz" lIns="91440" tIns="45720" rIns="91440" bIns="45720" rtlCol="0" anchor="b">
            <a:noAutofit/>
          </a:bodyPr>
          <a:lstStyle>
            <a:lvl1pPr algn="l" defTabSz="914400" rtl="0" eaLnBrk="1" latinLnBrk="0" hangingPunct="1">
              <a:spcBef>
                <a:spcPct val="0"/>
              </a:spcBef>
              <a:buNone/>
              <a:defRPr sz="2000" b="1" kern="1200">
                <a:solidFill>
                  <a:schemeClr val="tx1"/>
                </a:solidFill>
                <a:latin typeface="+mj-lt"/>
                <a:ea typeface="+mj-ea"/>
                <a:cs typeface="+mj-cs"/>
              </a:defRPr>
            </a:lvl1pPr>
          </a:lstStyle>
          <a:p>
            <a:pPr algn="ctr"/>
            <a:r>
              <a:rPr lang="en-US" sz="4000" b="0" dirty="0"/>
              <a:t>Research Training Topics</a:t>
            </a:r>
          </a:p>
        </p:txBody>
      </p:sp>
      <p:pic>
        <p:nvPicPr>
          <p:cNvPr id="9" name="Picture 8"/>
          <p:cNvPicPr>
            <a:picLocks noChangeAspect="1"/>
          </p:cNvPicPr>
          <p:nvPr/>
        </p:nvPicPr>
        <p:blipFill>
          <a:blip r:embed="rId4">
            <a:extLst>
              <a:ext uri="{BEBA8EAE-BF5A-486C-A8C5-ECC9F3942E4B}">
                <a14:imgProps xmlns:a14="http://schemas.microsoft.com/office/drawing/2010/main">
                  <a14:imgLayer r:embed="rId5">
                    <a14:imgEffect>
                      <a14:sharpenSoften amount="37000"/>
                    </a14:imgEffect>
                    <a14:imgEffect>
                      <a14:brightnessContrast contrast="42000"/>
                    </a14:imgEffect>
                  </a14:imgLayer>
                </a14:imgProps>
              </a:ext>
            </a:extLst>
          </a:blip>
          <a:stretch>
            <a:fillRect/>
          </a:stretch>
        </p:blipFill>
        <p:spPr>
          <a:xfrm>
            <a:off x="1035844" y="1290171"/>
            <a:ext cx="7117556" cy="2443629"/>
          </a:xfrm>
          <a:prstGeom prst="rect">
            <a:avLst/>
          </a:prstGeom>
        </p:spPr>
      </p:pic>
    </p:spTree>
    <p:extLst>
      <p:ext uri="{BB962C8B-B14F-4D97-AF65-F5344CB8AC3E}">
        <p14:creationId xmlns:p14="http://schemas.microsoft.com/office/powerpoint/2010/main" val="1546636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6858000" cy="762000"/>
          </a:xfrm>
        </p:spPr>
        <p:txBody>
          <a:bodyPr/>
          <a:lstStyle/>
          <a:p>
            <a:r>
              <a:rPr lang="en-US" dirty="0"/>
              <a:t>Registering yourself with CITI</a:t>
            </a:r>
          </a:p>
        </p:txBody>
      </p:sp>
      <p:sp>
        <p:nvSpPr>
          <p:cNvPr id="3" name="Subtitle 2"/>
          <p:cNvSpPr>
            <a:spLocks noGrp="1"/>
          </p:cNvSpPr>
          <p:nvPr>
            <p:ph type="subTitle" idx="1"/>
          </p:nvPr>
        </p:nvSpPr>
        <p:spPr>
          <a:xfrm>
            <a:off x="1065571" y="1407242"/>
            <a:ext cx="6858000" cy="497758"/>
          </a:xfrm>
        </p:spPr>
        <p:txBody>
          <a:bodyPr>
            <a:normAutofit fontScale="62500" lnSpcReduction="20000"/>
          </a:bodyPr>
          <a:lstStyle/>
          <a:p>
            <a:r>
              <a:rPr lang="en-US" dirty="0"/>
              <a:t>A tutorial in order to train on the regulatory aspects of research.</a:t>
            </a:r>
          </a:p>
        </p:txBody>
      </p:sp>
      <p:sp>
        <p:nvSpPr>
          <p:cNvPr id="5" name="Slide Number Placeholder 4"/>
          <p:cNvSpPr>
            <a:spLocks noGrp="1"/>
          </p:cNvSpPr>
          <p:nvPr>
            <p:ph type="sldNum" sz="quarter" idx="12"/>
          </p:nvPr>
        </p:nvSpPr>
        <p:spPr/>
        <p:txBody>
          <a:bodyPr/>
          <a:lstStyle/>
          <a:p>
            <a:fld id="{440B4123-8991-4ABA-855C-B91B239D21D5}" type="slidenum">
              <a:rPr lang="en-US" smtClean="0"/>
              <a:t>3</a:t>
            </a:fld>
            <a:endParaRPr lang="en-US" dirty="0"/>
          </a:p>
        </p:txBody>
      </p:sp>
      <p:sp>
        <p:nvSpPr>
          <p:cNvPr id="6" name="Subtitle 2"/>
          <p:cNvSpPr txBox="1">
            <a:spLocks/>
          </p:cNvSpPr>
          <p:nvPr/>
        </p:nvSpPr>
        <p:spPr>
          <a:xfrm>
            <a:off x="608371" y="4302842"/>
            <a:ext cx="8052620" cy="497758"/>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This is the opening screen at </a:t>
            </a:r>
            <a:r>
              <a:rPr lang="en-US" sz="1500" dirty="0">
                <a:hlinkClick r:id="rId2"/>
              </a:rPr>
              <a:t>https://about.citiprogram.org/en/homepage/</a:t>
            </a:r>
            <a:r>
              <a:rPr lang="en-US" sz="1500" dirty="0"/>
              <a:t>. </a:t>
            </a:r>
          </a:p>
          <a:p>
            <a:pPr marL="166688" indent="-166688" algn="l">
              <a:buFontTx/>
              <a:buChar char="-"/>
            </a:pPr>
            <a:r>
              <a:rPr lang="en-US" sz="1500" dirty="0"/>
              <a:t>If you have registered before, click on Log In.  If you have registered with another institution, log in with your existing credentials.  You will be able to affiliate yourself with Chapman University as well.</a:t>
            </a:r>
          </a:p>
          <a:p>
            <a:pPr marL="166688" indent="-166688" algn="l">
              <a:buFontTx/>
              <a:buChar char="-"/>
            </a:pPr>
            <a:r>
              <a:rPr lang="en-US" sz="1500" dirty="0"/>
              <a:t>If you need to register, click on Register.  Follow the instructions on the next pages which tailors the registration process to Chapman.</a:t>
            </a:r>
          </a:p>
          <a:p>
            <a:pPr marL="166688" indent="-166688" algn="l">
              <a:buFontTx/>
              <a:buChar char="-"/>
            </a:pPr>
            <a:r>
              <a:rPr lang="en-US" sz="1500" dirty="0"/>
              <a:t>Note that different languages for CITI training are available.				</a:t>
            </a:r>
          </a:p>
        </p:txBody>
      </p:sp>
      <p:pic>
        <p:nvPicPr>
          <p:cNvPr id="8" name="Picture 7">
            <a:extLst>
              <a:ext uri="{FF2B5EF4-FFF2-40B4-BE49-F238E27FC236}">
                <a16:creationId xmlns:a16="http://schemas.microsoft.com/office/drawing/2014/main" id="{EF5F16BD-AC74-4CE2-80E3-9A6B61A60872}"/>
              </a:ext>
            </a:extLst>
          </p:cNvPr>
          <p:cNvPicPr>
            <a:picLocks noChangeAspect="1"/>
          </p:cNvPicPr>
          <p:nvPr/>
        </p:nvPicPr>
        <p:blipFill>
          <a:blip r:embed="rId3"/>
          <a:stretch>
            <a:fillRect/>
          </a:stretch>
        </p:blipFill>
        <p:spPr>
          <a:xfrm>
            <a:off x="2133600" y="1803569"/>
            <a:ext cx="4876800" cy="2468793"/>
          </a:xfrm>
          <a:prstGeom prst="rect">
            <a:avLst/>
          </a:prstGeom>
          <a:ln w="15875">
            <a:solidFill>
              <a:schemeClr val="accent1"/>
            </a:solidFill>
          </a:ln>
        </p:spPr>
      </p:pic>
    </p:spTree>
    <p:extLst>
      <p:ext uri="{BB962C8B-B14F-4D97-AF65-F5344CB8AC3E}">
        <p14:creationId xmlns:p14="http://schemas.microsoft.com/office/powerpoint/2010/main" val="57641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35154"/>
            <a:ext cx="6858000" cy="560246"/>
          </a:xfrm>
        </p:spPr>
        <p:txBody>
          <a:bodyPr>
            <a:normAutofit/>
          </a:bodyPr>
          <a:lstStyle/>
          <a:p>
            <a:r>
              <a:rPr lang="en-US" sz="3000" dirty="0"/>
              <a:t>1</a:t>
            </a:r>
            <a:r>
              <a:rPr lang="en-US" sz="3000" baseline="30000" dirty="0"/>
              <a:t>st</a:t>
            </a:r>
            <a:r>
              <a:rPr lang="en-US" sz="3000" dirty="0"/>
              <a:t> – Select the Institution</a:t>
            </a:r>
          </a:p>
        </p:txBody>
      </p:sp>
      <p:sp>
        <p:nvSpPr>
          <p:cNvPr id="5" name="Slide Number Placeholder 4"/>
          <p:cNvSpPr>
            <a:spLocks noGrp="1"/>
          </p:cNvSpPr>
          <p:nvPr>
            <p:ph type="sldNum" sz="quarter" idx="12"/>
          </p:nvPr>
        </p:nvSpPr>
        <p:spPr>
          <a:xfrm>
            <a:off x="6553200" y="6203950"/>
            <a:ext cx="2133600" cy="365125"/>
          </a:xfrm>
        </p:spPr>
        <p:txBody>
          <a:bodyPr/>
          <a:lstStyle/>
          <a:p>
            <a:fld id="{440B4123-8991-4ABA-855C-B91B239D21D5}" type="slidenum">
              <a:rPr lang="en-US" smtClean="0"/>
              <a:t>4</a:t>
            </a:fld>
            <a:endParaRPr lang="en-US" dirty="0"/>
          </a:p>
        </p:txBody>
      </p:sp>
      <p:sp>
        <p:nvSpPr>
          <p:cNvPr id="6" name="Subtitle 2"/>
          <p:cNvSpPr txBox="1">
            <a:spLocks/>
          </p:cNvSpPr>
          <p:nvPr/>
        </p:nvSpPr>
        <p:spPr>
          <a:xfrm>
            <a:off x="271487" y="1966224"/>
            <a:ext cx="4224313"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1.</a:t>
            </a:r>
          </a:p>
          <a:p>
            <a:pPr marL="166688" indent="-166688" algn="l">
              <a:buFontTx/>
              <a:buChar char="-"/>
            </a:pPr>
            <a:endParaRPr lang="en-US" sz="1500" dirty="0"/>
          </a:p>
          <a:p>
            <a:pPr marL="166688" indent="-166688" algn="l">
              <a:buFontTx/>
              <a:buChar char="-"/>
            </a:pPr>
            <a:r>
              <a:rPr lang="en-US" sz="1500" dirty="0"/>
              <a:t>Start typing Chapman University… </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Agree to the Terms of Service, affirm affiliation with Chapman, and continue.</a:t>
            </a:r>
          </a:p>
          <a:p>
            <a:pPr marL="166688" indent="-166688" algn="l">
              <a:buFontTx/>
              <a:buChar char="-"/>
            </a:pPr>
            <a:r>
              <a:rPr lang="en-US" sz="1500" dirty="0"/>
              <a:t>Skip this section on independent learner registration.  Chapman provides this training to you through the Office of Research free of charge, 24/7.</a:t>
            </a:r>
          </a:p>
          <a:p>
            <a:pPr marL="257175" indent="-257175" algn="l">
              <a:buFontTx/>
              <a:buChar char="-"/>
            </a:pPr>
            <a:endParaRPr lang="en-US" sz="1500" dirty="0"/>
          </a:p>
        </p:txBody>
      </p:sp>
      <p:pic>
        <p:nvPicPr>
          <p:cNvPr id="10" name="Picture 9"/>
          <p:cNvPicPr>
            <a:picLocks noChangeAspect="1"/>
          </p:cNvPicPr>
          <p:nvPr/>
        </p:nvPicPr>
        <p:blipFill>
          <a:blip r:embed="rId3"/>
          <a:stretch>
            <a:fillRect/>
          </a:stretch>
        </p:blipFill>
        <p:spPr>
          <a:xfrm>
            <a:off x="457200" y="2927119"/>
            <a:ext cx="3075725" cy="905941"/>
          </a:xfrm>
          <a:prstGeom prst="rect">
            <a:avLst/>
          </a:prstGeom>
        </p:spPr>
      </p:pic>
      <p:sp>
        <p:nvSpPr>
          <p:cNvPr id="11" name="Right Arrow 10"/>
          <p:cNvSpPr/>
          <p:nvPr/>
        </p:nvSpPr>
        <p:spPr>
          <a:xfrm>
            <a:off x="3686203" y="3198352"/>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3" name="Picture 2"/>
          <p:cNvPicPr>
            <a:picLocks noChangeAspect="1"/>
          </p:cNvPicPr>
          <p:nvPr/>
        </p:nvPicPr>
        <p:blipFill>
          <a:blip r:embed="rId4"/>
          <a:stretch>
            <a:fillRect/>
          </a:stretch>
        </p:blipFill>
        <p:spPr>
          <a:xfrm>
            <a:off x="4420009" y="1837307"/>
            <a:ext cx="4643094" cy="3085563"/>
          </a:xfrm>
          <a:prstGeom prst="rect">
            <a:avLst/>
          </a:prstGeom>
        </p:spPr>
      </p:pic>
      <p:sp>
        <p:nvSpPr>
          <p:cNvPr id="8" name="Right Arrow 6">
            <a:extLst>
              <a:ext uri="{FF2B5EF4-FFF2-40B4-BE49-F238E27FC236}">
                <a16:creationId xmlns:a16="http://schemas.microsoft.com/office/drawing/2014/main" id="{ECFBBC15-2C89-4921-A890-8A4F8B8D6897}"/>
              </a:ext>
            </a:extLst>
          </p:cNvPr>
          <p:cNvSpPr/>
          <p:nvPr/>
        </p:nvSpPr>
        <p:spPr>
          <a:xfrm rot="196780">
            <a:off x="2438400" y="2030706"/>
            <a:ext cx="1981609"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ight Arrow 10">
            <a:extLst>
              <a:ext uri="{FF2B5EF4-FFF2-40B4-BE49-F238E27FC236}">
                <a16:creationId xmlns:a16="http://schemas.microsoft.com/office/drawing/2014/main" id="{0B951465-400B-403C-9EA2-33284ECDA177}"/>
              </a:ext>
            </a:extLst>
          </p:cNvPr>
          <p:cNvSpPr/>
          <p:nvPr/>
        </p:nvSpPr>
        <p:spPr>
          <a:xfrm rot="20847962">
            <a:off x="3738918" y="4335232"/>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2312185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6858000" cy="560246"/>
          </a:xfrm>
        </p:spPr>
        <p:txBody>
          <a:bodyPr>
            <a:normAutofit/>
          </a:bodyPr>
          <a:lstStyle/>
          <a:p>
            <a:r>
              <a:rPr lang="en-US" sz="3000" dirty="0"/>
              <a:t>2</a:t>
            </a:r>
            <a:r>
              <a:rPr lang="en-US" sz="3000" baseline="30000" dirty="0"/>
              <a:t>nd</a:t>
            </a:r>
            <a:r>
              <a:rPr lang="en-US" sz="3000" dirty="0"/>
              <a:t> – Provide Personal Information</a:t>
            </a:r>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5</a:t>
            </a:fld>
            <a:endParaRPr lang="en-US" dirty="0"/>
          </a:p>
        </p:txBody>
      </p:sp>
      <p:sp>
        <p:nvSpPr>
          <p:cNvPr id="6" name="Subtitle 2"/>
          <p:cNvSpPr txBox="1">
            <a:spLocks/>
          </p:cNvSpPr>
          <p:nvPr/>
        </p:nvSpPr>
        <p:spPr>
          <a:xfrm>
            <a:off x="228096" y="2133600"/>
            <a:ext cx="4444892"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2.</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The email address does not have to be your Chapman one, but it is highly recommended.</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11" name="Right Arrow 10"/>
          <p:cNvSpPr/>
          <p:nvPr/>
        </p:nvSpPr>
        <p:spPr>
          <a:xfrm>
            <a:off x="3895790" y="3522726"/>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3" name="Picture 2"/>
          <p:cNvPicPr>
            <a:picLocks noChangeAspect="1"/>
          </p:cNvPicPr>
          <p:nvPr/>
        </p:nvPicPr>
        <p:blipFill>
          <a:blip r:embed="rId2"/>
          <a:stretch>
            <a:fillRect/>
          </a:stretch>
        </p:blipFill>
        <p:spPr>
          <a:xfrm>
            <a:off x="4716379" y="1723173"/>
            <a:ext cx="4307681" cy="3679031"/>
          </a:xfrm>
          <a:prstGeom prst="rect">
            <a:avLst/>
          </a:prstGeom>
        </p:spPr>
      </p:pic>
      <p:sp>
        <p:nvSpPr>
          <p:cNvPr id="7" name="Right Arrow 6">
            <a:extLst>
              <a:ext uri="{FF2B5EF4-FFF2-40B4-BE49-F238E27FC236}">
                <a16:creationId xmlns:a16="http://schemas.microsoft.com/office/drawing/2014/main" id="{8121BCC1-91A7-4924-9BDE-4CA8D2D46A51}"/>
              </a:ext>
            </a:extLst>
          </p:cNvPr>
          <p:cNvSpPr/>
          <p:nvPr/>
        </p:nvSpPr>
        <p:spPr>
          <a:xfrm>
            <a:off x="2618066" y="2088850"/>
            <a:ext cx="1981609"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724665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6858000" cy="560246"/>
          </a:xfrm>
        </p:spPr>
        <p:txBody>
          <a:bodyPr>
            <a:normAutofit/>
          </a:bodyPr>
          <a:lstStyle/>
          <a:p>
            <a:r>
              <a:rPr lang="en-US" sz="3000" dirty="0"/>
              <a:t>3</a:t>
            </a:r>
            <a:r>
              <a:rPr lang="en-US" sz="3000" baseline="30000" dirty="0"/>
              <a:t>rd</a:t>
            </a:r>
            <a:r>
              <a:rPr lang="en-US" sz="3000" dirty="0"/>
              <a:t> – Username and Password </a:t>
            </a:r>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6</a:t>
            </a:fld>
            <a:endParaRPr lang="en-US" dirty="0"/>
          </a:p>
        </p:txBody>
      </p:sp>
      <p:sp>
        <p:nvSpPr>
          <p:cNvPr id="6" name="Subtitle 2"/>
          <p:cNvSpPr txBox="1">
            <a:spLocks/>
          </p:cNvSpPr>
          <p:nvPr/>
        </p:nvSpPr>
        <p:spPr>
          <a:xfrm>
            <a:off x="638390" y="1905000"/>
            <a:ext cx="3711086" cy="3124200"/>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3.</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The username can be the same as your Chapman identity.</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Provide a security question and answer.</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11" name="Right Arrow 10"/>
          <p:cNvSpPr/>
          <p:nvPr/>
        </p:nvSpPr>
        <p:spPr>
          <a:xfrm>
            <a:off x="3592810" y="3223259"/>
            <a:ext cx="733806" cy="36347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7" name="Picture 6">
            <a:extLst>
              <a:ext uri="{FF2B5EF4-FFF2-40B4-BE49-F238E27FC236}">
                <a16:creationId xmlns:a16="http://schemas.microsoft.com/office/drawing/2014/main" id="{043E5096-1DA6-4F16-B187-BD82CB66C94E}"/>
              </a:ext>
            </a:extLst>
          </p:cNvPr>
          <p:cNvPicPr>
            <a:picLocks noChangeAspect="1"/>
          </p:cNvPicPr>
          <p:nvPr/>
        </p:nvPicPr>
        <p:blipFill>
          <a:blip r:embed="rId2"/>
          <a:stretch>
            <a:fillRect/>
          </a:stretch>
        </p:blipFill>
        <p:spPr>
          <a:xfrm>
            <a:off x="4449872" y="1363510"/>
            <a:ext cx="4236928" cy="4446446"/>
          </a:xfrm>
          <a:prstGeom prst="rect">
            <a:avLst/>
          </a:prstGeom>
        </p:spPr>
      </p:pic>
    </p:spTree>
    <p:extLst>
      <p:ext uri="{BB962C8B-B14F-4D97-AF65-F5344CB8AC3E}">
        <p14:creationId xmlns:p14="http://schemas.microsoft.com/office/powerpoint/2010/main" val="3819424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0"/>
            <a:ext cx="6858000" cy="560246"/>
          </a:xfrm>
        </p:spPr>
        <p:txBody>
          <a:bodyPr>
            <a:normAutofit/>
          </a:bodyPr>
          <a:lstStyle/>
          <a:p>
            <a:r>
              <a:rPr lang="en-US" sz="3000" dirty="0"/>
              <a:t>4</a:t>
            </a:r>
            <a:r>
              <a:rPr lang="en-US" sz="3000" baseline="30000" dirty="0"/>
              <a:t>th</a:t>
            </a:r>
            <a:r>
              <a:rPr lang="en-US" sz="3000" dirty="0"/>
              <a:t> – Country of Residence</a:t>
            </a:r>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7</a:t>
            </a:fld>
            <a:endParaRPr lang="en-US" dirty="0"/>
          </a:p>
        </p:txBody>
      </p:sp>
      <p:sp>
        <p:nvSpPr>
          <p:cNvPr id="6" name="Subtitle 2"/>
          <p:cNvSpPr txBox="1">
            <a:spLocks/>
          </p:cNvSpPr>
          <p:nvPr/>
        </p:nvSpPr>
        <p:spPr>
          <a:xfrm>
            <a:off x="409449" y="2362200"/>
            <a:ext cx="3171951" cy="297179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4.</a:t>
            </a:r>
          </a:p>
          <a:p>
            <a:pPr marL="166688" indent="-166688" algn="l">
              <a:buFontTx/>
              <a:buChar char="-"/>
            </a:pPr>
            <a:endParaRPr lang="en-US" sz="1500" dirty="0"/>
          </a:p>
          <a:p>
            <a:pPr marL="166688" indent="-166688" algn="l">
              <a:buFontTx/>
              <a:buChar char="-"/>
            </a:pPr>
            <a:r>
              <a:rPr lang="en-US" sz="1500" dirty="0"/>
              <a:t>CITI is available all over the world and in many languages.  If you leave Chapman, you can bring your CITI training with you.</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pic>
        <p:nvPicPr>
          <p:cNvPr id="7" name="Picture 6">
            <a:extLst>
              <a:ext uri="{FF2B5EF4-FFF2-40B4-BE49-F238E27FC236}">
                <a16:creationId xmlns:a16="http://schemas.microsoft.com/office/drawing/2014/main" id="{8F22DA5C-59F6-47EE-9AC4-614BA8372D29}"/>
              </a:ext>
            </a:extLst>
          </p:cNvPr>
          <p:cNvPicPr>
            <a:picLocks noChangeAspect="1"/>
          </p:cNvPicPr>
          <p:nvPr/>
        </p:nvPicPr>
        <p:blipFill>
          <a:blip r:embed="rId2"/>
          <a:stretch>
            <a:fillRect/>
          </a:stretch>
        </p:blipFill>
        <p:spPr>
          <a:xfrm>
            <a:off x="3709538" y="1407319"/>
            <a:ext cx="5434462" cy="4043362"/>
          </a:xfrm>
          <a:prstGeom prst="rect">
            <a:avLst/>
          </a:prstGeom>
        </p:spPr>
      </p:pic>
    </p:spTree>
    <p:extLst>
      <p:ext uri="{BB962C8B-B14F-4D97-AF65-F5344CB8AC3E}">
        <p14:creationId xmlns:p14="http://schemas.microsoft.com/office/powerpoint/2010/main" val="2315029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678" y="761824"/>
            <a:ext cx="4748122" cy="560246"/>
          </a:xfrm>
        </p:spPr>
        <p:txBody>
          <a:bodyPr>
            <a:normAutofit fontScale="90000"/>
          </a:bodyPr>
          <a:lstStyle/>
          <a:p>
            <a:r>
              <a:rPr lang="en-US" sz="3000" dirty="0"/>
              <a:t>5</a:t>
            </a:r>
            <a:r>
              <a:rPr lang="en-US" sz="3000" baseline="30000" dirty="0"/>
              <a:t>th</a:t>
            </a:r>
            <a:r>
              <a:rPr lang="en-US" sz="3000" dirty="0"/>
              <a:t> – Need CEU credit elsewhere?</a:t>
            </a:r>
          </a:p>
        </p:txBody>
      </p:sp>
      <p:sp>
        <p:nvSpPr>
          <p:cNvPr id="6" name="Subtitle 2"/>
          <p:cNvSpPr txBox="1">
            <a:spLocks/>
          </p:cNvSpPr>
          <p:nvPr/>
        </p:nvSpPr>
        <p:spPr>
          <a:xfrm>
            <a:off x="574879" y="1828800"/>
            <a:ext cx="3505200"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5.</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r>
              <a:rPr lang="en-US" sz="1500" dirty="0"/>
              <a:t>This is continuing education for other purposes.  Chapman University does not collect this information.  You may skip it.</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8</a:t>
            </a:fld>
            <a:endParaRPr lang="en-US" dirty="0"/>
          </a:p>
        </p:txBody>
      </p:sp>
      <p:pic>
        <p:nvPicPr>
          <p:cNvPr id="7" name="Picture 6">
            <a:extLst>
              <a:ext uri="{FF2B5EF4-FFF2-40B4-BE49-F238E27FC236}">
                <a16:creationId xmlns:a16="http://schemas.microsoft.com/office/drawing/2014/main" id="{0964808B-0AC7-4A3A-8CB7-C78DAC0444E2}"/>
              </a:ext>
            </a:extLst>
          </p:cNvPr>
          <p:cNvPicPr>
            <a:picLocks noChangeAspect="1"/>
          </p:cNvPicPr>
          <p:nvPr/>
        </p:nvPicPr>
        <p:blipFill>
          <a:blip r:embed="rId2"/>
          <a:stretch>
            <a:fillRect/>
          </a:stretch>
        </p:blipFill>
        <p:spPr>
          <a:xfrm>
            <a:off x="4572000" y="33764"/>
            <a:ext cx="4524557" cy="5403796"/>
          </a:xfrm>
          <a:prstGeom prst="rect">
            <a:avLst/>
          </a:prstGeom>
        </p:spPr>
      </p:pic>
    </p:spTree>
    <p:extLst>
      <p:ext uri="{BB962C8B-B14F-4D97-AF65-F5344CB8AC3E}">
        <p14:creationId xmlns:p14="http://schemas.microsoft.com/office/powerpoint/2010/main" val="2358124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4495800" cy="560246"/>
          </a:xfrm>
        </p:spPr>
        <p:txBody>
          <a:bodyPr>
            <a:normAutofit fontScale="90000"/>
          </a:bodyPr>
          <a:lstStyle/>
          <a:p>
            <a:r>
              <a:rPr lang="en-US" sz="3000" dirty="0"/>
              <a:t>6</a:t>
            </a:r>
            <a:r>
              <a:rPr lang="en-US" sz="3000" baseline="30000" dirty="0"/>
              <a:t>th</a:t>
            </a:r>
            <a:r>
              <a:rPr lang="en-US" sz="3000" dirty="0"/>
              <a:t> – Learner Registration</a:t>
            </a:r>
            <a:br>
              <a:rPr lang="en-US" sz="3000" dirty="0"/>
            </a:br>
            <a:r>
              <a:rPr lang="en-US" sz="3000" dirty="0"/>
              <a:t>(additional data)</a:t>
            </a:r>
          </a:p>
        </p:txBody>
      </p:sp>
      <p:sp>
        <p:nvSpPr>
          <p:cNvPr id="6" name="Subtitle 2"/>
          <p:cNvSpPr txBox="1">
            <a:spLocks/>
          </p:cNvSpPr>
          <p:nvPr/>
        </p:nvSpPr>
        <p:spPr>
          <a:xfrm>
            <a:off x="271487" y="1896315"/>
            <a:ext cx="4953226" cy="350588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66688" indent="-166688" algn="l">
              <a:buFontTx/>
              <a:buChar char="-"/>
            </a:pPr>
            <a:r>
              <a:rPr lang="en-US" sz="1500" dirty="0"/>
              <a:t>Note that this is step 6.</a:t>
            </a:r>
          </a:p>
          <a:p>
            <a:pPr marL="166688" indent="-166688" algn="l">
              <a:buFontTx/>
              <a:buChar char="-"/>
            </a:pPr>
            <a:endParaRPr lang="en-US" sz="1500" dirty="0"/>
          </a:p>
          <a:p>
            <a:pPr marL="166688" indent="-166688" algn="l">
              <a:buFontTx/>
              <a:buChar char="-"/>
            </a:pPr>
            <a:r>
              <a:rPr lang="en-US" sz="1500" dirty="0"/>
              <a:t>The Institutional Email Address is of course Chapman University.  It’s acceptable to enter a Gmail or other account address.</a:t>
            </a:r>
          </a:p>
          <a:p>
            <a:pPr marL="166688" indent="-166688" algn="l">
              <a:buFontTx/>
              <a:buChar char="-"/>
            </a:pPr>
            <a:endParaRPr lang="en-US" sz="1500" dirty="0"/>
          </a:p>
          <a:p>
            <a:pPr marL="166688" indent="-166688" algn="l">
              <a:buFontTx/>
              <a:buChar char="-"/>
            </a:pPr>
            <a:r>
              <a:rPr lang="en-US" sz="1500" dirty="0"/>
              <a:t>For Department, enter your major or where you work.</a:t>
            </a:r>
          </a:p>
          <a:p>
            <a:pPr marL="166688" indent="-166688" algn="l">
              <a:buFontTx/>
              <a:buChar char="-"/>
            </a:pPr>
            <a:r>
              <a:rPr lang="en-US" sz="1500" dirty="0"/>
              <a:t>For Role in Research, chose the closest one to what you do.  You could be both research staff and a PI, for example.</a:t>
            </a:r>
          </a:p>
          <a:p>
            <a:pPr marL="166688" indent="-166688" algn="l">
              <a:buFontTx/>
              <a:buChar char="-"/>
            </a:pPr>
            <a:r>
              <a:rPr lang="en-US" sz="1500" dirty="0"/>
              <a:t>Chapman does not collect the other information.  There is no need to provide it.</a:t>
            </a:r>
          </a:p>
          <a:p>
            <a:pPr marL="166688" indent="-166688" algn="l">
              <a:buFontTx/>
              <a:buChar char="-"/>
            </a:pPr>
            <a:endParaRPr lang="en-US" sz="1500" dirty="0"/>
          </a:p>
          <a:p>
            <a:pPr marL="166688" indent="-166688" algn="l">
              <a:buFontTx/>
              <a:buChar char="-"/>
            </a:pPr>
            <a:endParaRPr lang="en-US" sz="1500" dirty="0"/>
          </a:p>
          <a:p>
            <a:pPr marL="166688" indent="-166688" algn="l">
              <a:buFontTx/>
              <a:buChar char="-"/>
            </a:pPr>
            <a:endParaRPr lang="en-US" sz="1500" dirty="0"/>
          </a:p>
          <a:p>
            <a:pPr marL="257175" indent="-257175" algn="l">
              <a:buFontTx/>
              <a:buChar char="-"/>
            </a:pPr>
            <a:endParaRPr lang="en-US" sz="1500" dirty="0"/>
          </a:p>
        </p:txBody>
      </p:sp>
      <p:sp>
        <p:nvSpPr>
          <p:cNvPr id="5" name="Slide Number Placeholder 4"/>
          <p:cNvSpPr>
            <a:spLocks noGrp="1"/>
          </p:cNvSpPr>
          <p:nvPr>
            <p:ph type="sldNum" sz="quarter" idx="12"/>
          </p:nvPr>
        </p:nvSpPr>
        <p:spPr>
          <a:xfrm>
            <a:off x="6553200" y="6134041"/>
            <a:ext cx="2133600" cy="365125"/>
          </a:xfrm>
        </p:spPr>
        <p:txBody>
          <a:bodyPr/>
          <a:lstStyle/>
          <a:p>
            <a:fld id="{440B4123-8991-4ABA-855C-B91B239D21D5}" type="slidenum">
              <a:rPr lang="en-US" smtClean="0"/>
              <a:t>9</a:t>
            </a:fld>
            <a:endParaRPr lang="en-US" dirty="0"/>
          </a:p>
        </p:txBody>
      </p:sp>
      <p:pic>
        <p:nvPicPr>
          <p:cNvPr id="7" name="Picture 6">
            <a:extLst>
              <a:ext uri="{FF2B5EF4-FFF2-40B4-BE49-F238E27FC236}">
                <a16:creationId xmlns:a16="http://schemas.microsoft.com/office/drawing/2014/main" id="{8A63E8BA-4507-44B8-A8EC-5DEFB6A96B43}"/>
              </a:ext>
            </a:extLst>
          </p:cNvPr>
          <p:cNvPicPr>
            <a:picLocks noChangeAspect="1"/>
          </p:cNvPicPr>
          <p:nvPr/>
        </p:nvPicPr>
        <p:blipFill>
          <a:blip r:embed="rId2"/>
          <a:stretch>
            <a:fillRect/>
          </a:stretch>
        </p:blipFill>
        <p:spPr>
          <a:xfrm>
            <a:off x="5547990" y="76200"/>
            <a:ext cx="3215010" cy="5889566"/>
          </a:xfrm>
          <a:prstGeom prst="rect">
            <a:avLst/>
          </a:prstGeom>
        </p:spPr>
      </p:pic>
    </p:spTree>
    <p:extLst>
      <p:ext uri="{BB962C8B-B14F-4D97-AF65-F5344CB8AC3E}">
        <p14:creationId xmlns:p14="http://schemas.microsoft.com/office/powerpoint/2010/main" val="4113199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700</TotalTime>
  <Words>1514</Words>
  <Application>Microsoft Office PowerPoint</Application>
  <PresentationFormat>On-screen Show (4:3)</PresentationFormat>
  <Paragraphs>181</Paragraphs>
  <Slides>19</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PowerPoint Presentation</vt:lpstr>
      <vt:lpstr>PowerPoint Presentation</vt:lpstr>
      <vt:lpstr>Registering yourself with CITI</vt:lpstr>
      <vt:lpstr>1st – Select the Institution</vt:lpstr>
      <vt:lpstr>2nd – Provide Personal Information</vt:lpstr>
      <vt:lpstr>3rd – Username and Password </vt:lpstr>
      <vt:lpstr>4th – Country of Residence</vt:lpstr>
      <vt:lpstr>5th – Need CEU credit elsewhere?</vt:lpstr>
      <vt:lpstr>6th – Learner Registration (additional data)</vt:lpstr>
      <vt:lpstr>7th – Select Curriculum</vt:lpstr>
      <vt:lpstr>7th – Select Curriculum (first continuation)</vt:lpstr>
      <vt:lpstr>7th – Select Curriculum (second continuation)</vt:lpstr>
      <vt:lpstr>7th – Select Curriculum (third continuation)</vt:lpstr>
      <vt:lpstr>PowerPoint Presentation</vt:lpstr>
      <vt:lpstr>PowerPoint Presentation</vt:lpstr>
      <vt:lpstr>Click on a course to enter and learn!</vt:lpstr>
      <vt:lpstr>PowerPoint Presentation</vt:lpstr>
      <vt:lpstr>Details about Renewing Your Training </vt:lpstr>
      <vt:lpstr>Congratulations!</vt:lpstr>
    </vt:vector>
  </TitlesOfParts>
  <Company>Chapman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Woodland, Mark</dc:creator>
  <cp:lastModifiedBy>Kennedy, Bruce</cp:lastModifiedBy>
  <cp:revision>61</cp:revision>
  <dcterms:created xsi:type="dcterms:W3CDTF">2012-10-12T00:03:01Z</dcterms:created>
  <dcterms:modified xsi:type="dcterms:W3CDTF">2021-01-14T03:09:27Z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751998</vt:lpwstr>
  </property>
  <property fmtid="{D5CDD505-2E9C-101B-9397-08002B2CF9AE}" pid="3" name="NXPowerLiteSettings">
    <vt:lpwstr>C700052003A000</vt:lpwstr>
  </property>
  <property fmtid="{D5CDD505-2E9C-101B-9397-08002B2CF9AE}" pid="4" name="NXPowerLiteVersion">
    <vt:lpwstr>D9.0.3</vt:lpwstr>
  </property>
</Properties>
</file>