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1E38"/>
    <a:srgbClr val="AE1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89796"/>
  </p:normalViewPr>
  <p:slideViewPr>
    <p:cSldViewPr snapToGrid="0" snapToObjects="1">
      <p:cViewPr varScale="1">
        <p:scale>
          <a:sx n="114" d="100"/>
          <a:sy n="11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DBD43-84D0-7D47-8AEF-18F583358BA2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4A3D1-1434-DF46-9753-0DA5F2E12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8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A3D1-1434-DF46-9753-0DA5F2E123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A3D1-1434-DF46-9753-0DA5F2E123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63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4A3D1-1434-DF46-9753-0DA5F2E123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2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9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5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6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58435-34AD-4A47-98F7-A1352E8EEF2A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A6B4-3195-9B41-AD03-BB817428C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2.png"/><Relationship Id="rId7" Type="http://schemas.openxmlformats.org/officeDocument/2006/relationships/image" Target="../media/image5.tiff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11" Type="http://schemas.openxmlformats.org/officeDocument/2006/relationships/image" Target="../media/image9.tiff"/><Relationship Id="rId5" Type="http://schemas.microsoft.com/office/2007/relationships/hdphoto" Target="../media/hdphoto1.wdp"/><Relationship Id="rId10" Type="http://schemas.openxmlformats.org/officeDocument/2006/relationships/image" Target="../media/image8.tiff"/><Relationship Id="rId4" Type="http://schemas.openxmlformats.org/officeDocument/2006/relationships/image" Target="../media/image3.jpeg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2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Flexible Substratum for </a:t>
            </a:r>
            <a:br>
              <a:rPr lang="en-US" b="1" dirty="0"/>
            </a:br>
            <a:r>
              <a:rPr lang="en-US" b="1" dirty="0"/>
              <a:t>In Situ Single-Cell Observation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10296"/>
            <a:ext cx="9144000" cy="1655762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AB1E38"/>
              </a:solidFill>
            </a:endParaRPr>
          </a:p>
          <a:p>
            <a:pPr algn="l"/>
            <a:r>
              <a:rPr lang="en-US" dirty="0">
                <a:solidFill>
                  <a:srgbClr val="AB1E38"/>
                </a:solidFill>
              </a:rPr>
              <a:t>Inventors</a:t>
            </a:r>
          </a:p>
          <a:p>
            <a:pPr algn="l"/>
            <a:r>
              <a:rPr lang="en-US" sz="1800" dirty="0"/>
              <a:t>Dr. Ashraf Mohieldin, Chapman University</a:t>
            </a:r>
          </a:p>
          <a:p>
            <a:pPr algn="l"/>
            <a:r>
              <a:rPr lang="en-US" sz="1800" dirty="0"/>
              <a:t>Dr. Surya Nauli, Chapman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49D08-E8AB-064B-8F1C-B98BCEB9BC69}"/>
              </a:ext>
            </a:extLst>
          </p:cNvPr>
          <p:cNvSpPr txBox="1"/>
          <p:nvPr/>
        </p:nvSpPr>
        <p:spPr>
          <a:xfrm>
            <a:off x="6565900" y="4945922"/>
            <a:ext cx="5626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E1C37"/>
                </a:solidFill>
              </a:rPr>
              <a:t>Contact</a:t>
            </a:r>
          </a:p>
          <a:p>
            <a:r>
              <a:rPr lang="en-US" sz="1600" dirty="0"/>
              <a:t>Lawrence Lau, Director of Industry Alliances &amp; Commercialization lalau@chapman.edu </a:t>
            </a:r>
            <a:r>
              <a:rPr lang="en-US" sz="1600" dirty="0">
                <a:solidFill>
                  <a:srgbClr val="AB1E38"/>
                </a:solidFill>
              </a:rPr>
              <a:t>| </a:t>
            </a:r>
            <a:r>
              <a:rPr lang="en-US" sz="1600" dirty="0"/>
              <a:t>714-628-2875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BFFC77-9371-1F49-AC35-2ADA1E26F38C}"/>
              </a:ext>
            </a:extLst>
          </p:cNvPr>
          <p:cNvSpPr txBox="1"/>
          <p:nvPr/>
        </p:nvSpPr>
        <p:spPr>
          <a:xfrm>
            <a:off x="8814544" y="2819932"/>
            <a:ext cx="1853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Invention ID: 2020-007</a:t>
            </a:r>
          </a:p>
        </p:txBody>
      </p:sp>
    </p:spTree>
    <p:extLst>
      <p:ext uri="{BB962C8B-B14F-4D97-AF65-F5344CB8AC3E}">
        <p14:creationId xmlns:p14="http://schemas.microsoft.com/office/powerpoint/2010/main" val="77192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4955-0F2C-1943-B95C-A16149A3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B1E38"/>
                </a:solidFill>
              </a:rPr>
              <a:t>Technology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E7F1-2036-2843-AEEC-450708D4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5371"/>
            <a:ext cx="10515600" cy="9273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Researchers at Chapman University have invented a Flexible Ultra-Thin Substratum (</a:t>
            </a:r>
            <a:r>
              <a:rPr lang="en-US" sz="1600" b="1" dirty="0"/>
              <a:t>FUTS</a:t>
            </a:r>
            <a:r>
              <a:rPr lang="en-US" sz="1600" dirty="0"/>
              <a:t>) that is designed to advance single-cell research.  Currently, it is the only single-cell research tool that can simultaneously measure second messengers in cilioplasm and cytoplasm; in particular, it enables the visualization of the profile of a single-cell, including its cilia.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66908-5DF6-EC4E-AA42-885713A46E93}"/>
              </a:ext>
            </a:extLst>
          </p:cNvPr>
          <p:cNvGrpSpPr/>
          <p:nvPr/>
        </p:nvGrpSpPr>
        <p:grpSpPr>
          <a:xfrm>
            <a:off x="6617634" y="1770742"/>
            <a:ext cx="5173504" cy="4299858"/>
            <a:chOff x="2166506" y="1579223"/>
            <a:chExt cx="5106996" cy="42445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AF9ECF-5F31-8145-99EC-D0733CAB63A7}"/>
                </a:ext>
              </a:extLst>
            </p:cNvPr>
            <p:cNvGrpSpPr/>
            <p:nvPr/>
          </p:nvGrpSpPr>
          <p:grpSpPr>
            <a:xfrm>
              <a:off x="2175235" y="3588878"/>
              <a:ext cx="1609344" cy="2234926"/>
              <a:chOff x="902842" y="932143"/>
              <a:chExt cx="1609344" cy="2234926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9E97044-EF0F-6447-A2FF-B26346EAB6E0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842" y="932143"/>
                <a:ext cx="1609344" cy="2084831"/>
              </a:xfrm>
              <a:prstGeom prst="rect">
                <a:avLst/>
              </a:prstGeom>
            </p:spPr>
          </p:pic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8FB1FD4-4009-F441-A186-D100CB2E3C4C}"/>
                  </a:ext>
                </a:extLst>
              </p:cNvPr>
              <p:cNvCxnSpPr/>
              <p:nvPr/>
            </p:nvCxnSpPr>
            <p:spPr>
              <a:xfrm>
                <a:off x="2180280" y="2411984"/>
                <a:ext cx="76200" cy="3048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FA0CB192-B919-2E4D-9E87-9999E4083B0C}"/>
                  </a:ext>
                </a:extLst>
              </p:cNvPr>
              <p:cNvCxnSpPr/>
              <p:nvPr/>
            </p:nvCxnSpPr>
            <p:spPr>
              <a:xfrm flipH="1" flipV="1">
                <a:off x="2302205" y="2863059"/>
                <a:ext cx="71827" cy="30401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0566F2-90B9-9043-9EA7-141EC5007C5F}"/>
                </a:ext>
              </a:extLst>
            </p:cNvPr>
            <p:cNvGrpSpPr/>
            <p:nvPr/>
          </p:nvGrpSpPr>
          <p:grpSpPr>
            <a:xfrm>
              <a:off x="3901431" y="3588878"/>
              <a:ext cx="1609344" cy="2084831"/>
              <a:chOff x="2619497" y="932143"/>
              <a:chExt cx="1609344" cy="208483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A6B804C-0E56-0242-9711-927CD402AF61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619497" y="932143"/>
                <a:ext cx="1609344" cy="2084831"/>
              </a:xfrm>
              <a:prstGeom prst="rect">
                <a:avLst/>
              </a:prstGeom>
            </p:spPr>
          </p:pic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460F9744-E20D-384A-9A28-4710AC2ECF06}"/>
                  </a:ext>
                </a:extLst>
              </p:cNvPr>
              <p:cNvCxnSpPr/>
              <p:nvPr/>
            </p:nvCxnSpPr>
            <p:spPr>
              <a:xfrm>
                <a:off x="3796720" y="1528813"/>
                <a:ext cx="76200" cy="30480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0E4CFB24-4329-7840-B663-25D0DEE441DE}"/>
                  </a:ext>
                </a:extLst>
              </p:cNvPr>
              <p:cNvCxnSpPr/>
              <p:nvPr/>
            </p:nvCxnSpPr>
            <p:spPr>
              <a:xfrm flipH="1" flipV="1">
                <a:off x="4023276" y="2637786"/>
                <a:ext cx="71827" cy="30401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2E871CA-B1C6-ED47-91BB-6BF2C835A2BA}"/>
                </a:ext>
              </a:extLst>
            </p:cNvPr>
            <p:cNvGrpSpPr/>
            <p:nvPr/>
          </p:nvGrpSpPr>
          <p:grpSpPr>
            <a:xfrm>
              <a:off x="5624626" y="3584751"/>
              <a:ext cx="1609344" cy="2088958"/>
              <a:chOff x="4362901" y="930079"/>
              <a:chExt cx="1609344" cy="208895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C64FFCF-A113-9C44-9DA7-84B70EDEA7E1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62901" y="930079"/>
                <a:ext cx="1609344" cy="2088958"/>
              </a:xfrm>
              <a:prstGeom prst="rect">
                <a:avLst/>
              </a:prstGeom>
            </p:spPr>
          </p:pic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6C6E725-0A7C-734A-803F-BE8DEFA15E2D}"/>
                  </a:ext>
                </a:extLst>
              </p:cNvPr>
              <p:cNvCxnSpPr/>
              <p:nvPr/>
            </p:nvCxnSpPr>
            <p:spPr>
              <a:xfrm>
                <a:off x="5537161" y="1545052"/>
                <a:ext cx="76200" cy="3048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AC4F8119-2E4C-FB4F-82BE-6886659DD9DF}"/>
                  </a:ext>
                </a:extLst>
              </p:cNvPr>
              <p:cNvCxnSpPr/>
              <p:nvPr/>
            </p:nvCxnSpPr>
            <p:spPr>
              <a:xfrm flipH="1" flipV="1">
                <a:off x="5715061" y="2139203"/>
                <a:ext cx="71827" cy="30401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2EF4FB-F34B-E241-83BA-CD144A020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4762" y="1883235"/>
              <a:ext cx="1609344" cy="16093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A6D0F0-98B3-9B4C-A347-9B66CF6A4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01431" y="1895761"/>
              <a:ext cx="1609344" cy="16093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B31B5E9-1798-4E46-88B4-3F21226A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15574" y="1908287"/>
              <a:ext cx="1609344" cy="16093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E639177-43E3-5C4B-85B3-48E00605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85684" y="1925221"/>
              <a:ext cx="622300" cy="6223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61FFFE-02C2-8548-A3B3-33C6B972F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44872" y="1900169"/>
              <a:ext cx="622300" cy="6223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7AC863-6A09-4247-938C-67A4F15C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72049" y="1912695"/>
              <a:ext cx="621792" cy="6217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08FCF1-7A64-CD48-ABF1-26A0D3A7B1A1}"/>
                </a:ext>
              </a:extLst>
            </p:cNvPr>
            <p:cNvSpPr/>
            <p:nvPr/>
          </p:nvSpPr>
          <p:spPr>
            <a:xfrm>
              <a:off x="2680568" y="2530079"/>
              <a:ext cx="182880" cy="182880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763693-8A18-D244-A056-115A3DDACE81}"/>
                </a:ext>
              </a:extLst>
            </p:cNvPr>
            <p:cNvSpPr/>
            <p:nvPr/>
          </p:nvSpPr>
          <p:spPr>
            <a:xfrm>
              <a:off x="4390615" y="2542605"/>
              <a:ext cx="365760" cy="365760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A27217-D161-EA45-9D64-44E7779FDF08}"/>
                </a:ext>
              </a:extLst>
            </p:cNvPr>
            <p:cNvSpPr/>
            <p:nvPr/>
          </p:nvSpPr>
          <p:spPr>
            <a:xfrm>
              <a:off x="5828892" y="3080064"/>
              <a:ext cx="182880" cy="182880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34E55F-176E-AA4E-91C4-9E66E9BC32C5}"/>
                </a:ext>
              </a:extLst>
            </p:cNvPr>
            <p:cNvCxnSpPr/>
            <p:nvPr/>
          </p:nvCxnSpPr>
          <p:spPr>
            <a:xfrm flipH="1">
              <a:off x="2676076" y="1937031"/>
              <a:ext cx="404905" cy="593048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C90C19F-86C1-AA48-81CB-515241BCEC06}"/>
                </a:ext>
              </a:extLst>
            </p:cNvPr>
            <p:cNvCxnSpPr/>
            <p:nvPr/>
          </p:nvCxnSpPr>
          <p:spPr>
            <a:xfrm flipH="1">
              <a:off x="2878528" y="2599315"/>
              <a:ext cx="852798" cy="111685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66B0D52-FD88-E14A-9A45-981A75FF4DCB}"/>
                </a:ext>
              </a:extLst>
            </p:cNvPr>
            <p:cNvCxnSpPr/>
            <p:nvPr/>
          </p:nvCxnSpPr>
          <p:spPr>
            <a:xfrm flipH="1">
              <a:off x="4771449" y="2908344"/>
              <a:ext cx="737466" cy="356944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524002E-5B68-AB4F-A2DB-8E5563F52F15}"/>
                </a:ext>
              </a:extLst>
            </p:cNvPr>
            <p:cNvCxnSpPr/>
            <p:nvPr/>
          </p:nvCxnSpPr>
          <p:spPr>
            <a:xfrm flipH="1">
              <a:off x="4379289" y="1924637"/>
              <a:ext cx="453205" cy="618317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CEC4163-CB3C-FB49-97BE-681E6D07F27E}"/>
                </a:ext>
              </a:extLst>
            </p:cNvPr>
            <p:cNvCxnSpPr/>
            <p:nvPr/>
          </p:nvCxnSpPr>
          <p:spPr>
            <a:xfrm flipH="1">
              <a:off x="5845826" y="1937163"/>
              <a:ext cx="694268" cy="1114414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E14083-275B-8942-9F10-347B7E2124DA}"/>
                </a:ext>
              </a:extLst>
            </p:cNvPr>
            <p:cNvCxnSpPr/>
            <p:nvPr/>
          </p:nvCxnSpPr>
          <p:spPr>
            <a:xfrm flipH="1">
              <a:off x="6011772" y="2563947"/>
              <a:ext cx="1189110" cy="698997"/>
            </a:xfrm>
            <a:prstGeom prst="straightConnector1">
              <a:avLst/>
            </a:prstGeom>
            <a:ln>
              <a:solidFill>
                <a:schemeClr val="accent3"/>
              </a:solidFill>
              <a:prstDash val="sysDot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6640C82-D8AB-9248-A4C9-9A81A3D0173F}"/>
                </a:ext>
              </a:extLst>
            </p:cNvPr>
            <p:cNvCxnSpPr/>
            <p:nvPr/>
          </p:nvCxnSpPr>
          <p:spPr>
            <a:xfrm rot="5400000" flipH="1">
              <a:off x="5250950" y="3244215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6F982CC-6C56-B04B-82F0-7D591F57A58B}"/>
                </a:ext>
              </a:extLst>
            </p:cNvPr>
            <p:cNvSpPr/>
            <p:nvPr/>
          </p:nvSpPr>
          <p:spPr>
            <a:xfrm>
              <a:off x="4962195" y="3186074"/>
              <a:ext cx="593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20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B9A4FD-BDAE-3B47-A82E-DF4DEAFA2888}"/>
                </a:ext>
              </a:extLst>
            </p:cNvPr>
            <p:cNvSpPr txBox="1"/>
            <p:nvPr/>
          </p:nvSpPr>
          <p:spPr>
            <a:xfrm>
              <a:off x="2512661" y="1579223"/>
              <a:ext cx="9725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FUTS</a:t>
              </a:r>
              <a:endParaRPr lang="en-US" sz="1600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26C4ED1-7001-B44F-B1D6-4FAA24EC0AED}"/>
                </a:ext>
              </a:extLst>
            </p:cNvPr>
            <p:cNvSpPr txBox="1"/>
            <p:nvPr/>
          </p:nvSpPr>
          <p:spPr>
            <a:xfrm>
              <a:off x="3896372" y="1579223"/>
              <a:ext cx="16262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/>
                  <a:cs typeface="Times New Roman"/>
                </a:rPr>
                <a:t>Transwell</a:t>
              </a:r>
              <a:endParaRPr lang="en-US" sz="16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522AC53-C753-7644-B8AF-81F8DEFEE966}"/>
                </a:ext>
              </a:extLst>
            </p:cNvPr>
            <p:cNvSpPr txBox="1"/>
            <p:nvPr/>
          </p:nvSpPr>
          <p:spPr>
            <a:xfrm>
              <a:off x="5789705" y="1579223"/>
              <a:ext cx="131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/>
                  <a:cs typeface="Times New Roman"/>
                </a:rPr>
                <a:t>Micro-beads</a:t>
              </a:r>
              <a:endParaRPr lang="en-US" sz="1600" b="1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3ADB727-1B48-264E-92A7-24BD0EB3150B}"/>
                </a:ext>
              </a:extLst>
            </p:cNvPr>
            <p:cNvCxnSpPr/>
            <p:nvPr/>
          </p:nvCxnSpPr>
          <p:spPr>
            <a:xfrm rot="5400000" flipH="1">
              <a:off x="4213296" y="5379673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352C82-7FDD-114A-89B2-6506964E68AB}"/>
                </a:ext>
              </a:extLst>
            </p:cNvPr>
            <p:cNvSpPr/>
            <p:nvPr/>
          </p:nvSpPr>
          <p:spPr>
            <a:xfrm>
              <a:off x="3960166" y="5321532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5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9545B54-D220-4F40-8E58-8EA3F576C523}"/>
                </a:ext>
              </a:extLst>
            </p:cNvPr>
            <p:cNvCxnSpPr/>
            <p:nvPr/>
          </p:nvCxnSpPr>
          <p:spPr>
            <a:xfrm rot="5400000" flipH="1">
              <a:off x="5919939" y="5379673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63E49D-6531-834D-A429-1C9780D9C230}"/>
                </a:ext>
              </a:extLst>
            </p:cNvPr>
            <p:cNvSpPr/>
            <p:nvPr/>
          </p:nvSpPr>
          <p:spPr>
            <a:xfrm>
              <a:off x="5666809" y="5321532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5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6640480-CB8E-C543-BC4D-CC9704419A15}"/>
                </a:ext>
              </a:extLst>
            </p:cNvPr>
            <p:cNvCxnSpPr/>
            <p:nvPr/>
          </p:nvCxnSpPr>
          <p:spPr>
            <a:xfrm rot="5400000" flipH="1">
              <a:off x="2419636" y="5373611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864C34-838F-5348-9419-5FB4849051BD}"/>
                </a:ext>
              </a:extLst>
            </p:cNvPr>
            <p:cNvSpPr/>
            <p:nvPr/>
          </p:nvSpPr>
          <p:spPr>
            <a:xfrm>
              <a:off x="2166506" y="5315470"/>
              <a:ext cx="5164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5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2CF9A6D-DECA-614B-867D-89EBF849DB50}"/>
                </a:ext>
              </a:extLst>
            </p:cNvPr>
            <p:cNvCxnSpPr/>
            <p:nvPr/>
          </p:nvCxnSpPr>
          <p:spPr>
            <a:xfrm rot="5400000" flipH="1">
              <a:off x="6968825" y="3249705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0A5052A-CE12-F742-8A0A-1F9CAC4AFBF6}"/>
                </a:ext>
              </a:extLst>
            </p:cNvPr>
            <p:cNvSpPr/>
            <p:nvPr/>
          </p:nvSpPr>
          <p:spPr>
            <a:xfrm>
              <a:off x="6680070" y="3191564"/>
              <a:ext cx="593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20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4C436B4-BA8B-C44A-AA49-B3078C5C6E04}"/>
                </a:ext>
              </a:extLst>
            </p:cNvPr>
            <p:cNvCxnSpPr/>
            <p:nvPr/>
          </p:nvCxnSpPr>
          <p:spPr>
            <a:xfrm rot="5400000" flipH="1">
              <a:off x="3491955" y="3238988"/>
              <a:ext cx="5663" cy="365760"/>
            </a:xfrm>
            <a:prstGeom prst="straightConnector1">
              <a:avLst/>
            </a:prstGeom>
            <a:ln>
              <a:solidFill>
                <a:schemeClr val="bg2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1F3FD8-AA23-CB4A-B3C5-F6D544E26F28}"/>
                </a:ext>
              </a:extLst>
            </p:cNvPr>
            <p:cNvSpPr/>
            <p:nvPr/>
          </p:nvSpPr>
          <p:spPr>
            <a:xfrm>
              <a:off x="3203200" y="3180847"/>
              <a:ext cx="5934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20 </a:t>
              </a:r>
              <a:r>
                <a:rPr lang="en-US" sz="1200" b="1" dirty="0">
                  <a:solidFill>
                    <a:schemeClr val="bg1"/>
                  </a:solidFill>
                  <a:latin typeface="Symbol" charset="2"/>
                  <a:ea typeface="Symbol" charset="2"/>
                  <a:cs typeface="Symbol" charset="2"/>
                </a:rPr>
                <a:t>m</a:t>
              </a:r>
              <a:r>
                <a:rPr lang="en-US" sz="1200" b="1" dirty="0">
                  <a:solidFill>
                    <a:schemeClr val="bg1"/>
                  </a:solidFill>
                </a:rPr>
                <a:t>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E8CB16B-9034-A04D-B6B8-4ADFEF91F673}"/>
              </a:ext>
            </a:extLst>
          </p:cNvPr>
          <p:cNvSpPr txBox="1"/>
          <p:nvPr/>
        </p:nvSpPr>
        <p:spPr>
          <a:xfrm>
            <a:off x="838201" y="2087890"/>
            <a:ext cx="560852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Alternative research tools for single-cell observations are micro-beads and the Corning Transwell.  Although the micro-bead allows for the visualization of single-cells, the visualization quality is poor, especially of the cell cytoplasm.  </a:t>
            </a:r>
          </a:p>
          <a:p>
            <a:endParaRPr lang="en-US" sz="1600" dirty="0"/>
          </a:p>
          <a:p>
            <a:r>
              <a:rPr lang="en-US" sz="1600" dirty="0"/>
              <a:t>The Corning Transwell is a transparent membrane optimized for cell attachment and growth.  When being used as a cell holder for 3D visualization, the visual quality of single-cells held by the Transwell is very poor compared to that of the FUTS.  </a:t>
            </a:r>
          </a:p>
          <a:p>
            <a:endParaRPr lang="en-US" sz="1600" dirty="0"/>
          </a:p>
          <a:p>
            <a:r>
              <a:rPr lang="en-US" sz="1600" dirty="0"/>
              <a:t>Please see figure on the right for comparisons.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4955-0F2C-1943-B95C-A16149A3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371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AB1E38"/>
                </a:solidFill>
              </a:rPr>
              <a:t>Advantages &amp; Applications of the FUTS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8CB16B-9034-A04D-B6B8-4ADFEF91F673}"/>
              </a:ext>
            </a:extLst>
          </p:cNvPr>
          <p:cNvSpPr txBox="1"/>
          <p:nvPr/>
        </p:nvSpPr>
        <p:spPr>
          <a:xfrm>
            <a:off x="838200" y="885371"/>
            <a:ext cx="66421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FUTS is an effective microscopy tool for positioning cells in such a way that clearly shows a complete single-cell, including any protrusion organelle such as cilia, without the need of changing the focal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work with a fluid-flow system for scientists to observe the cells and their cilia when under fluid pressure.  </a:t>
            </a:r>
            <a:r>
              <a:rPr lang="en-US" sz="1600" b="1" i="1" dirty="0"/>
              <a:t>Please play video on the right.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is compatible with biological approaches such as transfection, immunostaining, in situ hybridization, and intracellular signaling analysis.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can be used by multi-disciplinaries in biomedical research such as biology, biochemistry, immunology, oncology, biophysics, neuroscience, molecular and cell biology.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provides the right tool for investigators to analyze single-cell complex biological processes.</a:t>
            </a:r>
          </a:p>
          <a:p>
            <a:endParaRPr lang="en-US" dirty="0"/>
          </a:p>
        </p:txBody>
      </p:sp>
      <p:pic>
        <p:nvPicPr>
          <p:cNvPr id="52" name="FUTS.avi" descr="FUTS.avi">
            <a:hlinkClick r:id="" action="ppaction://media"/>
            <a:extLst>
              <a:ext uri="{FF2B5EF4-FFF2-40B4-BE49-F238E27FC236}">
                <a16:creationId xmlns:a16="http://schemas.microsoft.com/office/drawing/2014/main" id="{199E616F-8156-D448-A2A3-F0660F83E9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9700" y="244378"/>
            <a:ext cx="35941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6529</TotalTime>
  <Words>346</Words>
  <Application>Microsoft Macintosh PowerPoint</Application>
  <PresentationFormat>Widescreen</PresentationFormat>
  <Paragraphs>39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Times New Roman</vt:lpstr>
      <vt:lpstr>Office Theme</vt:lpstr>
      <vt:lpstr>Flexible Substratum for  In Situ Single-Cell Observation</vt:lpstr>
      <vt:lpstr>Technology Summary</vt:lpstr>
      <vt:lpstr>Advantages &amp; Applications of the FUTS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Lau, Lawrence</cp:lastModifiedBy>
  <cp:revision>98</cp:revision>
  <dcterms:created xsi:type="dcterms:W3CDTF">2018-03-15T23:08:40Z</dcterms:created>
  <dcterms:modified xsi:type="dcterms:W3CDTF">2020-08-28T16:54:53Z</dcterms:modified>
</cp:coreProperties>
</file>