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92" r:id="rId5"/>
    <p:sldId id="309" r:id="rId6"/>
    <p:sldId id="317" r:id="rId7"/>
    <p:sldId id="318" r:id="rId8"/>
    <p:sldId id="319" r:id="rId9"/>
    <p:sldId id="313" r:id="rId10"/>
    <p:sldId id="315" r:id="rId11"/>
    <p:sldId id="316" r:id="rId12"/>
    <p:sldId id="310" r:id="rId13"/>
    <p:sldId id="293" r:id="rId14"/>
    <p:sldId id="299" r:id="rId15"/>
    <p:sldId id="296" r:id="rId16"/>
    <p:sldId id="312" r:id="rId17"/>
    <p:sldId id="311" r:id="rId18"/>
    <p:sldId id="32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F71"/>
    <a:srgbClr val="E391C6"/>
    <a:srgbClr val="AB1D36"/>
    <a:srgbClr val="B3640D"/>
    <a:srgbClr val="E9D7A9"/>
    <a:srgbClr val="DDDA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98486-51B0-434C-8BB0-07B0B7AA864E}" v="100" dt="2025-06-04T15:03:06.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guide orient="horz" pos="2160"/>
        <p:guide pos="1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0E336-D894-4E23-85C3-4E1CD058F47F}" type="doc">
      <dgm:prSet loTypeId="urn:microsoft.com/office/officeart/2005/8/layout/cycle3" loCatId="cycle" qsTypeId="urn:microsoft.com/office/officeart/2005/8/quickstyle/simple3" qsCatId="simple" csTypeId="urn:microsoft.com/office/officeart/2005/8/colors/colorful1" csCatId="colorful" phldr="1"/>
      <dgm:spPr/>
      <dgm:t>
        <a:bodyPr/>
        <a:lstStyle/>
        <a:p>
          <a:endParaRPr lang="en-US"/>
        </a:p>
      </dgm:t>
    </dgm:pt>
    <dgm:pt modelId="{2CC424EA-1EDB-4769-9224-785698F585CB}">
      <dgm:prSet phldrT="[Text]" custT="1"/>
      <dgm:spPr>
        <a:solidFill>
          <a:schemeClr val="tx2">
            <a:lumMod val="20000"/>
            <a:lumOff val="80000"/>
          </a:schemeClr>
        </a:solidFill>
      </dgm:spPr>
      <dgm:t>
        <a:bodyPr/>
        <a:lstStyle/>
        <a:p>
          <a:r>
            <a:rPr lang="en-US" sz="1600" dirty="0"/>
            <a:t>1. Generate Idea</a:t>
          </a:r>
        </a:p>
      </dgm:t>
    </dgm:pt>
    <dgm:pt modelId="{A888A6BD-FEC2-4AAC-8B53-B83D248973D7}" type="parTrans" cxnId="{B34AEC8F-1037-454A-BBB4-839675D25545}">
      <dgm:prSet/>
      <dgm:spPr/>
      <dgm:t>
        <a:bodyPr/>
        <a:lstStyle/>
        <a:p>
          <a:endParaRPr lang="en-US" sz="1600"/>
        </a:p>
      </dgm:t>
    </dgm:pt>
    <dgm:pt modelId="{126F3791-CF90-4749-8C21-258C528D6440}" type="sibTrans" cxnId="{B34AEC8F-1037-454A-BBB4-839675D25545}">
      <dgm:prSet/>
      <dgm:spPr/>
      <dgm:t>
        <a:bodyPr/>
        <a:lstStyle/>
        <a:p>
          <a:endParaRPr lang="en-US" sz="1600"/>
        </a:p>
      </dgm:t>
    </dgm:pt>
    <dgm:pt modelId="{9F4521F7-16E8-4992-87C8-DA65F58532B6}">
      <dgm:prSet phldrT="[Text]" custT="1"/>
      <dgm:spPr>
        <a:solidFill>
          <a:schemeClr val="tx2">
            <a:lumMod val="40000"/>
            <a:lumOff val="60000"/>
          </a:schemeClr>
        </a:solidFill>
      </dgm:spPr>
      <dgm:t>
        <a:bodyPr/>
        <a:lstStyle/>
        <a:p>
          <a:r>
            <a:rPr lang="en-US" sz="1600" dirty="0"/>
            <a:t>2. Locate Funding Opportunity</a:t>
          </a:r>
        </a:p>
      </dgm:t>
    </dgm:pt>
    <dgm:pt modelId="{23457858-B4A0-4DDD-9556-3F33A40669DC}" type="parTrans" cxnId="{48B4CC36-C1F0-45E4-8BC9-DAE2E7C2FFE5}">
      <dgm:prSet/>
      <dgm:spPr/>
      <dgm:t>
        <a:bodyPr/>
        <a:lstStyle/>
        <a:p>
          <a:endParaRPr lang="en-US" sz="1600"/>
        </a:p>
      </dgm:t>
    </dgm:pt>
    <dgm:pt modelId="{461E02FC-F8FB-4E29-B733-3F1CF2F138C1}" type="sibTrans" cxnId="{48B4CC36-C1F0-45E4-8BC9-DAE2E7C2FFE5}">
      <dgm:prSet/>
      <dgm:spPr/>
      <dgm:t>
        <a:bodyPr/>
        <a:lstStyle/>
        <a:p>
          <a:endParaRPr lang="en-US" sz="1600"/>
        </a:p>
      </dgm:t>
    </dgm:pt>
    <dgm:pt modelId="{C45812C9-9088-4C4E-A131-750E3D892678}">
      <dgm:prSet phldrT="[Text]" custT="1"/>
      <dgm:spPr>
        <a:solidFill>
          <a:schemeClr val="tx2">
            <a:lumMod val="60000"/>
            <a:lumOff val="40000"/>
          </a:schemeClr>
        </a:solidFill>
        <a:ln>
          <a:solidFill>
            <a:schemeClr val="tx2">
              <a:lumMod val="20000"/>
              <a:lumOff val="80000"/>
            </a:schemeClr>
          </a:solidFill>
        </a:ln>
      </dgm:spPr>
      <dgm:t>
        <a:bodyPr/>
        <a:lstStyle/>
        <a:p>
          <a:r>
            <a:rPr lang="en-US" sz="1600" dirty="0"/>
            <a:t>3. Develop Proposal</a:t>
          </a:r>
        </a:p>
      </dgm:t>
    </dgm:pt>
    <dgm:pt modelId="{243F9C69-0933-47D4-A9F3-5E4C4F24049F}" type="parTrans" cxnId="{07CDA3F5-E452-40BA-B8BE-8816181C3DEB}">
      <dgm:prSet/>
      <dgm:spPr/>
      <dgm:t>
        <a:bodyPr/>
        <a:lstStyle/>
        <a:p>
          <a:endParaRPr lang="en-US" sz="1600"/>
        </a:p>
      </dgm:t>
    </dgm:pt>
    <dgm:pt modelId="{823A6916-C851-48C4-BE46-F6DEF767FB7F}" type="sibTrans" cxnId="{07CDA3F5-E452-40BA-B8BE-8816181C3DEB}">
      <dgm:prSet/>
      <dgm:spPr/>
      <dgm:t>
        <a:bodyPr/>
        <a:lstStyle/>
        <a:p>
          <a:endParaRPr lang="en-US" sz="1600"/>
        </a:p>
      </dgm:t>
    </dgm:pt>
    <dgm:pt modelId="{04D9CDA9-0650-4701-9329-A305F233A844}">
      <dgm:prSet phldrT="[Text]" custT="1"/>
      <dgm:spPr>
        <a:solidFill>
          <a:schemeClr val="tx2"/>
        </a:solidFill>
      </dgm:spPr>
      <dgm:t>
        <a:bodyPr/>
        <a:lstStyle/>
        <a:p>
          <a:r>
            <a:rPr lang="en-US" sz="1600" dirty="0"/>
            <a:t>4. Finalize Proposal</a:t>
          </a:r>
        </a:p>
      </dgm:t>
    </dgm:pt>
    <dgm:pt modelId="{F56EA8BC-33C5-40AA-AF23-9DEF00C5F169}" type="parTrans" cxnId="{5FEFF0C1-A270-4D64-9F34-B133C8DB44F8}">
      <dgm:prSet/>
      <dgm:spPr/>
      <dgm:t>
        <a:bodyPr/>
        <a:lstStyle/>
        <a:p>
          <a:endParaRPr lang="en-US" sz="1600"/>
        </a:p>
      </dgm:t>
    </dgm:pt>
    <dgm:pt modelId="{0A469A11-C04A-46D5-95D1-D903CAAD9135}" type="sibTrans" cxnId="{5FEFF0C1-A270-4D64-9F34-B133C8DB44F8}">
      <dgm:prSet/>
      <dgm:spPr/>
      <dgm:t>
        <a:bodyPr/>
        <a:lstStyle/>
        <a:p>
          <a:endParaRPr lang="en-US" sz="1600"/>
        </a:p>
      </dgm:t>
    </dgm:pt>
    <dgm:pt modelId="{5727915C-865A-4803-9577-59C7525C01D5}">
      <dgm:prSet phldrT="[Text]" custT="1"/>
      <dgm:spPr>
        <a:solidFill>
          <a:schemeClr val="tx2">
            <a:lumMod val="75000"/>
          </a:schemeClr>
        </a:solidFill>
      </dgm:spPr>
      <dgm:t>
        <a:bodyPr/>
        <a:lstStyle/>
        <a:p>
          <a:r>
            <a:rPr lang="en-US" sz="1600" dirty="0">
              <a:solidFill>
                <a:schemeClr val="bg1"/>
              </a:solidFill>
            </a:rPr>
            <a:t>5. Submit Proposal</a:t>
          </a:r>
        </a:p>
      </dgm:t>
    </dgm:pt>
    <dgm:pt modelId="{69D2D92B-5360-42B6-AACD-95D4A92E5D47}" type="parTrans" cxnId="{83269B06-B6AF-487A-85B3-F2A20873D18C}">
      <dgm:prSet/>
      <dgm:spPr/>
      <dgm:t>
        <a:bodyPr/>
        <a:lstStyle/>
        <a:p>
          <a:endParaRPr lang="en-US" sz="1600"/>
        </a:p>
      </dgm:t>
    </dgm:pt>
    <dgm:pt modelId="{D08B1ADA-ACF8-45B0-89C4-2DEA24850C12}" type="sibTrans" cxnId="{83269B06-B6AF-487A-85B3-F2A20873D18C}">
      <dgm:prSet/>
      <dgm:spPr/>
      <dgm:t>
        <a:bodyPr/>
        <a:lstStyle/>
        <a:p>
          <a:endParaRPr lang="en-US" sz="1600"/>
        </a:p>
      </dgm:t>
    </dgm:pt>
    <dgm:pt modelId="{62E6C157-8C64-48B3-85A4-545FDC48818F}">
      <dgm:prSet phldrT="[Text]" custT="1"/>
      <dgm:spPr>
        <a:solidFill>
          <a:schemeClr val="bg2"/>
        </a:solidFill>
      </dgm:spPr>
      <dgm:t>
        <a:bodyPr/>
        <a:lstStyle/>
        <a:p>
          <a:r>
            <a:rPr lang="en-US" sz="1600" dirty="0"/>
            <a:t>6. Notification of Award</a:t>
          </a:r>
        </a:p>
      </dgm:t>
    </dgm:pt>
    <dgm:pt modelId="{101B9DF8-C574-4C9B-9710-B9CD1E252494}" type="parTrans" cxnId="{09B3D537-A1C0-4173-B27E-9DA3B9BA95F1}">
      <dgm:prSet/>
      <dgm:spPr/>
      <dgm:t>
        <a:bodyPr/>
        <a:lstStyle/>
        <a:p>
          <a:endParaRPr lang="en-US" sz="1600"/>
        </a:p>
      </dgm:t>
    </dgm:pt>
    <dgm:pt modelId="{214AED03-7E4D-48C4-A545-BCDB293A0F8B}" type="sibTrans" cxnId="{09B3D537-A1C0-4173-B27E-9DA3B9BA95F1}">
      <dgm:prSet/>
      <dgm:spPr/>
      <dgm:t>
        <a:bodyPr/>
        <a:lstStyle/>
        <a:p>
          <a:endParaRPr lang="en-US" sz="1600"/>
        </a:p>
      </dgm:t>
    </dgm:pt>
    <dgm:pt modelId="{976C5D98-DD36-42B7-9EC3-AE46A7BD1DD2}">
      <dgm:prSet phldrT="[Text]" custT="1"/>
      <dgm:spPr>
        <a:solidFill>
          <a:schemeClr val="bg2">
            <a:lumMod val="75000"/>
          </a:schemeClr>
        </a:solidFill>
      </dgm:spPr>
      <dgm:t>
        <a:bodyPr/>
        <a:lstStyle/>
        <a:p>
          <a:r>
            <a:rPr lang="en-US" sz="1600" dirty="0"/>
            <a:t>7. Negotiate/ Accept Award</a:t>
          </a:r>
        </a:p>
      </dgm:t>
    </dgm:pt>
    <dgm:pt modelId="{1FEBD97A-8B64-4C6B-9980-EB8F47C09C24}" type="parTrans" cxnId="{6AD058C7-1188-4D5D-A0C5-ADE10EC6460A}">
      <dgm:prSet/>
      <dgm:spPr/>
      <dgm:t>
        <a:bodyPr/>
        <a:lstStyle/>
        <a:p>
          <a:endParaRPr lang="en-US" sz="1600"/>
        </a:p>
      </dgm:t>
    </dgm:pt>
    <dgm:pt modelId="{4497F42F-4AAB-49B7-9AC9-346D2D5BD66B}" type="sibTrans" cxnId="{6AD058C7-1188-4D5D-A0C5-ADE10EC6460A}">
      <dgm:prSet/>
      <dgm:spPr/>
      <dgm:t>
        <a:bodyPr/>
        <a:lstStyle/>
        <a:p>
          <a:endParaRPr lang="en-US" sz="1600"/>
        </a:p>
      </dgm:t>
    </dgm:pt>
    <dgm:pt modelId="{61681DBD-7328-4B76-8440-AE9F24D50CA6}">
      <dgm:prSet phldrT="[Text]" custT="1"/>
      <dgm:spPr>
        <a:solidFill>
          <a:schemeClr val="bg2">
            <a:lumMod val="50000"/>
          </a:schemeClr>
        </a:solidFill>
      </dgm:spPr>
      <dgm:t>
        <a:bodyPr/>
        <a:lstStyle/>
        <a:p>
          <a:r>
            <a:rPr lang="en-US" sz="1600" dirty="0"/>
            <a:t>8. Manage Project</a:t>
          </a:r>
        </a:p>
      </dgm:t>
    </dgm:pt>
    <dgm:pt modelId="{A9E9BA0B-8146-475A-918A-6605E578D044}" type="parTrans" cxnId="{0E2174AD-B96D-457C-97EB-9783453BD8EF}">
      <dgm:prSet/>
      <dgm:spPr/>
      <dgm:t>
        <a:bodyPr/>
        <a:lstStyle/>
        <a:p>
          <a:endParaRPr lang="en-US" sz="1600"/>
        </a:p>
      </dgm:t>
    </dgm:pt>
    <dgm:pt modelId="{48285832-9592-4D46-9CF8-EBAEAB3925D4}" type="sibTrans" cxnId="{0E2174AD-B96D-457C-97EB-9783453BD8EF}">
      <dgm:prSet/>
      <dgm:spPr/>
      <dgm:t>
        <a:bodyPr/>
        <a:lstStyle/>
        <a:p>
          <a:endParaRPr lang="en-US" sz="1600"/>
        </a:p>
      </dgm:t>
    </dgm:pt>
    <dgm:pt modelId="{76912C43-E840-41BE-8B08-FC7398FD2158}">
      <dgm:prSet phldrT="[Text]" custT="1"/>
      <dgm:spPr>
        <a:solidFill>
          <a:schemeClr val="accent5"/>
        </a:solidFill>
      </dgm:spPr>
      <dgm:t>
        <a:bodyPr/>
        <a:lstStyle/>
        <a:p>
          <a:r>
            <a:rPr lang="en-US" sz="1600" dirty="0">
              <a:solidFill>
                <a:schemeClr val="bg1"/>
              </a:solidFill>
            </a:rPr>
            <a:t>9. Award Close-out</a:t>
          </a:r>
        </a:p>
      </dgm:t>
    </dgm:pt>
    <dgm:pt modelId="{81AE07EF-2292-4E0D-87A8-3A13F7BBDAFC}" type="parTrans" cxnId="{009FF7EA-615C-4B0F-A1CC-758B1C701E47}">
      <dgm:prSet/>
      <dgm:spPr/>
      <dgm:t>
        <a:bodyPr/>
        <a:lstStyle/>
        <a:p>
          <a:endParaRPr lang="en-US" sz="1600"/>
        </a:p>
      </dgm:t>
    </dgm:pt>
    <dgm:pt modelId="{47FB952A-7815-41A8-AEE3-F7ABBBC78904}" type="sibTrans" cxnId="{009FF7EA-615C-4B0F-A1CC-758B1C701E47}">
      <dgm:prSet/>
      <dgm:spPr/>
      <dgm:t>
        <a:bodyPr/>
        <a:lstStyle/>
        <a:p>
          <a:endParaRPr lang="en-US" sz="1600"/>
        </a:p>
      </dgm:t>
    </dgm:pt>
    <dgm:pt modelId="{2447896B-8865-4E97-A4E4-B9E63A3ACE05}" type="pres">
      <dgm:prSet presAssocID="{57E0E336-D894-4E23-85C3-4E1CD058F47F}" presName="Name0" presStyleCnt="0">
        <dgm:presLayoutVars>
          <dgm:dir/>
          <dgm:resizeHandles val="exact"/>
        </dgm:presLayoutVars>
      </dgm:prSet>
      <dgm:spPr/>
    </dgm:pt>
    <dgm:pt modelId="{2BB19277-60E3-47E3-98B0-9F282BEBCAB4}" type="pres">
      <dgm:prSet presAssocID="{57E0E336-D894-4E23-85C3-4E1CD058F47F}" presName="cycle" presStyleCnt="0"/>
      <dgm:spPr/>
    </dgm:pt>
    <dgm:pt modelId="{7C0D1C18-2F2B-443C-BAA2-A1827EC55E44}" type="pres">
      <dgm:prSet presAssocID="{2CC424EA-1EDB-4769-9224-785698F585CB}" presName="nodeFirstNode" presStyleLbl="node1" presStyleIdx="0" presStyleCnt="9">
        <dgm:presLayoutVars>
          <dgm:bulletEnabled val="1"/>
        </dgm:presLayoutVars>
      </dgm:prSet>
      <dgm:spPr/>
    </dgm:pt>
    <dgm:pt modelId="{71C31F47-8130-4B4E-90CF-2842370E4FE9}" type="pres">
      <dgm:prSet presAssocID="{126F3791-CF90-4749-8C21-258C528D6440}" presName="sibTransFirstNode" presStyleLbl="bgShp" presStyleIdx="0" presStyleCnt="1"/>
      <dgm:spPr/>
    </dgm:pt>
    <dgm:pt modelId="{B0D8A246-E66B-441D-B571-8FFEBD146270}" type="pres">
      <dgm:prSet presAssocID="{9F4521F7-16E8-4992-87C8-DA65F58532B6}" presName="nodeFollowingNodes" presStyleLbl="node1" presStyleIdx="1" presStyleCnt="9" custRadScaleRad="102084" custRadScaleInc="27495">
        <dgm:presLayoutVars>
          <dgm:bulletEnabled val="1"/>
        </dgm:presLayoutVars>
      </dgm:prSet>
      <dgm:spPr/>
    </dgm:pt>
    <dgm:pt modelId="{FE0EAA6B-D3CF-4E8E-BDF5-46D7D754373C}" type="pres">
      <dgm:prSet presAssocID="{C45812C9-9088-4C4E-A131-750E3D892678}" presName="nodeFollowingNodes" presStyleLbl="node1" presStyleIdx="2" presStyleCnt="9" custRadScaleRad="105256" custRadScaleInc="14513">
        <dgm:presLayoutVars>
          <dgm:bulletEnabled val="1"/>
        </dgm:presLayoutVars>
      </dgm:prSet>
      <dgm:spPr/>
    </dgm:pt>
    <dgm:pt modelId="{37175EA4-7FBE-42E3-AAAD-BD5CC6B8DEA6}" type="pres">
      <dgm:prSet presAssocID="{04D9CDA9-0650-4701-9329-A305F233A844}" presName="nodeFollowingNodes" presStyleLbl="node1" presStyleIdx="3" presStyleCnt="9" custRadScaleRad="104015" custRadScaleInc="-11170">
        <dgm:presLayoutVars>
          <dgm:bulletEnabled val="1"/>
        </dgm:presLayoutVars>
      </dgm:prSet>
      <dgm:spPr/>
    </dgm:pt>
    <dgm:pt modelId="{2DB6E5BF-C040-401C-A512-FDA1702AA67E}" type="pres">
      <dgm:prSet presAssocID="{5727915C-865A-4803-9577-59C7525C01D5}" presName="nodeFollowingNodes" presStyleLbl="node1" presStyleIdx="4" presStyleCnt="9" custRadScaleRad="103563" custRadScaleInc="-22015">
        <dgm:presLayoutVars>
          <dgm:bulletEnabled val="1"/>
        </dgm:presLayoutVars>
      </dgm:prSet>
      <dgm:spPr/>
    </dgm:pt>
    <dgm:pt modelId="{52E69726-D443-48CA-9C71-758BE6553CB1}" type="pres">
      <dgm:prSet presAssocID="{62E6C157-8C64-48B3-85A4-545FDC48818F}" presName="nodeFollowingNodes" presStyleLbl="node1" presStyleIdx="5" presStyleCnt="9">
        <dgm:presLayoutVars>
          <dgm:bulletEnabled val="1"/>
        </dgm:presLayoutVars>
      </dgm:prSet>
      <dgm:spPr/>
    </dgm:pt>
    <dgm:pt modelId="{9C9B7554-5EB2-46F6-9B2B-EC37420C0314}" type="pres">
      <dgm:prSet presAssocID="{976C5D98-DD36-42B7-9EC3-AE46A7BD1DD2}" presName="nodeFollowingNodes" presStyleLbl="node1" presStyleIdx="6" presStyleCnt="9">
        <dgm:presLayoutVars>
          <dgm:bulletEnabled val="1"/>
        </dgm:presLayoutVars>
      </dgm:prSet>
      <dgm:spPr/>
    </dgm:pt>
    <dgm:pt modelId="{1F45CEE8-E8D6-45BD-A36A-114860EA3367}" type="pres">
      <dgm:prSet presAssocID="{61681DBD-7328-4B76-8440-AE9F24D50CA6}" presName="nodeFollowingNodes" presStyleLbl="node1" presStyleIdx="7" presStyleCnt="9" custRadScaleRad="102799" custRadScaleInc="-14195">
        <dgm:presLayoutVars>
          <dgm:bulletEnabled val="1"/>
        </dgm:presLayoutVars>
      </dgm:prSet>
      <dgm:spPr/>
    </dgm:pt>
    <dgm:pt modelId="{BEE968E4-7248-48A6-9C4E-E90D7A536AF7}" type="pres">
      <dgm:prSet presAssocID="{76912C43-E840-41BE-8B08-FC7398FD2158}" presName="nodeFollowingNodes" presStyleLbl="node1" presStyleIdx="8" presStyleCnt="9" custRadScaleRad="106261" custRadScaleInc="-36419">
        <dgm:presLayoutVars>
          <dgm:bulletEnabled val="1"/>
        </dgm:presLayoutVars>
      </dgm:prSet>
      <dgm:spPr/>
    </dgm:pt>
  </dgm:ptLst>
  <dgm:cxnLst>
    <dgm:cxn modelId="{83269B06-B6AF-487A-85B3-F2A20873D18C}" srcId="{57E0E336-D894-4E23-85C3-4E1CD058F47F}" destId="{5727915C-865A-4803-9577-59C7525C01D5}" srcOrd="4" destOrd="0" parTransId="{69D2D92B-5360-42B6-AACD-95D4A92E5D47}" sibTransId="{D08B1ADA-ACF8-45B0-89C4-2DEA24850C12}"/>
    <dgm:cxn modelId="{BE0FDC11-6CDA-4A07-B381-DF7BC7FA7EA7}" type="presOf" srcId="{5727915C-865A-4803-9577-59C7525C01D5}" destId="{2DB6E5BF-C040-401C-A512-FDA1702AA67E}" srcOrd="0" destOrd="0" presId="urn:microsoft.com/office/officeart/2005/8/layout/cycle3"/>
    <dgm:cxn modelId="{481E3E1C-2BC1-46A9-A830-27F92D41BE80}" type="presOf" srcId="{9F4521F7-16E8-4992-87C8-DA65F58532B6}" destId="{B0D8A246-E66B-441D-B571-8FFEBD146270}" srcOrd="0" destOrd="0" presId="urn:microsoft.com/office/officeart/2005/8/layout/cycle3"/>
    <dgm:cxn modelId="{48B4CC36-C1F0-45E4-8BC9-DAE2E7C2FFE5}" srcId="{57E0E336-D894-4E23-85C3-4E1CD058F47F}" destId="{9F4521F7-16E8-4992-87C8-DA65F58532B6}" srcOrd="1" destOrd="0" parTransId="{23457858-B4A0-4DDD-9556-3F33A40669DC}" sibTransId="{461E02FC-F8FB-4E29-B733-3F1CF2F138C1}"/>
    <dgm:cxn modelId="{09B3D537-A1C0-4173-B27E-9DA3B9BA95F1}" srcId="{57E0E336-D894-4E23-85C3-4E1CD058F47F}" destId="{62E6C157-8C64-48B3-85A4-545FDC48818F}" srcOrd="5" destOrd="0" parTransId="{101B9DF8-C574-4C9B-9710-B9CD1E252494}" sibTransId="{214AED03-7E4D-48C4-A545-BCDB293A0F8B}"/>
    <dgm:cxn modelId="{8A2E923B-EDAC-4101-ABCF-288A78505913}" type="presOf" srcId="{57E0E336-D894-4E23-85C3-4E1CD058F47F}" destId="{2447896B-8865-4E97-A4E4-B9E63A3ACE05}" srcOrd="0" destOrd="0" presId="urn:microsoft.com/office/officeart/2005/8/layout/cycle3"/>
    <dgm:cxn modelId="{2A371262-08E6-4037-B21D-C35210A5ACD2}" type="presOf" srcId="{04D9CDA9-0650-4701-9329-A305F233A844}" destId="{37175EA4-7FBE-42E3-AAAD-BD5CC6B8DEA6}" srcOrd="0" destOrd="0" presId="urn:microsoft.com/office/officeart/2005/8/layout/cycle3"/>
    <dgm:cxn modelId="{66214C71-4C95-43CC-8B79-529E514D909E}" type="presOf" srcId="{126F3791-CF90-4749-8C21-258C528D6440}" destId="{71C31F47-8130-4B4E-90CF-2842370E4FE9}" srcOrd="0" destOrd="0" presId="urn:microsoft.com/office/officeart/2005/8/layout/cycle3"/>
    <dgm:cxn modelId="{A51BE888-D1E0-494B-9962-F97078E430B6}" type="presOf" srcId="{2CC424EA-1EDB-4769-9224-785698F585CB}" destId="{7C0D1C18-2F2B-443C-BAA2-A1827EC55E44}" srcOrd="0" destOrd="0" presId="urn:microsoft.com/office/officeart/2005/8/layout/cycle3"/>
    <dgm:cxn modelId="{41A8778B-871D-43A4-BB86-CF7A5CC2BD47}" type="presOf" srcId="{976C5D98-DD36-42B7-9EC3-AE46A7BD1DD2}" destId="{9C9B7554-5EB2-46F6-9B2B-EC37420C0314}" srcOrd="0" destOrd="0" presId="urn:microsoft.com/office/officeart/2005/8/layout/cycle3"/>
    <dgm:cxn modelId="{B34AEC8F-1037-454A-BBB4-839675D25545}" srcId="{57E0E336-D894-4E23-85C3-4E1CD058F47F}" destId="{2CC424EA-1EDB-4769-9224-785698F585CB}" srcOrd="0" destOrd="0" parTransId="{A888A6BD-FEC2-4AAC-8B53-B83D248973D7}" sibTransId="{126F3791-CF90-4749-8C21-258C528D6440}"/>
    <dgm:cxn modelId="{EED0D796-9389-430D-A4D0-C6910C853BFA}" type="presOf" srcId="{61681DBD-7328-4B76-8440-AE9F24D50CA6}" destId="{1F45CEE8-E8D6-45BD-A36A-114860EA3367}" srcOrd="0" destOrd="0" presId="urn:microsoft.com/office/officeart/2005/8/layout/cycle3"/>
    <dgm:cxn modelId="{0E2174AD-B96D-457C-97EB-9783453BD8EF}" srcId="{57E0E336-D894-4E23-85C3-4E1CD058F47F}" destId="{61681DBD-7328-4B76-8440-AE9F24D50CA6}" srcOrd="7" destOrd="0" parTransId="{A9E9BA0B-8146-475A-918A-6605E578D044}" sibTransId="{48285832-9592-4D46-9CF8-EBAEAB3925D4}"/>
    <dgm:cxn modelId="{5FEFF0C1-A270-4D64-9F34-B133C8DB44F8}" srcId="{57E0E336-D894-4E23-85C3-4E1CD058F47F}" destId="{04D9CDA9-0650-4701-9329-A305F233A844}" srcOrd="3" destOrd="0" parTransId="{F56EA8BC-33C5-40AA-AF23-9DEF00C5F169}" sibTransId="{0A469A11-C04A-46D5-95D1-D903CAAD9135}"/>
    <dgm:cxn modelId="{6AD058C7-1188-4D5D-A0C5-ADE10EC6460A}" srcId="{57E0E336-D894-4E23-85C3-4E1CD058F47F}" destId="{976C5D98-DD36-42B7-9EC3-AE46A7BD1DD2}" srcOrd="6" destOrd="0" parTransId="{1FEBD97A-8B64-4C6B-9980-EB8F47C09C24}" sibTransId="{4497F42F-4AAB-49B7-9AC9-346D2D5BD66B}"/>
    <dgm:cxn modelId="{009FF7EA-615C-4B0F-A1CC-758B1C701E47}" srcId="{57E0E336-D894-4E23-85C3-4E1CD058F47F}" destId="{76912C43-E840-41BE-8B08-FC7398FD2158}" srcOrd="8" destOrd="0" parTransId="{81AE07EF-2292-4E0D-87A8-3A13F7BBDAFC}" sibTransId="{47FB952A-7815-41A8-AEE3-F7ABBBC78904}"/>
    <dgm:cxn modelId="{44C2A5EE-715A-4D73-B011-91D085A74C23}" type="presOf" srcId="{C45812C9-9088-4C4E-A131-750E3D892678}" destId="{FE0EAA6B-D3CF-4E8E-BDF5-46D7D754373C}" srcOrd="0" destOrd="0" presId="urn:microsoft.com/office/officeart/2005/8/layout/cycle3"/>
    <dgm:cxn modelId="{07CDA3F5-E452-40BA-B8BE-8816181C3DEB}" srcId="{57E0E336-D894-4E23-85C3-4E1CD058F47F}" destId="{C45812C9-9088-4C4E-A131-750E3D892678}" srcOrd="2" destOrd="0" parTransId="{243F9C69-0933-47D4-A9F3-5E4C4F24049F}" sibTransId="{823A6916-C851-48C4-BE46-F6DEF767FB7F}"/>
    <dgm:cxn modelId="{EE44A9F8-CCFE-400B-B7FF-F0A487E97F50}" type="presOf" srcId="{76912C43-E840-41BE-8B08-FC7398FD2158}" destId="{BEE968E4-7248-48A6-9C4E-E90D7A536AF7}" srcOrd="0" destOrd="0" presId="urn:microsoft.com/office/officeart/2005/8/layout/cycle3"/>
    <dgm:cxn modelId="{BD3E73F9-C653-4DC3-AEC5-D0F4B396AAC4}" type="presOf" srcId="{62E6C157-8C64-48B3-85A4-545FDC48818F}" destId="{52E69726-D443-48CA-9C71-758BE6553CB1}" srcOrd="0" destOrd="0" presId="urn:microsoft.com/office/officeart/2005/8/layout/cycle3"/>
    <dgm:cxn modelId="{19C6F666-D4AA-41E9-AD18-90D1D0FDF1BD}" type="presParOf" srcId="{2447896B-8865-4E97-A4E4-B9E63A3ACE05}" destId="{2BB19277-60E3-47E3-98B0-9F282BEBCAB4}" srcOrd="0" destOrd="0" presId="urn:microsoft.com/office/officeart/2005/8/layout/cycle3"/>
    <dgm:cxn modelId="{2910B98B-48C2-4C02-8AAC-A3C8885C1C1C}" type="presParOf" srcId="{2BB19277-60E3-47E3-98B0-9F282BEBCAB4}" destId="{7C0D1C18-2F2B-443C-BAA2-A1827EC55E44}" srcOrd="0" destOrd="0" presId="urn:microsoft.com/office/officeart/2005/8/layout/cycle3"/>
    <dgm:cxn modelId="{5B43C1EA-A020-4717-A07E-A3A8EF760991}" type="presParOf" srcId="{2BB19277-60E3-47E3-98B0-9F282BEBCAB4}" destId="{71C31F47-8130-4B4E-90CF-2842370E4FE9}" srcOrd="1" destOrd="0" presId="urn:microsoft.com/office/officeart/2005/8/layout/cycle3"/>
    <dgm:cxn modelId="{B61A35BD-2340-4217-9C23-8BF853F43B13}" type="presParOf" srcId="{2BB19277-60E3-47E3-98B0-9F282BEBCAB4}" destId="{B0D8A246-E66B-441D-B571-8FFEBD146270}" srcOrd="2" destOrd="0" presId="urn:microsoft.com/office/officeart/2005/8/layout/cycle3"/>
    <dgm:cxn modelId="{8D09D80A-2813-42E9-9F8D-2CB438DC00C2}" type="presParOf" srcId="{2BB19277-60E3-47E3-98B0-9F282BEBCAB4}" destId="{FE0EAA6B-D3CF-4E8E-BDF5-46D7D754373C}" srcOrd="3" destOrd="0" presId="urn:microsoft.com/office/officeart/2005/8/layout/cycle3"/>
    <dgm:cxn modelId="{CA03BB46-623E-4939-851D-FFD4B83AD966}" type="presParOf" srcId="{2BB19277-60E3-47E3-98B0-9F282BEBCAB4}" destId="{37175EA4-7FBE-42E3-AAAD-BD5CC6B8DEA6}" srcOrd="4" destOrd="0" presId="urn:microsoft.com/office/officeart/2005/8/layout/cycle3"/>
    <dgm:cxn modelId="{3379D5D0-B65A-449D-96B8-04001DBB0363}" type="presParOf" srcId="{2BB19277-60E3-47E3-98B0-9F282BEBCAB4}" destId="{2DB6E5BF-C040-401C-A512-FDA1702AA67E}" srcOrd="5" destOrd="0" presId="urn:microsoft.com/office/officeart/2005/8/layout/cycle3"/>
    <dgm:cxn modelId="{A65882D7-1392-491F-AF79-4B94C995D4D7}" type="presParOf" srcId="{2BB19277-60E3-47E3-98B0-9F282BEBCAB4}" destId="{52E69726-D443-48CA-9C71-758BE6553CB1}" srcOrd="6" destOrd="0" presId="urn:microsoft.com/office/officeart/2005/8/layout/cycle3"/>
    <dgm:cxn modelId="{251EFA76-75FB-4982-BA17-0D373E16B41C}" type="presParOf" srcId="{2BB19277-60E3-47E3-98B0-9F282BEBCAB4}" destId="{9C9B7554-5EB2-46F6-9B2B-EC37420C0314}" srcOrd="7" destOrd="0" presId="urn:microsoft.com/office/officeart/2005/8/layout/cycle3"/>
    <dgm:cxn modelId="{AC0F7518-450D-42C0-B291-042973D1F26F}" type="presParOf" srcId="{2BB19277-60E3-47E3-98B0-9F282BEBCAB4}" destId="{1F45CEE8-E8D6-45BD-A36A-114860EA3367}" srcOrd="8" destOrd="0" presId="urn:microsoft.com/office/officeart/2005/8/layout/cycle3"/>
    <dgm:cxn modelId="{3E1FC838-C4C0-46C8-8D66-45A1632ECAE6}" type="presParOf" srcId="{2BB19277-60E3-47E3-98B0-9F282BEBCAB4}" destId="{BEE968E4-7248-48A6-9C4E-E90D7A536AF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31F47-8130-4B4E-90CF-2842370E4FE9}">
      <dsp:nvSpPr>
        <dsp:cNvPr id="0" name=""/>
        <dsp:cNvSpPr/>
      </dsp:nvSpPr>
      <dsp:spPr>
        <a:xfrm>
          <a:off x="757563" y="-65036"/>
          <a:ext cx="5876958" cy="5876958"/>
        </a:xfrm>
        <a:prstGeom prst="circularArrow">
          <a:avLst>
            <a:gd name="adj1" fmla="val 5544"/>
            <a:gd name="adj2" fmla="val 330680"/>
            <a:gd name="adj3" fmla="val 14763124"/>
            <a:gd name="adj4" fmla="val 16809896"/>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C0D1C18-2F2B-443C-BAA2-A1827EC55E44}">
      <dsp:nvSpPr>
        <dsp:cNvPr id="0" name=""/>
        <dsp:cNvSpPr/>
      </dsp:nvSpPr>
      <dsp:spPr>
        <a:xfrm>
          <a:off x="2943479" y="1758"/>
          <a:ext cx="1505126" cy="752563"/>
        </a:xfrm>
        <a:prstGeom prst="roundRect">
          <a:avLst/>
        </a:prstGeom>
        <a:solidFill>
          <a:schemeClr val="tx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Generate Idea</a:t>
          </a:r>
        </a:p>
      </dsp:txBody>
      <dsp:txXfrm>
        <a:off x="2980216" y="38495"/>
        <a:ext cx="1431652" cy="679089"/>
      </dsp:txXfrm>
    </dsp:sp>
    <dsp:sp modelId="{B0D8A246-E66B-441D-B571-8FFEBD146270}">
      <dsp:nvSpPr>
        <dsp:cNvPr id="0" name=""/>
        <dsp:cNvSpPr/>
      </dsp:nvSpPr>
      <dsp:spPr>
        <a:xfrm>
          <a:off x="4900398" y="859940"/>
          <a:ext cx="1505126" cy="752563"/>
        </a:xfrm>
        <a:prstGeom prst="roundRect">
          <a:avLst/>
        </a:prstGeom>
        <a:solidFill>
          <a:schemeClr val="tx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 Locate Funding Opportunity</a:t>
          </a:r>
        </a:p>
      </dsp:txBody>
      <dsp:txXfrm>
        <a:off x="4937135" y="896677"/>
        <a:ext cx="1431652" cy="679089"/>
      </dsp:txXfrm>
    </dsp:sp>
    <dsp:sp modelId="{FE0EAA6B-D3CF-4E8E-BDF5-46D7D754373C}">
      <dsp:nvSpPr>
        <dsp:cNvPr id="0" name=""/>
        <dsp:cNvSpPr/>
      </dsp:nvSpPr>
      <dsp:spPr>
        <a:xfrm>
          <a:off x="5572212" y="2288323"/>
          <a:ext cx="1505126" cy="752563"/>
        </a:xfrm>
        <a:prstGeom prst="roundRect">
          <a:avLst/>
        </a:prstGeom>
        <a:solidFill>
          <a:schemeClr val="tx2">
            <a:lumMod val="60000"/>
            <a:lumOff val="40000"/>
          </a:schemeClr>
        </a:solidFill>
        <a:ln>
          <a:solidFill>
            <a:schemeClr val="tx2">
              <a:lumMod val="20000"/>
              <a:lumOff val="8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Develop Proposal</a:t>
          </a:r>
        </a:p>
      </dsp:txBody>
      <dsp:txXfrm>
        <a:off x="5608949" y="2325060"/>
        <a:ext cx="1431652" cy="679089"/>
      </dsp:txXfrm>
    </dsp:sp>
    <dsp:sp modelId="{37175EA4-7FBE-42E3-AAAD-BD5CC6B8DEA6}">
      <dsp:nvSpPr>
        <dsp:cNvPr id="0" name=""/>
        <dsp:cNvSpPr/>
      </dsp:nvSpPr>
      <dsp:spPr>
        <a:xfrm>
          <a:off x="5286867" y="3649797"/>
          <a:ext cx="1505126" cy="752563"/>
        </a:xfrm>
        <a:prstGeom prst="round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 Finalize Proposal</a:t>
          </a:r>
        </a:p>
      </dsp:txBody>
      <dsp:txXfrm>
        <a:off x="5323604" y="3686534"/>
        <a:ext cx="1431652" cy="679089"/>
      </dsp:txXfrm>
    </dsp:sp>
    <dsp:sp modelId="{2DB6E5BF-C040-401C-A512-FDA1702AA67E}">
      <dsp:nvSpPr>
        <dsp:cNvPr id="0" name=""/>
        <dsp:cNvSpPr/>
      </dsp:nvSpPr>
      <dsp:spPr>
        <a:xfrm>
          <a:off x="4158989" y="4801163"/>
          <a:ext cx="1505126" cy="752563"/>
        </a:xfrm>
        <a:prstGeom prst="roundRect">
          <a:avLst/>
        </a:prstGeom>
        <a:solidFill>
          <a:schemeClr val="tx2">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5. Submit Proposal</a:t>
          </a:r>
        </a:p>
      </dsp:txBody>
      <dsp:txXfrm>
        <a:off x="4195726" y="4837900"/>
        <a:ext cx="1431652" cy="679089"/>
      </dsp:txXfrm>
    </dsp:sp>
    <dsp:sp modelId="{52E69726-D443-48CA-9C71-758BE6553CB1}">
      <dsp:nvSpPr>
        <dsp:cNvPr id="0" name=""/>
        <dsp:cNvSpPr/>
      </dsp:nvSpPr>
      <dsp:spPr>
        <a:xfrm>
          <a:off x="2086320" y="4862949"/>
          <a:ext cx="1505126" cy="752563"/>
        </a:xfrm>
        <a:prstGeom prst="round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6. Notification of Award</a:t>
          </a:r>
        </a:p>
      </dsp:txBody>
      <dsp:txXfrm>
        <a:off x="2123057" y="4899686"/>
        <a:ext cx="1431652" cy="679089"/>
      </dsp:txXfrm>
    </dsp:sp>
    <dsp:sp modelId="{9C9B7554-5EB2-46F6-9B2B-EC37420C0314}">
      <dsp:nvSpPr>
        <dsp:cNvPr id="0" name=""/>
        <dsp:cNvSpPr/>
      </dsp:nvSpPr>
      <dsp:spPr>
        <a:xfrm>
          <a:off x="773076" y="3761006"/>
          <a:ext cx="1505126" cy="752563"/>
        </a:xfrm>
        <a:prstGeom prst="roundRect">
          <a:avLst/>
        </a:prstGeom>
        <a:solidFill>
          <a:schemeClr val="bg2">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7. Negotiate/ Accept Award</a:t>
          </a:r>
        </a:p>
      </dsp:txBody>
      <dsp:txXfrm>
        <a:off x="809813" y="3797743"/>
        <a:ext cx="1431652" cy="679089"/>
      </dsp:txXfrm>
    </dsp:sp>
    <dsp:sp modelId="{1F45CEE8-E8D6-45BD-A36A-114860EA3367}">
      <dsp:nvSpPr>
        <dsp:cNvPr id="0" name=""/>
        <dsp:cNvSpPr/>
      </dsp:nvSpPr>
      <dsp:spPr>
        <a:xfrm>
          <a:off x="376542" y="2288320"/>
          <a:ext cx="1505126" cy="752563"/>
        </a:xfrm>
        <a:prstGeom prst="roundRect">
          <a:avLst/>
        </a:prstGeom>
        <a:solidFill>
          <a:schemeClr val="bg2">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8. Manage Project</a:t>
          </a:r>
        </a:p>
      </dsp:txBody>
      <dsp:txXfrm>
        <a:off x="413279" y="2325057"/>
        <a:ext cx="1431652" cy="679089"/>
      </dsp:txXfrm>
    </dsp:sp>
    <dsp:sp modelId="{BEE968E4-7248-48A6-9C4E-E90D7A536AF7}">
      <dsp:nvSpPr>
        <dsp:cNvPr id="0" name=""/>
        <dsp:cNvSpPr/>
      </dsp:nvSpPr>
      <dsp:spPr>
        <a:xfrm>
          <a:off x="813555" y="909361"/>
          <a:ext cx="1505126" cy="752563"/>
        </a:xfrm>
        <a:prstGeom prst="roundRect">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9. Award Close-out</a:t>
          </a:r>
        </a:p>
      </dsp:txBody>
      <dsp:txXfrm>
        <a:off x="850292" y="946098"/>
        <a:ext cx="1431652" cy="67908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D3C69-A270-44C5-A83A-7AA8E1CBEFA2}"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46E46-72B8-4E24-B6CF-4FCD41A204E4}" type="slidenum">
              <a:rPr lang="en-US" smtClean="0"/>
              <a:t>‹#›</a:t>
            </a:fld>
            <a:endParaRPr lang="en-US"/>
          </a:p>
        </p:txBody>
      </p:sp>
    </p:spTree>
    <p:extLst>
      <p:ext uri="{BB962C8B-B14F-4D97-AF65-F5344CB8AC3E}">
        <p14:creationId xmlns:p14="http://schemas.microsoft.com/office/powerpoint/2010/main" val="343954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46E46-72B8-4E24-B6CF-4FCD41A204E4}" type="slidenum">
              <a:rPr lang="en-US" smtClean="0"/>
              <a:t>2</a:t>
            </a:fld>
            <a:endParaRPr lang="en-US"/>
          </a:p>
        </p:txBody>
      </p:sp>
    </p:spTree>
    <p:extLst>
      <p:ext uri="{BB962C8B-B14F-4D97-AF65-F5344CB8AC3E}">
        <p14:creationId xmlns:p14="http://schemas.microsoft.com/office/powerpoint/2010/main" val="425130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46E46-72B8-4E24-B6CF-4FCD41A204E4}" type="slidenum">
              <a:rPr lang="en-US" smtClean="0"/>
              <a:t>6</a:t>
            </a:fld>
            <a:endParaRPr lang="en-US"/>
          </a:p>
        </p:txBody>
      </p:sp>
    </p:spTree>
    <p:extLst>
      <p:ext uri="{BB962C8B-B14F-4D97-AF65-F5344CB8AC3E}">
        <p14:creationId xmlns:p14="http://schemas.microsoft.com/office/powerpoint/2010/main" val="374754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CF56-93AE-F910-D272-876BB92A8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50BF8-9C93-5C3C-E3EE-A726C1BB7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2C61D-12DE-0EA7-B859-D20CE8EC84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4493C0-A628-7379-1955-CF68508AEECC}"/>
              </a:ext>
            </a:extLst>
          </p:cNvPr>
          <p:cNvSpPr>
            <a:spLocks noGrp="1"/>
          </p:cNvSpPr>
          <p:nvPr>
            <p:ph type="sldNum" sz="quarter" idx="5"/>
          </p:nvPr>
        </p:nvSpPr>
        <p:spPr/>
        <p:txBody>
          <a:bodyPr/>
          <a:lstStyle/>
          <a:p>
            <a:fld id="{12546E46-72B8-4E24-B6CF-4FCD41A204E4}" type="slidenum">
              <a:rPr lang="en-US" smtClean="0"/>
              <a:t>7</a:t>
            </a:fld>
            <a:endParaRPr lang="en-US"/>
          </a:p>
        </p:txBody>
      </p:sp>
    </p:spTree>
    <p:extLst>
      <p:ext uri="{BB962C8B-B14F-4D97-AF65-F5344CB8AC3E}">
        <p14:creationId xmlns:p14="http://schemas.microsoft.com/office/powerpoint/2010/main" val="415888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9D32-F235-A464-B67D-B01EECB46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6F0BC-0321-9FD2-69E2-B9F4462E3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127B7-8D0C-E8AE-8C1E-C9E41F7B18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C907C-E50A-C1DB-4FE1-CCAFCDE2BCBD}"/>
              </a:ext>
            </a:extLst>
          </p:cNvPr>
          <p:cNvSpPr>
            <a:spLocks noGrp="1"/>
          </p:cNvSpPr>
          <p:nvPr>
            <p:ph type="sldNum" sz="quarter" idx="5"/>
          </p:nvPr>
        </p:nvSpPr>
        <p:spPr/>
        <p:txBody>
          <a:bodyPr/>
          <a:lstStyle/>
          <a:p>
            <a:fld id="{12546E46-72B8-4E24-B6CF-4FCD41A204E4}" type="slidenum">
              <a:rPr lang="en-US" smtClean="0"/>
              <a:t>8</a:t>
            </a:fld>
            <a:endParaRPr lang="en-US"/>
          </a:p>
        </p:txBody>
      </p:sp>
    </p:spTree>
    <p:extLst>
      <p:ext uri="{BB962C8B-B14F-4D97-AF65-F5344CB8AC3E}">
        <p14:creationId xmlns:p14="http://schemas.microsoft.com/office/powerpoint/2010/main" val="38767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46E46-72B8-4E24-B6CF-4FCD41A204E4}" type="slidenum">
              <a:rPr lang="en-US" smtClean="0"/>
              <a:t>10</a:t>
            </a:fld>
            <a:endParaRPr lang="en-US"/>
          </a:p>
        </p:txBody>
      </p:sp>
    </p:spTree>
    <p:extLst>
      <p:ext uri="{BB962C8B-B14F-4D97-AF65-F5344CB8AC3E}">
        <p14:creationId xmlns:p14="http://schemas.microsoft.com/office/powerpoint/2010/main" val="96367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3BD5-5C0C-7C3C-7789-16EA7D740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60584-63C5-CF97-4179-D23874CC7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231F8-6AE1-6A3A-406E-11898995C456}"/>
              </a:ext>
            </a:extLst>
          </p:cNvPr>
          <p:cNvSpPr>
            <a:spLocks noGrp="1"/>
          </p:cNvSpPr>
          <p:nvPr>
            <p:ph type="body" idx="1"/>
          </p:nvPr>
        </p:nvSpPr>
        <p:spPr/>
        <p:txBody>
          <a:bodyPr/>
          <a:lstStyle/>
          <a:p>
            <a:r>
              <a:rPr lang="en-US" dirty="0"/>
              <a:t>Should only be requested when delay of the award would have a negative impact on the project.</a:t>
            </a:r>
          </a:p>
          <a:p>
            <a:r>
              <a:rPr lang="en-US" dirty="0"/>
              <a:t>Advance accounts can be set up for a new project when we are waiting on the notice of award or finalized contract, or for an existing project awaiting next increment of funding. </a:t>
            </a:r>
          </a:p>
        </p:txBody>
      </p:sp>
      <p:sp>
        <p:nvSpPr>
          <p:cNvPr id="4" name="Slide Number Placeholder 3">
            <a:extLst>
              <a:ext uri="{FF2B5EF4-FFF2-40B4-BE49-F238E27FC236}">
                <a16:creationId xmlns:a16="http://schemas.microsoft.com/office/drawing/2014/main" id="{FC5D4C4B-FC0E-DC49-0A00-3EE6383DF2F3}"/>
              </a:ext>
            </a:extLst>
          </p:cNvPr>
          <p:cNvSpPr>
            <a:spLocks noGrp="1"/>
          </p:cNvSpPr>
          <p:nvPr>
            <p:ph type="sldNum" sz="quarter" idx="5"/>
          </p:nvPr>
        </p:nvSpPr>
        <p:spPr/>
        <p:txBody>
          <a:bodyPr/>
          <a:lstStyle/>
          <a:p>
            <a:fld id="{75D54C74-DA0E-41AF-B5E0-763DA068D024}" type="slidenum">
              <a:rPr lang="en-US" smtClean="0"/>
              <a:t>11</a:t>
            </a:fld>
            <a:endParaRPr lang="en-US"/>
          </a:p>
        </p:txBody>
      </p:sp>
    </p:spTree>
    <p:extLst>
      <p:ext uri="{BB962C8B-B14F-4D97-AF65-F5344CB8AC3E}">
        <p14:creationId xmlns:p14="http://schemas.microsoft.com/office/powerpoint/2010/main" val="242966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Advising on allowability, whether sponsor prior approval is required, etc. </a:t>
            </a:r>
          </a:p>
          <a:p>
            <a:r>
              <a:rPr lang="en-US" dirty="0"/>
              <a:t>Finding creative solutions to solve problems. </a:t>
            </a:r>
          </a:p>
        </p:txBody>
      </p:sp>
      <p:sp>
        <p:nvSpPr>
          <p:cNvPr id="4" name="Slide Number Placeholder 3"/>
          <p:cNvSpPr>
            <a:spLocks noGrp="1"/>
          </p:cNvSpPr>
          <p:nvPr>
            <p:ph type="sldNum" sz="quarter" idx="5"/>
          </p:nvPr>
        </p:nvSpPr>
        <p:spPr/>
        <p:txBody>
          <a:bodyPr/>
          <a:lstStyle/>
          <a:p>
            <a:fld id="{12546E46-72B8-4E24-B6CF-4FCD41A204E4}" type="slidenum">
              <a:rPr lang="en-US" smtClean="0"/>
              <a:t>14</a:t>
            </a:fld>
            <a:endParaRPr lang="en-US"/>
          </a:p>
        </p:txBody>
      </p:sp>
    </p:spTree>
    <p:extLst>
      <p:ext uri="{BB962C8B-B14F-4D97-AF65-F5344CB8AC3E}">
        <p14:creationId xmlns:p14="http://schemas.microsoft.com/office/powerpoint/2010/main" val="145686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54C74-DA0E-41AF-B5E0-763DA068D024}" type="slidenum">
              <a:rPr lang="en-US" smtClean="0"/>
              <a:t>15</a:t>
            </a:fld>
            <a:endParaRPr lang="en-US"/>
          </a:p>
        </p:txBody>
      </p:sp>
    </p:spTree>
    <p:extLst>
      <p:ext uri="{BB962C8B-B14F-4D97-AF65-F5344CB8AC3E}">
        <p14:creationId xmlns:p14="http://schemas.microsoft.com/office/powerpoint/2010/main" val="2277614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261784-7D33-2C46-F520-81F1ADA8603B}"/>
              </a:ext>
            </a:extLst>
          </p:cNvPr>
          <p:cNvSpPr>
            <a:spLocks noGrp="1"/>
          </p:cNvSpPr>
          <p:nvPr>
            <p:ph type="body" sz="quarter" idx="10" hasCustomPrompt="1"/>
          </p:nvPr>
        </p:nvSpPr>
        <p:spPr>
          <a:xfrm>
            <a:off x="873125" y="4044950"/>
            <a:ext cx="6821488" cy="625904"/>
          </a:xfrm>
          <a:prstGeom prst="rect">
            <a:avLst/>
          </a:prstGeom>
        </p:spPr>
        <p:txBody>
          <a:bodyPr/>
          <a:lstStyle>
            <a:lvl1pPr marL="0" indent="0">
              <a:buFontTx/>
              <a:buNone/>
              <a:defRPr sz="4400">
                <a:solidFill>
                  <a:schemeClr val="bg1"/>
                </a:solidFill>
              </a:defRPr>
            </a:lvl1pPr>
          </a:lstStyle>
          <a:p>
            <a:pPr lvl="0"/>
            <a:r>
              <a:rPr lang="en-US"/>
              <a:t>Title Slide Headline</a:t>
            </a:r>
          </a:p>
        </p:txBody>
      </p:sp>
      <p:sp>
        <p:nvSpPr>
          <p:cNvPr id="6" name="Text Placeholder 5">
            <a:extLst>
              <a:ext uri="{FF2B5EF4-FFF2-40B4-BE49-F238E27FC236}">
                <a16:creationId xmlns:a16="http://schemas.microsoft.com/office/drawing/2014/main" id="{0C5677E7-343E-12C2-3BEA-C5001CED18CD}"/>
              </a:ext>
            </a:extLst>
          </p:cNvPr>
          <p:cNvSpPr>
            <a:spLocks noGrp="1"/>
          </p:cNvSpPr>
          <p:nvPr>
            <p:ph type="body" sz="quarter" idx="11" hasCustomPrompt="1"/>
          </p:nvPr>
        </p:nvSpPr>
        <p:spPr>
          <a:xfrm>
            <a:off x="865188" y="4827588"/>
            <a:ext cx="6845300" cy="485817"/>
          </a:xfrm>
          <a:prstGeom prst="rect">
            <a:avLst/>
          </a:prstGeom>
        </p:spPr>
        <p:txBody>
          <a:bodyPr/>
          <a:lstStyle>
            <a:lvl1pPr marL="0" indent="0">
              <a:buFontTx/>
              <a:buNone/>
              <a:defRPr>
                <a:solidFill>
                  <a:srgbClr val="E9D7A9"/>
                </a:solidFill>
              </a:defRPr>
            </a:lvl1pPr>
          </a:lstStyle>
          <a:p>
            <a:pPr lvl="0"/>
            <a:r>
              <a:rPr lang="en-US"/>
              <a:t>Subhead copy</a:t>
            </a:r>
          </a:p>
        </p:txBody>
      </p:sp>
    </p:spTree>
    <p:extLst>
      <p:ext uri="{BB962C8B-B14F-4D97-AF65-F5344CB8AC3E}">
        <p14:creationId xmlns:p14="http://schemas.microsoft.com/office/powerpoint/2010/main" val="3110407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29D16680-6688-5D72-9EA6-2B74E31DD3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F433B58-10A3-D37B-47F0-9E7FA7D2C23D}"/>
              </a:ext>
            </a:extLst>
          </p:cNvPr>
          <p:cNvSpPr>
            <a:spLocks noGrp="1"/>
          </p:cNvSpPr>
          <p:nvPr>
            <p:ph type="body" sz="quarter" idx="10" hasCustomPrompt="1"/>
          </p:nvPr>
        </p:nvSpPr>
        <p:spPr>
          <a:xfrm>
            <a:off x="1196863" y="945981"/>
            <a:ext cx="9169400" cy="591505"/>
          </a:xfrm>
          <a:prstGeom prst="rect">
            <a:avLst/>
          </a:prstGeom>
        </p:spPr>
        <p:txBody>
          <a:bodyPr/>
          <a:lstStyle>
            <a:lvl1pPr marL="0" indent="0">
              <a:buFontTx/>
              <a:buNone/>
              <a:defRPr sz="4000">
                <a:solidFill>
                  <a:srgbClr val="AB1D36"/>
                </a:solidFill>
              </a:defRPr>
            </a:lvl1pPr>
          </a:lstStyle>
          <a:p>
            <a:pPr lvl="0"/>
            <a:r>
              <a:rPr lang="en-US"/>
              <a:t>Header for Content Slides</a:t>
            </a:r>
          </a:p>
        </p:txBody>
      </p:sp>
      <p:sp>
        <p:nvSpPr>
          <p:cNvPr id="6" name="Text Placeholder 5">
            <a:extLst>
              <a:ext uri="{FF2B5EF4-FFF2-40B4-BE49-F238E27FC236}">
                <a16:creationId xmlns:a16="http://schemas.microsoft.com/office/drawing/2014/main" id="{2FC21C07-B2C3-0866-BB26-897D2989829D}"/>
              </a:ext>
            </a:extLst>
          </p:cNvPr>
          <p:cNvSpPr>
            <a:spLocks noGrp="1"/>
          </p:cNvSpPr>
          <p:nvPr>
            <p:ph type="body" sz="quarter" idx="11"/>
          </p:nvPr>
        </p:nvSpPr>
        <p:spPr>
          <a:xfrm>
            <a:off x="1196975" y="1724025"/>
            <a:ext cx="9209088" cy="1439961"/>
          </a:xfrm>
          <a:prstGeom prst="rect">
            <a:avLst/>
          </a:prstGeom>
        </p:spPr>
        <p:txBody>
          <a:bodyPr numCol="2"/>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marL="1828800" indent="0">
              <a:buNone/>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endParaRPr lang="en-US"/>
          </a:p>
          <a:p>
            <a:pPr lvl="3"/>
            <a:endParaRPr lang="en-US"/>
          </a:p>
          <a:p>
            <a:pPr lvl="4"/>
            <a:endParaRPr lang="en-US"/>
          </a:p>
        </p:txBody>
      </p:sp>
    </p:spTree>
    <p:extLst>
      <p:ext uri="{BB962C8B-B14F-4D97-AF65-F5344CB8AC3E}">
        <p14:creationId xmlns:p14="http://schemas.microsoft.com/office/powerpoint/2010/main" val="244797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9D204308-8085-F307-5C98-50047FEB5A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510FB745-1C2D-9B5C-A19B-8E8FFC827A09}"/>
              </a:ext>
            </a:extLst>
          </p:cNvPr>
          <p:cNvSpPr>
            <a:spLocks noGrp="1"/>
          </p:cNvSpPr>
          <p:nvPr>
            <p:ph type="body" sz="quarter" idx="10" hasCustomPrompt="1"/>
          </p:nvPr>
        </p:nvSpPr>
        <p:spPr>
          <a:xfrm>
            <a:off x="1051066" y="1051221"/>
            <a:ext cx="7694628" cy="551002"/>
          </a:xfrm>
          <a:prstGeom prst="rect">
            <a:avLst/>
          </a:prstGeom>
        </p:spPr>
        <p:txBody>
          <a:bodyPr/>
          <a:lstStyle>
            <a:lvl1pPr marL="0" indent="0">
              <a:buFontTx/>
              <a:buNone/>
              <a:defRPr sz="4000">
                <a:solidFill>
                  <a:srgbClr val="C00000"/>
                </a:solidFill>
              </a:defRPr>
            </a:lvl1pPr>
          </a:lstStyle>
          <a:p>
            <a:pPr lvl="0"/>
            <a:r>
              <a:rPr lang="en-US"/>
              <a:t>Table Slide</a:t>
            </a:r>
          </a:p>
        </p:txBody>
      </p:sp>
      <p:sp>
        <p:nvSpPr>
          <p:cNvPr id="13" name="Table Placeholder 12">
            <a:extLst>
              <a:ext uri="{FF2B5EF4-FFF2-40B4-BE49-F238E27FC236}">
                <a16:creationId xmlns:a16="http://schemas.microsoft.com/office/drawing/2014/main" id="{C542E987-61E0-7D52-AF14-D3A3E133F75C}"/>
              </a:ext>
            </a:extLst>
          </p:cNvPr>
          <p:cNvSpPr>
            <a:spLocks noGrp="1"/>
          </p:cNvSpPr>
          <p:nvPr>
            <p:ph type="tbl" sz="quarter" idx="11"/>
          </p:nvPr>
        </p:nvSpPr>
        <p:spPr>
          <a:xfrm>
            <a:off x="1050925" y="1789113"/>
            <a:ext cx="10350500" cy="3883025"/>
          </a:xfrm>
          <a:prstGeom prst="rect">
            <a:avLst/>
          </a:prstGeom>
        </p:spPr>
        <p:txBody>
          <a:bodyPr/>
          <a:lstStyle/>
          <a:p>
            <a:endParaRPr lang="en-US"/>
          </a:p>
        </p:txBody>
      </p:sp>
    </p:spTree>
    <p:extLst>
      <p:ext uri="{BB962C8B-B14F-4D97-AF65-F5344CB8AC3E}">
        <p14:creationId xmlns:p14="http://schemas.microsoft.com/office/powerpoint/2010/main" val="363882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938FA49E-C592-3C3E-E16D-F96502E8D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97A4AA5F-6A45-53DC-162E-17A16A9305C4}"/>
              </a:ext>
            </a:extLst>
          </p:cNvPr>
          <p:cNvSpPr>
            <a:spLocks noGrp="1"/>
          </p:cNvSpPr>
          <p:nvPr>
            <p:ph type="body" sz="quarter" idx="10" hasCustomPrompt="1"/>
          </p:nvPr>
        </p:nvSpPr>
        <p:spPr>
          <a:xfrm>
            <a:off x="1196863" y="945981"/>
            <a:ext cx="9169400" cy="591505"/>
          </a:xfrm>
          <a:prstGeom prst="rect">
            <a:avLst/>
          </a:prstGeom>
        </p:spPr>
        <p:txBody>
          <a:bodyPr/>
          <a:lstStyle>
            <a:lvl1pPr marL="0" indent="0">
              <a:buFontTx/>
              <a:buNone/>
              <a:defRPr sz="4000">
                <a:solidFill>
                  <a:srgbClr val="AB1D36"/>
                </a:solidFill>
              </a:defRPr>
            </a:lvl1pPr>
          </a:lstStyle>
          <a:p>
            <a:pPr lvl="0"/>
            <a:r>
              <a:rPr lang="en-US"/>
              <a:t>Header for Content Slides</a:t>
            </a:r>
          </a:p>
        </p:txBody>
      </p:sp>
      <p:sp>
        <p:nvSpPr>
          <p:cNvPr id="3" name="Text Placeholder 5">
            <a:extLst>
              <a:ext uri="{FF2B5EF4-FFF2-40B4-BE49-F238E27FC236}">
                <a16:creationId xmlns:a16="http://schemas.microsoft.com/office/drawing/2014/main" id="{4FB6F7BD-E42E-EBD1-A1D0-7936367A6B2C}"/>
              </a:ext>
            </a:extLst>
          </p:cNvPr>
          <p:cNvSpPr>
            <a:spLocks noGrp="1"/>
          </p:cNvSpPr>
          <p:nvPr>
            <p:ph type="body" sz="quarter" idx="11"/>
          </p:nvPr>
        </p:nvSpPr>
        <p:spPr>
          <a:xfrm>
            <a:off x="1196975" y="1724025"/>
            <a:ext cx="9209088" cy="1439961"/>
          </a:xfrm>
          <a:prstGeom prst="rect">
            <a:avLst/>
          </a:prstGeom>
        </p:spPr>
        <p:txBody>
          <a:bodyPr numCol="2"/>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marL="1828800" indent="0">
              <a:buNone/>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endParaRPr lang="en-US"/>
          </a:p>
          <a:p>
            <a:pPr lvl="3"/>
            <a:endParaRPr lang="en-US"/>
          </a:p>
          <a:p>
            <a:pPr lvl="4"/>
            <a:endParaRPr lang="en-US"/>
          </a:p>
        </p:txBody>
      </p:sp>
    </p:spTree>
    <p:extLst>
      <p:ext uri="{BB962C8B-B14F-4D97-AF65-F5344CB8AC3E}">
        <p14:creationId xmlns:p14="http://schemas.microsoft.com/office/powerpoint/2010/main" val="2173241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with photos 2">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42706531-1D8F-8540-DD9D-4769620579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0B15F606-DEEA-FC57-6271-A36A97820762}"/>
              </a:ext>
            </a:extLst>
          </p:cNvPr>
          <p:cNvSpPr>
            <a:spLocks noGrp="1"/>
          </p:cNvSpPr>
          <p:nvPr>
            <p:ph type="pic" sz="quarter" idx="10"/>
          </p:nvPr>
        </p:nvSpPr>
        <p:spPr>
          <a:xfrm>
            <a:off x="1780291" y="2706955"/>
            <a:ext cx="3730625" cy="2249487"/>
          </a:xfrm>
          <a:prstGeom prst="rect">
            <a:avLst/>
          </a:prstGeom>
        </p:spPr>
        <p:txBody>
          <a:bodyPr/>
          <a:lstStyle/>
          <a:p>
            <a:endParaRPr lang="en-US"/>
          </a:p>
        </p:txBody>
      </p:sp>
      <p:sp>
        <p:nvSpPr>
          <p:cNvPr id="4" name="Picture Placeholder 2">
            <a:extLst>
              <a:ext uri="{FF2B5EF4-FFF2-40B4-BE49-F238E27FC236}">
                <a16:creationId xmlns:a16="http://schemas.microsoft.com/office/drawing/2014/main" id="{47013FDF-CA91-8A43-5F63-3CDD344DCB04}"/>
              </a:ext>
            </a:extLst>
          </p:cNvPr>
          <p:cNvSpPr>
            <a:spLocks noGrp="1"/>
          </p:cNvSpPr>
          <p:nvPr>
            <p:ph type="pic" sz="quarter" idx="11"/>
          </p:nvPr>
        </p:nvSpPr>
        <p:spPr>
          <a:xfrm>
            <a:off x="6190450" y="2706955"/>
            <a:ext cx="3730625" cy="2249487"/>
          </a:xfrm>
          <a:prstGeom prst="rect">
            <a:avLst/>
          </a:prstGeom>
        </p:spPr>
        <p:txBody>
          <a:bodyPr/>
          <a:lstStyle/>
          <a:p>
            <a:endParaRPr lang="en-US"/>
          </a:p>
        </p:txBody>
      </p:sp>
      <p:sp>
        <p:nvSpPr>
          <p:cNvPr id="6" name="Text Placeholder 5">
            <a:extLst>
              <a:ext uri="{FF2B5EF4-FFF2-40B4-BE49-F238E27FC236}">
                <a16:creationId xmlns:a16="http://schemas.microsoft.com/office/drawing/2014/main" id="{EDF6424A-645A-BE5C-F0BF-C9D9748DD655}"/>
              </a:ext>
            </a:extLst>
          </p:cNvPr>
          <p:cNvSpPr>
            <a:spLocks noGrp="1"/>
          </p:cNvSpPr>
          <p:nvPr>
            <p:ph type="body" sz="quarter" idx="12" hasCustomPrompt="1"/>
          </p:nvPr>
        </p:nvSpPr>
        <p:spPr>
          <a:xfrm>
            <a:off x="1780291" y="1002640"/>
            <a:ext cx="8140700" cy="701675"/>
          </a:xfrm>
          <a:prstGeom prst="rect">
            <a:avLst/>
          </a:prstGeom>
        </p:spPr>
        <p:txBody>
          <a:bodyPr/>
          <a:lstStyle>
            <a:lvl1pPr marL="0" indent="0">
              <a:buFontTx/>
              <a:buNone/>
              <a:defRPr sz="4000">
                <a:solidFill>
                  <a:srgbClr val="AB1D36"/>
                </a:solidFill>
              </a:defRPr>
            </a:lvl1pPr>
          </a:lstStyle>
          <a:p>
            <a:pPr lvl="0"/>
            <a:r>
              <a:rPr lang="en-US"/>
              <a:t>Text Slide with Two Images</a:t>
            </a:r>
          </a:p>
        </p:txBody>
      </p:sp>
      <p:sp>
        <p:nvSpPr>
          <p:cNvPr id="9" name="Text Placeholder 8">
            <a:extLst>
              <a:ext uri="{FF2B5EF4-FFF2-40B4-BE49-F238E27FC236}">
                <a16:creationId xmlns:a16="http://schemas.microsoft.com/office/drawing/2014/main" id="{7B97D0D9-4B75-EE31-9EB8-6E85C638CFC8}"/>
              </a:ext>
            </a:extLst>
          </p:cNvPr>
          <p:cNvSpPr>
            <a:spLocks noGrp="1"/>
          </p:cNvSpPr>
          <p:nvPr>
            <p:ph type="body" sz="quarter" idx="13" hasCustomPrompt="1"/>
          </p:nvPr>
        </p:nvSpPr>
        <p:spPr>
          <a:xfrm>
            <a:off x="1780291" y="1901165"/>
            <a:ext cx="8140700" cy="413157"/>
          </a:xfrm>
          <a:prstGeom prst="rect">
            <a:avLst/>
          </a:prstGeom>
        </p:spPr>
        <p:txBody>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Add text into the slide to here</a:t>
            </a:r>
          </a:p>
        </p:txBody>
      </p:sp>
    </p:spTree>
    <p:extLst>
      <p:ext uri="{BB962C8B-B14F-4D97-AF65-F5344CB8AC3E}">
        <p14:creationId xmlns:p14="http://schemas.microsoft.com/office/powerpoint/2010/main" val="340827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with photos">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29D16680-6688-5D72-9EA6-2B74E31DD3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F433B58-10A3-D37B-47F0-9E7FA7D2C23D}"/>
              </a:ext>
            </a:extLst>
          </p:cNvPr>
          <p:cNvSpPr>
            <a:spLocks noGrp="1"/>
          </p:cNvSpPr>
          <p:nvPr>
            <p:ph type="body" sz="quarter" idx="10" hasCustomPrompt="1"/>
          </p:nvPr>
        </p:nvSpPr>
        <p:spPr>
          <a:xfrm>
            <a:off x="1196863" y="945981"/>
            <a:ext cx="9169400" cy="591505"/>
          </a:xfrm>
          <a:prstGeom prst="rect">
            <a:avLst/>
          </a:prstGeom>
        </p:spPr>
        <p:txBody>
          <a:bodyPr/>
          <a:lstStyle>
            <a:lvl1pPr marL="0" indent="0">
              <a:buFontTx/>
              <a:buNone/>
              <a:defRPr sz="4000">
                <a:solidFill>
                  <a:srgbClr val="AB1D36"/>
                </a:solidFill>
              </a:defRPr>
            </a:lvl1pPr>
          </a:lstStyle>
          <a:p>
            <a:pPr lvl="0"/>
            <a:r>
              <a:rPr lang="en-US"/>
              <a:t>Header for Content Slides</a:t>
            </a:r>
          </a:p>
        </p:txBody>
      </p:sp>
      <p:sp>
        <p:nvSpPr>
          <p:cNvPr id="6" name="Text Placeholder 5">
            <a:extLst>
              <a:ext uri="{FF2B5EF4-FFF2-40B4-BE49-F238E27FC236}">
                <a16:creationId xmlns:a16="http://schemas.microsoft.com/office/drawing/2014/main" id="{2FC21C07-B2C3-0866-BB26-897D2989829D}"/>
              </a:ext>
            </a:extLst>
          </p:cNvPr>
          <p:cNvSpPr>
            <a:spLocks noGrp="1"/>
          </p:cNvSpPr>
          <p:nvPr>
            <p:ph type="body" sz="quarter" idx="11"/>
          </p:nvPr>
        </p:nvSpPr>
        <p:spPr>
          <a:xfrm>
            <a:off x="1196975" y="1724025"/>
            <a:ext cx="9209088" cy="1439961"/>
          </a:xfrm>
          <a:prstGeom prst="rect">
            <a:avLst/>
          </a:prstGeom>
        </p:spPr>
        <p:txBody>
          <a:bodyPr numCol="2"/>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marL="1828800" indent="0">
              <a:buNone/>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endParaRPr lang="en-US"/>
          </a:p>
          <a:p>
            <a:pPr lvl="3"/>
            <a:endParaRPr lang="en-US"/>
          </a:p>
          <a:p>
            <a:pPr lvl="4"/>
            <a:endParaRPr lang="en-US"/>
          </a:p>
        </p:txBody>
      </p:sp>
      <p:sp>
        <p:nvSpPr>
          <p:cNvPr id="2" name="Picture Placeholder 2">
            <a:extLst>
              <a:ext uri="{FF2B5EF4-FFF2-40B4-BE49-F238E27FC236}">
                <a16:creationId xmlns:a16="http://schemas.microsoft.com/office/drawing/2014/main" id="{F6708ECA-AB2F-9B76-D07E-53E5AE14F2F8}"/>
              </a:ext>
            </a:extLst>
          </p:cNvPr>
          <p:cNvSpPr>
            <a:spLocks noGrp="1"/>
          </p:cNvSpPr>
          <p:nvPr>
            <p:ph type="pic" sz="quarter" idx="12"/>
          </p:nvPr>
        </p:nvSpPr>
        <p:spPr>
          <a:xfrm>
            <a:off x="1196863" y="3429000"/>
            <a:ext cx="4273353" cy="2249487"/>
          </a:xfrm>
          <a:prstGeom prst="rect">
            <a:avLst/>
          </a:prstGeom>
        </p:spPr>
        <p:txBody>
          <a:bodyPr/>
          <a:lstStyle/>
          <a:p>
            <a:endParaRPr lang="en-US"/>
          </a:p>
        </p:txBody>
      </p:sp>
      <p:sp>
        <p:nvSpPr>
          <p:cNvPr id="4" name="Picture Placeholder 2">
            <a:extLst>
              <a:ext uri="{FF2B5EF4-FFF2-40B4-BE49-F238E27FC236}">
                <a16:creationId xmlns:a16="http://schemas.microsoft.com/office/drawing/2014/main" id="{9FCD96C0-0D74-7709-DF46-7AE68FEAD8FF}"/>
              </a:ext>
            </a:extLst>
          </p:cNvPr>
          <p:cNvSpPr>
            <a:spLocks noGrp="1"/>
          </p:cNvSpPr>
          <p:nvPr>
            <p:ph type="pic" sz="quarter" idx="13"/>
          </p:nvPr>
        </p:nvSpPr>
        <p:spPr>
          <a:xfrm>
            <a:off x="5801231" y="3429000"/>
            <a:ext cx="4273353" cy="2249487"/>
          </a:xfrm>
          <a:prstGeom prst="rect">
            <a:avLst/>
          </a:prstGeom>
        </p:spPr>
        <p:txBody>
          <a:bodyPr/>
          <a:lstStyle/>
          <a:p>
            <a:endParaRPr lang="en-US"/>
          </a:p>
        </p:txBody>
      </p:sp>
    </p:spTree>
    <p:extLst>
      <p:ext uri="{BB962C8B-B14F-4D97-AF65-F5344CB8AC3E}">
        <p14:creationId xmlns:p14="http://schemas.microsoft.com/office/powerpoint/2010/main" val="274505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34468F6-4AA9-38D2-0D6F-D526F6977B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9548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A021452-459B-4104-5047-619DAEAF99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2317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34336"/>
            <a:ext cx="9144000" cy="2387600"/>
          </a:xfrm>
        </p:spPr>
        <p:txBody>
          <a:bodyPr anchor="b">
            <a:normAutofit/>
          </a:bodyPr>
          <a:lstStyle>
            <a:lvl1pPr algn="ctr">
              <a:defRPr sz="6000">
                <a:solidFill>
                  <a:schemeClr val="bg2"/>
                </a:solidFill>
              </a:defRPr>
            </a:lvl1pPr>
          </a:lstStyle>
          <a:p>
            <a:r>
              <a:rPr lang="en-US"/>
              <a:t>Click to edit Master title style</a:t>
            </a:r>
          </a:p>
        </p:txBody>
      </p:sp>
      <p:sp>
        <p:nvSpPr>
          <p:cNvPr id="3" name="Subtitle 2"/>
          <p:cNvSpPr>
            <a:spLocks noGrp="1"/>
          </p:cNvSpPr>
          <p:nvPr>
            <p:ph type="subTitle" idx="1"/>
          </p:nvPr>
        </p:nvSpPr>
        <p:spPr>
          <a:xfrm>
            <a:off x="1534391" y="3321936"/>
            <a:ext cx="9144000" cy="165576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0303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9CBA7BA-5022-4774-8E6E-056C5E3E8CB3}" type="datetimeFigureOut">
              <a:rPr lang="en-US" smtClean="0"/>
              <a:t>10/24/2025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6781280-5831-4EE2-826B-3F7AFD82D6F0}" type="slidenum">
              <a:rPr lang="en-US" smtClean="0"/>
              <a:t>‹#›</a:t>
            </a:fld>
            <a:endParaRPr lang="en-US"/>
          </a:p>
        </p:txBody>
      </p:sp>
    </p:spTree>
    <p:extLst>
      <p:ext uri="{BB962C8B-B14F-4D97-AF65-F5344CB8AC3E}">
        <p14:creationId xmlns:p14="http://schemas.microsoft.com/office/powerpoint/2010/main" val="226504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53827376-FE22-1914-322B-30E062A018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4EBBAC61-30C0-7435-8787-CD2655B4F362}"/>
              </a:ext>
            </a:extLst>
          </p:cNvPr>
          <p:cNvSpPr>
            <a:spLocks noGrp="1"/>
          </p:cNvSpPr>
          <p:nvPr>
            <p:ph type="body" sz="quarter" idx="10" hasCustomPrompt="1"/>
          </p:nvPr>
        </p:nvSpPr>
        <p:spPr>
          <a:xfrm>
            <a:off x="7175500" y="1524601"/>
            <a:ext cx="4391025" cy="1597540"/>
          </a:xfrm>
          <a:prstGeom prst="rect">
            <a:avLst/>
          </a:prstGeom>
        </p:spPr>
        <p:txBody>
          <a:bodyPr/>
          <a:lstStyle>
            <a:lvl1pPr marL="0" indent="0">
              <a:buFontTx/>
              <a:buNone/>
              <a:defRPr sz="6000">
                <a:solidFill>
                  <a:srgbClr val="AB1D36"/>
                </a:solidFill>
              </a:defRPr>
            </a:lvl1pPr>
          </a:lstStyle>
          <a:p>
            <a:pPr lvl="0"/>
            <a:r>
              <a:rPr lang="en-US"/>
              <a:t>Title Slide Headline</a:t>
            </a:r>
          </a:p>
        </p:txBody>
      </p:sp>
      <p:sp>
        <p:nvSpPr>
          <p:cNvPr id="6" name="Text Placeholder 5">
            <a:extLst>
              <a:ext uri="{FF2B5EF4-FFF2-40B4-BE49-F238E27FC236}">
                <a16:creationId xmlns:a16="http://schemas.microsoft.com/office/drawing/2014/main" id="{025F925B-C012-44C0-5AE6-EB1D56FD910C}"/>
              </a:ext>
            </a:extLst>
          </p:cNvPr>
          <p:cNvSpPr>
            <a:spLocks noGrp="1"/>
          </p:cNvSpPr>
          <p:nvPr>
            <p:ph type="body" sz="quarter" idx="11" hasCustomPrompt="1"/>
          </p:nvPr>
        </p:nvSpPr>
        <p:spPr>
          <a:xfrm>
            <a:off x="7175500" y="3410550"/>
            <a:ext cx="4349750" cy="485947"/>
          </a:xfrm>
          <a:prstGeom prst="rect">
            <a:avLst/>
          </a:prstGeom>
        </p:spPr>
        <p:txBody>
          <a:bodyPr/>
          <a:lstStyle>
            <a:lvl1pPr marL="0" indent="0">
              <a:buFontTx/>
              <a:buNone/>
              <a:defRPr>
                <a:solidFill>
                  <a:schemeClr val="tx1">
                    <a:lumMod val="75000"/>
                    <a:lumOff val="25000"/>
                  </a:schemeClr>
                </a:solidFill>
              </a:defRPr>
            </a:lvl1pPr>
          </a:lstStyle>
          <a:p>
            <a:pPr lvl="0"/>
            <a:r>
              <a:rPr lang="en-US"/>
              <a:t>Subhead copy</a:t>
            </a:r>
          </a:p>
        </p:txBody>
      </p:sp>
    </p:spTree>
    <p:extLst>
      <p:ext uri="{BB962C8B-B14F-4D97-AF65-F5344CB8AC3E}">
        <p14:creationId xmlns:p14="http://schemas.microsoft.com/office/powerpoint/2010/main" val="362458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2A58B48-B8F2-C2FD-E269-981947FD4EFA}"/>
              </a:ext>
            </a:extLst>
          </p:cNvPr>
          <p:cNvPicPr>
            <a:picLocks noChangeAspect="1"/>
          </p:cNvPicPr>
          <p:nvPr userDrawn="1"/>
        </p:nvPicPr>
        <p:blipFill>
          <a:blip r:embed="rId2"/>
          <a:stretch>
            <a:fillRect/>
          </a:stretch>
        </p:blipFill>
        <p:spPr>
          <a:xfrm>
            <a:off x="-1" y="0"/>
            <a:ext cx="12609095" cy="7092616"/>
          </a:xfrm>
          <a:prstGeom prst="rect">
            <a:avLst/>
          </a:prstGeom>
        </p:spPr>
      </p:pic>
      <p:sp>
        <p:nvSpPr>
          <p:cNvPr id="4" name="Text Placeholder 3">
            <a:extLst>
              <a:ext uri="{FF2B5EF4-FFF2-40B4-BE49-F238E27FC236}">
                <a16:creationId xmlns:a16="http://schemas.microsoft.com/office/drawing/2014/main" id="{1614BADA-005F-BC5B-D5ED-1052F3F714FC}"/>
              </a:ext>
            </a:extLst>
          </p:cNvPr>
          <p:cNvSpPr>
            <a:spLocks noGrp="1"/>
          </p:cNvSpPr>
          <p:nvPr>
            <p:ph type="body" sz="quarter" idx="10" hasCustomPrompt="1"/>
          </p:nvPr>
        </p:nvSpPr>
        <p:spPr>
          <a:xfrm>
            <a:off x="7281691" y="2300416"/>
            <a:ext cx="4581525" cy="1467022"/>
          </a:xfrm>
          <a:prstGeom prst="rect">
            <a:avLst/>
          </a:prstGeom>
        </p:spPr>
        <p:txBody>
          <a:bodyPr/>
          <a:lstStyle>
            <a:lvl1pPr marL="0" indent="0">
              <a:buFontTx/>
              <a:buNone/>
              <a:defRPr sz="5400">
                <a:solidFill>
                  <a:srgbClr val="AB1D36"/>
                </a:solidFill>
              </a:defRPr>
            </a:lvl1pPr>
          </a:lstStyle>
          <a:p>
            <a:pPr lvl="0"/>
            <a:r>
              <a:rPr lang="en-US"/>
              <a:t>Title Slide Headline</a:t>
            </a:r>
          </a:p>
        </p:txBody>
      </p:sp>
      <p:sp>
        <p:nvSpPr>
          <p:cNvPr id="6" name="Text Placeholder 5">
            <a:extLst>
              <a:ext uri="{FF2B5EF4-FFF2-40B4-BE49-F238E27FC236}">
                <a16:creationId xmlns:a16="http://schemas.microsoft.com/office/drawing/2014/main" id="{363D703F-88D2-311E-902A-0646E39158AE}"/>
              </a:ext>
            </a:extLst>
          </p:cNvPr>
          <p:cNvSpPr>
            <a:spLocks noGrp="1"/>
          </p:cNvSpPr>
          <p:nvPr>
            <p:ph type="body" sz="quarter" idx="11" hasCustomPrompt="1"/>
          </p:nvPr>
        </p:nvSpPr>
        <p:spPr>
          <a:xfrm>
            <a:off x="7281691" y="3989515"/>
            <a:ext cx="4579938" cy="412235"/>
          </a:xfrm>
          <a:prstGeom prst="rect">
            <a:avLst/>
          </a:prstGeom>
        </p:spPr>
        <p:txBody>
          <a:bodyPr/>
          <a:lstStyle>
            <a:lvl1pPr marL="0" indent="0">
              <a:buFontTx/>
              <a:buNone/>
              <a:defRPr sz="2400">
                <a:solidFill>
                  <a:schemeClr val="tx1">
                    <a:lumMod val="75000"/>
                    <a:lumOff val="25000"/>
                  </a:schemeClr>
                </a:solidFill>
              </a:defRPr>
            </a:lvl1pPr>
            <a:lvl2pPr marL="457200" indent="0">
              <a:buFontTx/>
              <a:buNone/>
              <a:defRPr sz="2400">
                <a:solidFill>
                  <a:schemeClr val="tx1">
                    <a:lumMod val="75000"/>
                    <a:lumOff val="25000"/>
                  </a:schemeClr>
                </a:solidFill>
              </a:defRPr>
            </a:lvl2pPr>
            <a:lvl3pPr marL="914400" indent="0">
              <a:buFontTx/>
              <a:buNone/>
              <a:defRPr sz="2400">
                <a:solidFill>
                  <a:schemeClr val="tx1">
                    <a:lumMod val="75000"/>
                    <a:lumOff val="25000"/>
                  </a:schemeClr>
                </a:solidFill>
              </a:defRPr>
            </a:lvl3pPr>
            <a:lvl4pPr marL="1371600" indent="0">
              <a:buFontTx/>
              <a:buNone/>
              <a:defRPr sz="2400">
                <a:solidFill>
                  <a:schemeClr val="tx1">
                    <a:lumMod val="75000"/>
                    <a:lumOff val="25000"/>
                  </a:schemeClr>
                </a:solidFill>
              </a:defRPr>
            </a:lvl4pPr>
            <a:lvl5pPr marL="1828800" indent="0">
              <a:buFontTx/>
              <a:buNone/>
              <a:defRPr sz="2400">
                <a:solidFill>
                  <a:schemeClr val="tx1">
                    <a:lumMod val="75000"/>
                    <a:lumOff val="25000"/>
                  </a:schemeClr>
                </a:solidFill>
              </a:defRPr>
            </a:lvl5pPr>
          </a:lstStyle>
          <a:p>
            <a:pPr lvl="0"/>
            <a:r>
              <a:rPr lang="en-US"/>
              <a:t>Subhead copy</a:t>
            </a:r>
          </a:p>
        </p:txBody>
      </p:sp>
    </p:spTree>
    <p:extLst>
      <p:ext uri="{BB962C8B-B14F-4D97-AF65-F5344CB8AC3E}">
        <p14:creationId xmlns:p14="http://schemas.microsoft.com/office/powerpoint/2010/main" val="105422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973BC531-EC48-D8A4-ECFF-A050BFB485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28E85F9-2911-1A8F-24B5-78EB1B37D955}"/>
              </a:ext>
            </a:extLst>
          </p:cNvPr>
          <p:cNvSpPr>
            <a:spLocks noGrp="1"/>
          </p:cNvSpPr>
          <p:nvPr>
            <p:ph type="body" sz="quarter" idx="10" hasCustomPrompt="1"/>
          </p:nvPr>
        </p:nvSpPr>
        <p:spPr>
          <a:xfrm>
            <a:off x="2735263" y="2789898"/>
            <a:ext cx="6586537" cy="639102"/>
          </a:xfrm>
          <a:prstGeom prst="rect">
            <a:avLst/>
          </a:prstGeom>
        </p:spPr>
        <p:txBody>
          <a:bodyPr/>
          <a:lstStyle>
            <a:lvl1pPr marL="0" indent="0">
              <a:buFontTx/>
              <a:buNone/>
              <a:defRPr sz="4400">
                <a:solidFill>
                  <a:schemeClr val="bg1"/>
                </a:solidFill>
              </a:defRPr>
            </a:lvl1pPr>
            <a:lvl2pPr marL="457200" indent="0">
              <a:buFontTx/>
              <a:buNone/>
              <a:defRPr sz="4400"/>
            </a:lvl2pPr>
            <a:lvl3pPr marL="914400" indent="0">
              <a:buFontTx/>
              <a:buNone/>
              <a:defRPr sz="4400"/>
            </a:lvl3pPr>
            <a:lvl4pPr marL="1371600" indent="0">
              <a:buFontTx/>
              <a:buNone/>
              <a:defRPr sz="4400"/>
            </a:lvl4pPr>
            <a:lvl5pPr marL="1828800" indent="0">
              <a:buFontTx/>
              <a:buNone/>
              <a:defRPr sz="4400"/>
            </a:lvl5pPr>
          </a:lstStyle>
          <a:p>
            <a:pPr lvl="0"/>
            <a:r>
              <a:rPr lang="en-US"/>
              <a:t>Section Header</a:t>
            </a:r>
          </a:p>
        </p:txBody>
      </p:sp>
      <p:sp>
        <p:nvSpPr>
          <p:cNvPr id="6" name="Text Placeholder 5">
            <a:extLst>
              <a:ext uri="{FF2B5EF4-FFF2-40B4-BE49-F238E27FC236}">
                <a16:creationId xmlns:a16="http://schemas.microsoft.com/office/drawing/2014/main" id="{586011C0-CDD0-8946-64EA-741DBAE33A61}"/>
              </a:ext>
            </a:extLst>
          </p:cNvPr>
          <p:cNvSpPr>
            <a:spLocks noGrp="1"/>
          </p:cNvSpPr>
          <p:nvPr>
            <p:ph type="body" sz="quarter" idx="11" hasCustomPrompt="1"/>
          </p:nvPr>
        </p:nvSpPr>
        <p:spPr>
          <a:xfrm>
            <a:off x="2735263" y="3566187"/>
            <a:ext cx="6586538" cy="372612"/>
          </a:xfrm>
          <a:prstGeom prst="rect">
            <a:avLst/>
          </a:prstGeom>
        </p:spPr>
        <p:txBody>
          <a:bodyPr/>
          <a:lstStyle>
            <a:lvl1pPr marL="0" indent="0">
              <a:buNone/>
              <a:defRPr sz="2400">
                <a:solidFill>
                  <a:srgbClr val="E9D7A9"/>
                </a:solidFill>
              </a:defRPr>
            </a:lvl1pPr>
          </a:lstStyle>
          <a:p>
            <a:pPr lvl="0"/>
            <a:r>
              <a:rPr lang="en-US"/>
              <a:t>Subhead copy</a:t>
            </a:r>
          </a:p>
        </p:txBody>
      </p:sp>
    </p:spTree>
    <p:extLst>
      <p:ext uri="{BB962C8B-B14F-4D97-AF65-F5344CB8AC3E}">
        <p14:creationId xmlns:p14="http://schemas.microsoft.com/office/powerpoint/2010/main" val="190251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of 5">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418301D0-B08D-A526-D13F-B82A57B920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1A5E9CE6-6C81-B680-B83C-561E7EF872BA}"/>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5" name="Text Placeholder 4">
            <a:extLst>
              <a:ext uri="{FF2B5EF4-FFF2-40B4-BE49-F238E27FC236}">
                <a16:creationId xmlns:a16="http://schemas.microsoft.com/office/drawing/2014/main" id="{4D7044A0-E722-8970-C46A-D9ABF0701B6A}"/>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1 of 5 slides as section breaks</a:t>
            </a:r>
          </a:p>
        </p:txBody>
      </p:sp>
      <p:sp>
        <p:nvSpPr>
          <p:cNvPr id="7" name="Text Placeholder 6">
            <a:extLst>
              <a:ext uri="{FF2B5EF4-FFF2-40B4-BE49-F238E27FC236}">
                <a16:creationId xmlns:a16="http://schemas.microsoft.com/office/drawing/2014/main" id="{F09DA20C-9B9B-6DC1-B6F6-816ED9FD27EA}"/>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2993586865"/>
      </p:ext>
    </p:extLst>
  </p:cSld>
  <p:clrMapOvr>
    <a:masterClrMapping/>
  </p:clrMapOvr>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of 5">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6D69CA53-8C9C-763D-337A-A02995D576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8A2CA7FD-7545-B1AC-38A4-5294F5D15ED4}"/>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1371DDD9-213C-D6D1-BF44-4E264B7D8F0A}"/>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2 of 5 slides as section breaks</a:t>
            </a:r>
          </a:p>
        </p:txBody>
      </p:sp>
      <p:sp>
        <p:nvSpPr>
          <p:cNvPr id="4" name="Text Placeholder 6">
            <a:extLst>
              <a:ext uri="{FF2B5EF4-FFF2-40B4-BE49-F238E27FC236}">
                <a16:creationId xmlns:a16="http://schemas.microsoft.com/office/drawing/2014/main" id="{1699EE90-C455-B355-8E1C-05F374C60C20}"/>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231000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3 of 5">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622F3AEA-4880-F6D8-80B0-143ABC54A5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85D179B5-9E88-693A-B8D8-44B59696734E}"/>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B3FCA0F7-83DB-2A3A-A730-2DD291F495D8}"/>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3 of 5 slides as section breaks</a:t>
            </a:r>
          </a:p>
        </p:txBody>
      </p:sp>
      <p:sp>
        <p:nvSpPr>
          <p:cNvPr id="4" name="Text Placeholder 6">
            <a:extLst>
              <a:ext uri="{FF2B5EF4-FFF2-40B4-BE49-F238E27FC236}">
                <a16:creationId xmlns:a16="http://schemas.microsoft.com/office/drawing/2014/main" id="{94B98913-8E57-0A63-9343-F1C4A9542260}"/>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8282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4 of 5">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0908511E-6F67-EE1D-881E-3537457B24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467AA4F3-1ECC-C2AC-A80F-5C64D9F2946F}"/>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73ED5060-C5BC-E25F-AE94-DB75AA6F5655}"/>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4 of 5 slides as section breaks</a:t>
            </a:r>
          </a:p>
        </p:txBody>
      </p:sp>
      <p:sp>
        <p:nvSpPr>
          <p:cNvPr id="4" name="Text Placeholder 6">
            <a:extLst>
              <a:ext uri="{FF2B5EF4-FFF2-40B4-BE49-F238E27FC236}">
                <a16:creationId xmlns:a16="http://schemas.microsoft.com/office/drawing/2014/main" id="{D3D3AF5D-375E-D2B5-6681-E86069F469A1}"/>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242806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5 of 5">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CF631DB8-02C3-0628-AB57-2E11C1CBBC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1AAF8023-C2B4-AB66-2816-7EFA663F3499}"/>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40717A71-C92E-2004-0312-90101841C8FA}"/>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5 of 5 slides as section breaks</a:t>
            </a:r>
          </a:p>
        </p:txBody>
      </p:sp>
      <p:sp>
        <p:nvSpPr>
          <p:cNvPr id="4" name="Text Placeholder 6">
            <a:extLst>
              <a:ext uri="{FF2B5EF4-FFF2-40B4-BE49-F238E27FC236}">
                <a16:creationId xmlns:a16="http://schemas.microsoft.com/office/drawing/2014/main" id="{3FB16744-338E-3D46-82D1-97215F66184E}"/>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414774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40F511F7-9C23-A5EE-FA4B-A3A4BCBAFCEE}"/>
              </a:ext>
            </a:extLst>
          </p:cNvPr>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3101752615"/>
      </p:ext>
    </p:extLst>
  </p:cSld>
  <p:clrMap bg1="lt1" tx1="dk1" bg2="lt2" tx2="dk2" accent1="accent1" accent2="accent2" accent3="accent3" accent4="accent4" accent5="accent5" accent6="accent6" hlink="hlink" folHlink="folHlink"/>
  <p:sldLayoutIdLst>
    <p:sldLayoutId id="2147483659" r:id="rId1"/>
    <p:sldLayoutId id="2147483688" r:id="rId2"/>
    <p:sldLayoutId id="2147483689" r:id="rId3"/>
    <p:sldLayoutId id="2147483649" r:id="rId4"/>
    <p:sldLayoutId id="2147483650" r:id="rId5"/>
    <p:sldLayoutId id="2147483651" r:id="rId6"/>
    <p:sldLayoutId id="2147483652" r:id="rId7"/>
    <p:sldLayoutId id="2147483653" r:id="rId8"/>
    <p:sldLayoutId id="2147483654" r:id="rId9"/>
    <p:sldLayoutId id="2147483655" r:id="rId10"/>
    <p:sldLayoutId id="2147483684" r:id="rId11"/>
    <p:sldLayoutId id="2147483656" r:id="rId12"/>
    <p:sldLayoutId id="2147483658" r:id="rId13"/>
    <p:sldLayoutId id="2147483692" r:id="rId14"/>
    <p:sldLayoutId id="2147483690" r:id="rId15"/>
    <p:sldLayoutId id="2147483691" r:id="rId16"/>
    <p:sldLayoutId id="2147483693" r:id="rId17"/>
    <p:sldLayoutId id="2147483694" r:id="rId18"/>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mailto:sps@chapman.edu"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sps@chapman.edu" TargetMode="Externa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hyperlink" Target="https://view.officeapps.live.com/op/view.aspx?src=https%3A%2F%2Fwww.chapman.edu%2Fresearch%2F_files%2FSPS-Roles-and-Responsibilities-Matrix-4-18-25.xlsx&amp;wdOrigin=BROWSELINK"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ww.chapman.edu/research/sponsored-projects-services/support-by-college-unit/index.aspx" TargetMode="External"/><Relationship Id="rId7" Type="http://schemas.openxmlformats.org/officeDocument/2006/relationships/hyperlink" Target="https://pxhere.com/es/photo/1586349"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hyperlink" Target="https://www.chapman.edu/research/events.aspx" TargetMode="External"/><Relationship Id="rId4" Type="http://schemas.openxmlformats.org/officeDocument/2006/relationships/hyperlink" Target="https://www.chapman.edu/research/policies-and-guidance/index.aspx"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chapman.edu/research/industry-alliances-commercialization/commercialization/index.aspx" TargetMode="External"/><Relationship Id="rId2" Type="http://schemas.openxmlformats.org/officeDocument/2006/relationships/hyperlink" Target="https://www.chapman.edu/research/industry-alliances-commercialization/industry-alliances/index.aspx"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chapman.edu/campus-services/legal-affairs/policy/index.aspx"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8F2E-28AE-F84C-A9AF-44F0AE474F39}"/>
              </a:ext>
            </a:extLst>
          </p:cNvPr>
          <p:cNvSpPr>
            <a:spLocks noGrp="1"/>
          </p:cNvSpPr>
          <p:nvPr>
            <p:ph type="ctrTitle"/>
          </p:nvPr>
        </p:nvSpPr>
        <p:spPr>
          <a:xfrm>
            <a:off x="0" y="1267050"/>
            <a:ext cx="7915746" cy="2161950"/>
          </a:xfrm>
        </p:spPr>
        <p:txBody>
          <a:bodyPr>
            <a:normAutofit/>
          </a:bodyPr>
          <a:lstStyle/>
          <a:p>
            <a:r>
              <a:rPr lang="en-US" sz="6000" dirty="0"/>
              <a:t>Office of Research &amp; Graduate Education </a:t>
            </a:r>
          </a:p>
        </p:txBody>
      </p:sp>
      <p:sp>
        <p:nvSpPr>
          <p:cNvPr id="3" name="Subtitle 2">
            <a:extLst>
              <a:ext uri="{FF2B5EF4-FFF2-40B4-BE49-F238E27FC236}">
                <a16:creationId xmlns:a16="http://schemas.microsoft.com/office/drawing/2014/main" id="{463F94B4-E357-7C40-82DD-4CAA26A4663A}"/>
              </a:ext>
            </a:extLst>
          </p:cNvPr>
          <p:cNvSpPr>
            <a:spLocks noGrp="1"/>
          </p:cNvSpPr>
          <p:nvPr>
            <p:ph type="subTitle" idx="1"/>
          </p:nvPr>
        </p:nvSpPr>
        <p:spPr>
          <a:xfrm>
            <a:off x="66674" y="3976099"/>
            <a:ext cx="8258175" cy="1458930"/>
          </a:xfrm>
        </p:spPr>
        <p:txBody>
          <a:bodyPr/>
          <a:lstStyle/>
          <a:p>
            <a:r>
              <a:rPr lang="en-US" dirty="0"/>
              <a:t>Lifecycle of Sponsored Projects presented by Sponsored Projects Services</a:t>
            </a:r>
          </a:p>
        </p:txBody>
      </p:sp>
    </p:spTree>
    <p:extLst>
      <p:ext uri="{BB962C8B-B14F-4D97-AF65-F5344CB8AC3E}">
        <p14:creationId xmlns:p14="http://schemas.microsoft.com/office/powerpoint/2010/main" val="1908378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8C86D-0D46-4FD2-8441-37922D979753}"/>
              </a:ext>
            </a:extLst>
          </p:cNvPr>
          <p:cNvSpPr txBox="1"/>
          <p:nvPr/>
        </p:nvSpPr>
        <p:spPr>
          <a:xfrm>
            <a:off x="2477562" y="300277"/>
            <a:ext cx="7236875" cy="954107"/>
          </a:xfrm>
          <a:prstGeom prst="rect">
            <a:avLst/>
          </a:prstGeom>
          <a:noFill/>
        </p:spPr>
        <p:txBody>
          <a:bodyPr wrap="square" rtlCol="0">
            <a:spAutoFit/>
          </a:bodyPr>
          <a:lstStyle/>
          <a:p>
            <a:pPr algn="ctr"/>
            <a:r>
              <a:rPr lang="en-US" sz="2800" b="1" dirty="0"/>
              <a:t>Sponsored Projects Services (SPS)</a:t>
            </a:r>
          </a:p>
          <a:p>
            <a:pPr algn="ctr"/>
            <a:r>
              <a:rPr lang="en-US" sz="2800" b="1" dirty="0">
                <a:solidFill>
                  <a:srgbClr val="C00000"/>
                </a:solidFill>
                <a:hlinkClick r:id="rId3"/>
              </a:rPr>
              <a:t>sps@chapman.edu</a:t>
            </a:r>
            <a:endParaRPr lang="en-US" sz="2800" b="1" dirty="0">
              <a:solidFill>
                <a:srgbClr val="C00000"/>
              </a:solidFill>
            </a:endParaRPr>
          </a:p>
        </p:txBody>
      </p:sp>
      <p:sp>
        <p:nvSpPr>
          <p:cNvPr id="6" name="TextBox 5">
            <a:extLst>
              <a:ext uri="{FF2B5EF4-FFF2-40B4-BE49-F238E27FC236}">
                <a16:creationId xmlns:a16="http://schemas.microsoft.com/office/drawing/2014/main" id="{03792888-080C-48AD-BEF9-A09FB11457AA}"/>
              </a:ext>
            </a:extLst>
          </p:cNvPr>
          <p:cNvSpPr txBox="1"/>
          <p:nvPr/>
        </p:nvSpPr>
        <p:spPr>
          <a:xfrm>
            <a:off x="219457" y="2941171"/>
            <a:ext cx="1107141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Assist with budget development for proposals; cost share, advise on internal deadlines</a:t>
            </a:r>
          </a:p>
          <a:p>
            <a:pPr marL="285750" indent="-285750">
              <a:buFont typeface="Arial" panose="020B0604020202020204" pitchFamily="34" charset="0"/>
              <a:buChar char="•"/>
            </a:pPr>
            <a:r>
              <a:rPr lang="en-US" dirty="0"/>
              <a:t>Collect &amp; review required documentation from subaward sites</a:t>
            </a:r>
          </a:p>
          <a:p>
            <a:pPr marL="285750" indent="-285750">
              <a:buFont typeface="Arial" panose="020B0604020202020204" pitchFamily="34" charset="0"/>
              <a:buChar char="•"/>
            </a:pPr>
            <a:r>
              <a:rPr lang="en-US" dirty="0"/>
              <a:t>Provide final review and feedback to ensure proposal conforms to sponsor guidelines, and University and Federal/State policies</a:t>
            </a:r>
          </a:p>
          <a:p>
            <a:pPr marL="285750" indent="-285750">
              <a:buFont typeface="Arial" panose="020B0604020202020204" pitchFamily="34" charset="0"/>
              <a:buChar char="•"/>
            </a:pPr>
            <a:r>
              <a:rPr lang="en-US" dirty="0"/>
              <a:t>Submit final proposals to sponsor</a:t>
            </a:r>
          </a:p>
          <a:p>
            <a:pPr marL="285750" indent="-285750">
              <a:buFont typeface="Arial" panose="020B0604020202020204" pitchFamily="34" charset="0"/>
              <a:buChar char="•"/>
            </a:pPr>
            <a:r>
              <a:rPr lang="en-US" dirty="0"/>
              <a:t>Assist with post-submission materials, Just-In-Time requests, etc.</a:t>
            </a:r>
          </a:p>
          <a:p>
            <a:pPr marL="285750" indent="-285750">
              <a:buFont typeface="Arial" panose="020B0604020202020204" pitchFamily="34" charset="0"/>
              <a:buChar char="•"/>
            </a:pPr>
            <a:r>
              <a:rPr lang="en-US" dirty="0"/>
              <a:t>Award negotiation and execution; Preparation and execution of incoming and outgoing subawards and other contracts</a:t>
            </a:r>
          </a:p>
          <a:p>
            <a:pPr marL="285750" indent="-285750">
              <a:buFont typeface="Arial" panose="020B0604020202020204" pitchFamily="34" charset="0"/>
              <a:buChar char="•"/>
            </a:pPr>
            <a:r>
              <a:rPr lang="en-US" dirty="0"/>
              <a:t>Process new awards and modifications – Awards: cost reimbursable, forward funding, fixed price</a:t>
            </a:r>
          </a:p>
          <a:p>
            <a:pPr marL="285750" indent="-285750">
              <a:buFont typeface="Arial" panose="020B0604020202020204" pitchFamily="34" charset="0"/>
              <a:buChar char="•"/>
            </a:pPr>
            <a:r>
              <a:rPr lang="en-US" dirty="0"/>
              <a:t>Submission of Progress Reports as prepared by Project Director/Principal Investigator (PD/PI)</a:t>
            </a:r>
          </a:p>
          <a:p>
            <a:pPr marL="285750" indent="-285750">
              <a:buFont typeface="Arial" panose="020B0604020202020204" pitchFamily="34" charset="0"/>
              <a:buChar char="•"/>
            </a:pPr>
            <a:r>
              <a:rPr lang="en-US" dirty="0"/>
              <a:t>Communications/requests to sponsors (e.g., budget reallocation, no-cost extensions, etc.)</a:t>
            </a:r>
          </a:p>
        </p:txBody>
      </p:sp>
      <p:sp>
        <p:nvSpPr>
          <p:cNvPr id="4" name="TextBox 3">
            <a:extLst>
              <a:ext uri="{FF2B5EF4-FFF2-40B4-BE49-F238E27FC236}">
                <a16:creationId xmlns:a16="http://schemas.microsoft.com/office/drawing/2014/main" id="{3C3B399C-A134-4022-A940-6905071F9A1D}"/>
              </a:ext>
            </a:extLst>
          </p:cNvPr>
          <p:cNvSpPr txBox="1"/>
          <p:nvPr/>
        </p:nvSpPr>
        <p:spPr>
          <a:xfrm>
            <a:off x="510593" y="1254450"/>
            <a:ext cx="9673939" cy="1538883"/>
          </a:xfrm>
          <a:prstGeom prst="rect">
            <a:avLst/>
          </a:prstGeom>
          <a:noFill/>
        </p:spPr>
        <p:txBody>
          <a:bodyPr wrap="square" rtlCol="0">
            <a:spAutoFit/>
          </a:bodyPr>
          <a:lstStyle/>
          <a:p>
            <a:r>
              <a:rPr lang="en-US" sz="2400" b="1" dirty="0">
                <a:solidFill>
                  <a:srgbClr val="AB1D36"/>
                </a:solidFill>
              </a:rPr>
              <a:t>Pre-Award &amp; Non-Financial Post-Award</a:t>
            </a:r>
          </a:p>
          <a:p>
            <a:r>
              <a:rPr lang="en-US" sz="1400" b="1" dirty="0"/>
              <a:t>Molly McCarty (Director of Pre-Award Services)</a:t>
            </a:r>
          </a:p>
          <a:p>
            <a:r>
              <a:rPr lang="en-US" sz="1400" b="1" dirty="0"/>
              <a:t>Megan Faulkner (Sr. Research Administrator)</a:t>
            </a:r>
          </a:p>
          <a:p>
            <a:r>
              <a:rPr lang="en-US" sz="1400" b="1" dirty="0"/>
              <a:t>Kris Edmonds (Pre-Award Research Administrator</a:t>
            </a:r>
          </a:p>
          <a:p>
            <a:r>
              <a:rPr lang="en-US" sz="1400" b="1" dirty="0"/>
              <a:t>Larissa Wong (Pre-Award Analyst)</a:t>
            </a:r>
          </a:p>
          <a:p>
            <a:r>
              <a:rPr lang="en-US" sz="1400" b="1" dirty="0"/>
              <a:t>Kara Gregory (Pre-Award Analyst)</a:t>
            </a:r>
          </a:p>
        </p:txBody>
      </p:sp>
      <p:cxnSp>
        <p:nvCxnSpPr>
          <p:cNvPr id="10" name="Straight Connector 9">
            <a:extLst>
              <a:ext uri="{FF2B5EF4-FFF2-40B4-BE49-F238E27FC236}">
                <a16:creationId xmlns:a16="http://schemas.microsoft.com/office/drawing/2014/main" id="{090D6502-98BF-4DC4-85B9-B177EDA3EB75}"/>
              </a:ext>
            </a:extLst>
          </p:cNvPr>
          <p:cNvCxnSpPr>
            <a:cxnSpLocks/>
          </p:cNvCxnSpPr>
          <p:nvPr/>
        </p:nvCxnSpPr>
        <p:spPr>
          <a:xfrm>
            <a:off x="349955" y="2793333"/>
            <a:ext cx="11071419" cy="0"/>
          </a:xfrm>
          <a:prstGeom prst="line">
            <a:avLst/>
          </a:prstGeom>
          <a:ln w="28575">
            <a:solidFill>
              <a:srgbClr val="AB1D36"/>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07393EEB-9DA2-EF1F-8501-E44D23C23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789" y="1057576"/>
            <a:ext cx="2648618" cy="2207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24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606A-F2FC-1570-9840-728C92BFB43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0AF970-1775-A775-9BB0-4A2FD68A702B}"/>
              </a:ext>
            </a:extLst>
          </p:cNvPr>
          <p:cNvSpPr/>
          <p:nvPr/>
        </p:nvSpPr>
        <p:spPr>
          <a:xfrm>
            <a:off x="6096000" y="1643743"/>
            <a:ext cx="5225143" cy="192677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ext Placeholder 1">
            <a:extLst>
              <a:ext uri="{FF2B5EF4-FFF2-40B4-BE49-F238E27FC236}">
                <a16:creationId xmlns:a16="http://schemas.microsoft.com/office/drawing/2014/main" id="{C5D765BC-A81B-2BAA-C7F7-A01C4998192D}"/>
              </a:ext>
            </a:extLst>
          </p:cNvPr>
          <p:cNvSpPr>
            <a:spLocks noGrp="1"/>
          </p:cNvSpPr>
          <p:nvPr>
            <p:ph type="body" sz="quarter" idx="10"/>
          </p:nvPr>
        </p:nvSpPr>
        <p:spPr/>
        <p:txBody>
          <a:bodyPr/>
          <a:lstStyle/>
          <a:p>
            <a:r>
              <a:rPr lang="en-US" dirty="0">
                <a:solidFill>
                  <a:srgbClr val="AB1D36"/>
                </a:solidFill>
              </a:rPr>
              <a:t>Advance Accounts</a:t>
            </a:r>
          </a:p>
        </p:txBody>
      </p:sp>
      <p:sp>
        <p:nvSpPr>
          <p:cNvPr id="3" name="Text Placeholder 2">
            <a:extLst>
              <a:ext uri="{FF2B5EF4-FFF2-40B4-BE49-F238E27FC236}">
                <a16:creationId xmlns:a16="http://schemas.microsoft.com/office/drawing/2014/main" id="{7FB487E3-4454-6D37-DBF1-A7AA84182BCC}"/>
              </a:ext>
            </a:extLst>
          </p:cNvPr>
          <p:cNvSpPr>
            <a:spLocks noGrp="1"/>
          </p:cNvSpPr>
          <p:nvPr>
            <p:ph type="body" sz="quarter" idx="4294967295"/>
          </p:nvPr>
        </p:nvSpPr>
        <p:spPr>
          <a:xfrm>
            <a:off x="1018409" y="1723344"/>
            <a:ext cx="10123487" cy="3490913"/>
          </a:xfrm>
          <a:prstGeom prst="rect">
            <a:avLst/>
          </a:prstGeom>
        </p:spPr>
        <p:txBody>
          <a:bodyPr numCol="2" spcCol="182880"/>
          <a:lstStyle/>
          <a:p>
            <a:r>
              <a:rPr lang="en-US" sz="2400" dirty="0"/>
              <a:t>Allows award setup to proceed before award receipt or final contract execution</a:t>
            </a:r>
          </a:p>
          <a:p>
            <a:r>
              <a:rPr lang="en-US" sz="2400" dirty="0"/>
              <a:t>Requires approvals from Dean and Director of Sponsored Projects</a:t>
            </a:r>
          </a:p>
          <a:p>
            <a:r>
              <a:rPr lang="en-US" sz="2400" dirty="0"/>
              <a:t>A ‘guarantee account’ must be specified (e.g., startup funds, PI or school IDC fund, etc.)</a:t>
            </a:r>
          </a:p>
          <a:p>
            <a:r>
              <a:rPr lang="en-US" sz="2400" b="1" dirty="0">
                <a:solidFill>
                  <a:srgbClr val="AB1D36"/>
                </a:solidFill>
              </a:rPr>
              <a:t>Involves risk! </a:t>
            </a:r>
            <a:r>
              <a:rPr lang="en-US" sz="2400" dirty="0"/>
              <a:t>If the award is never received or expenses are found to be unallowable, costs will be transferred to the guarantee account</a:t>
            </a:r>
          </a:p>
        </p:txBody>
      </p:sp>
      <p:pic>
        <p:nvPicPr>
          <p:cNvPr id="5122" name="Picture 2" descr="Project Delays: How to Understand ...">
            <a:extLst>
              <a:ext uri="{FF2B5EF4-FFF2-40B4-BE49-F238E27FC236}">
                <a16:creationId xmlns:a16="http://schemas.microsoft.com/office/drawing/2014/main" id="{CC00FF44-E378-76CE-8303-7CA03DDA6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660" y="4093029"/>
            <a:ext cx="3539022" cy="16251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32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8C86D-0D46-4FD2-8441-37922D979753}"/>
              </a:ext>
            </a:extLst>
          </p:cNvPr>
          <p:cNvSpPr txBox="1"/>
          <p:nvPr/>
        </p:nvSpPr>
        <p:spPr>
          <a:xfrm>
            <a:off x="2477562" y="300277"/>
            <a:ext cx="7236875" cy="954107"/>
          </a:xfrm>
          <a:prstGeom prst="rect">
            <a:avLst/>
          </a:prstGeom>
          <a:noFill/>
        </p:spPr>
        <p:txBody>
          <a:bodyPr wrap="square" rtlCol="0">
            <a:spAutoFit/>
          </a:bodyPr>
          <a:lstStyle/>
          <a:p>
            <a:pPr algn="ctr"/>
            <a:r>
              <a:rPr lang="en-US" sz="2800" b="1" dirty="0"/>
              <a:t>Sponsored Project Services (SPS)</a:t>
            </a:r>
          </a:p>
          <a:p>
            <a:pPr algn="ctr"/>
            <a:r>
              <a:rPr lang="en-US" sz="2800" b="1" dirty="0">
                <a:solidFill>
                  <a:srgbClr val="C00000"/>
                </a:solidFill>
                <a:hlinkClick r:id="rId2"/>
              </a:rPr>
              <a:t>sps@chapman.edu</a:t>
            </a:r>
            <a:endParaRPr lang="en-US" sz="2800" b="1" dirty="0">
              <a:solidFill>
                <a:srgbClr val="C00000"/>
              </a:solidFill>
            </a:endParaRPr>
          </a:p>
        </p:txBody>
      </p:sp>
      <p:sp>
        <p:nvSpPr>
          <p:cNvPr id="7" name="TextBox 6">
            <a:extLst>
              <a:ext uri="{FF2B5EF4-FFF2-40B4-BE49-F238E27FC236}">
                <a16:creationId xmlns:a16="http://schemas.microsoft.com/office/drawing/2014/main" id="{F00BF7E5-E220-4AA9-A1BA-F192FFB0B639}"/>
              </a:ext>
            </a:extLst>
          </p:cNvPr>
          <p:cNvSpPr txBox="1"/>
          <p:nvPr/>
        </p:nvSpPr>
        <p:spPr>
          <a:xfrm>
            <a:off x="81839" y="2868550"/>
            <a:ext cx="1117872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Establish project accounts for new awards; enter the award’s budget into the system; provide the notice of award, the budget, and the award synopsis for the PI (Sandra Rogoff – OOR coordinator)</a:t>
            </a:r>
          </a:p>
          <a:p>
            <a:pPr marL="285750" indent="-285750">
              <a:buFont typeface="Arial" panose="020B0604020202020204" pitchFamily="34" charset="0"/>
              <a:buChar char="•"/>
            </a:pPr>
            <a:r>
              <a:rPr lang="en-US" dirty="0"/>
              <a:t>Monitor financial compliance; review and approve hiring and salary allocation documents as prepared by department administrators/operation staff, and review and approve expenditures</a:t>
            </a:r>
          </a:p>
          <a:p>
            <a:pPr marL="285750" indent="-285750">
              <a:buFont typeface="Arial" panose="020B0604020202020204" pitchFamily="34" charset="0"/>
              <a:buChar char="•"/>
            </a:pPr>
            <a:r>
              <a:rPr lang="en-US" dirty="0"/>
              <a:t>Prepare and submit financial reports to sponsors</a:t>
            </a:r>
          </a:p>
          <a:p>
            <a:pPr marL="285750" indent="-285750">
              <a:buFont typeface="Arial" panose="020B0604020202020204" pitchFamily="34" charset="0"/>
              <a:buChar char="•"/>
            </a:pPr>
            <a:r>
              <a:rPr lang="en-US" dirty="0"/>
              <a:t>Financial closeout of awards</a:t>
            </a:r>
          </a:p>
          <a:p>
            <a:pPr marL="285750" indent="-285750">
              <a:buFont typeface="Arial" panose="020B0604020202020204" pitchFamily="34" charset="0"/>
              <a:buChar char="•"/>
            </a:pPr>
            <a:r>
              <a:rPr lang="en-US" dirty="0"/>
              <a:t>Residual balance inquiries</a:t>
            </a:r>
          </a:p>
          <a:p>
            <a:pPr marL="285750" indent="-285750">
              <a:buFont typeface="Arial" panose="020B0604020202020204" pitchFamily="34" charset="0"/>
              <a:buChar char="•"/>
            </a:pPr>
            <a:r>
              <a:rPr lang="en-US" dirty="0"/>
              <a:t>Collaborate with department staff (Operation managers, Admins, etc.),</a:t>
            </a:r>
          </a:p>
          <a:p>
            <a:r>
              <a:rPr lang="en-US" dirty="0"/>
              <a:t>     offices (OOR, FS,HR, etc.), and PIs to resolve issues</a:t>
            </a:r>
          </a:p>
          <a:p>
            <a:pPr marL="285750" indent="-285750">
              <a:buFont typeface="Arial" panose="020B0604020202020204" pitchFamily="34" charset="0"/>
              <a:buChar char="•"/>
            </a:pPr>
            <a:r>
              <a:rPr lang="en-US" dirty="0"/>
              <a:t>Tracking and projection of awards (Analyst)</a:t>
            </a:r>
          </a:p>
          <a:p>
            <a:pPr marL="285750" indent="-285750">
              <a:buFont typeface="Arial" panose="020B0604020202020204" pitchFamily="34" charset="0"/>
              <a:buChar char="•"/>
            </a:pPr>
            <a:r>
              <a:rPr lang="en-US" dirty="0"/>
              <a:t>Tracking and monitoring of subawards (Analyst)</a:t>
            </a:r>
          </a:p>
          <a:p>
            <a:pPr marL="285750" indent="-285750">
              <a:buFont typeface="Arial" panose="020B0604020202020204" pitchFamily="34" charset="0"/>
              <a:buChar char="•"/>
            </a:pPr>
            <a:r>
              <a:rPr lang="en-US" dirty="0"/>
              <a:t>Troubleshoot financial matters (Analyst and Administrators)</a:t>
            </a:r>
          </a:p>
        </p:txBody>
      </p:sp>
      <p:sp>
        <p:nvSpPr>
          <p:cNvPr id="5" name="TextBox 4">
            <a:extLst>
              <a:ext uri="{FF2B5EF4-FFF2-40B4-BE49-F238E27FC236}">
                <a16:creationId xmlns:a16="http://schemas.microsoft.com/office/drawing/2014/main" id="{AF5B9027-82CB-47B8-991C-E0960ECCB2EC}"/>
              </a:ext>
            </a:extLst>
          </p:cNvPr>
          <p:cNvSpPr txBox="1"/>
          <p:nvPr/>
        </p:nvSpPr>
        <p:spPr>
          <a:xfrm>
            <a:off x="472933" y="1305503"/>
            <a:ext cx="10973792" cy="1723549"/>
          </a:xfrm>
          <a:prstGeom prst="rect">
            <a:avLst/>
          </a:prstGeom>
          <a:noFill/>
        </p:spPr>
        <p:txBody>
          <a:bodyPr wrap="square" rtlCol="0">
            <a:spAutoFit/>
          </a:bodyPr>
          <a:lstStyle/>
          <a:p>
            <a:r>
              <a:rPr lang="en-US" sz="2800" b="1" dirty="0">
                <a:solidFill>
                  <a:srgbClr val="AB1D36"/>
                </a:solidFill>
              </a:rPr>
              <a:t>Post-Award (Financial)</a:t>
            </a:r>
          </a:p>
          <a:p>
            <a:r>
              <a:rPr lang="en-US" sz="1400" b="1" dirty="0"/>
              <a:t>Morgan Sohrabian (Director of Post-Award Services)</a:t>
            </a:r>
          </a:p>
          <a:p>
            <a:r>
              <a:rPr lang="en-US" sz="1400" b="1" dirty="0"/>
              <a:t>Shawn Scott (Sr. Grants and Contracts Administrator)</a:t>
            </a:r>
          </a:p>
          <a:p>
            <a:r>
              <a:rPr lang="en-US" sz="1400" b="1" dirty="0"/>
              <a:t>Stephanie Wenning</a:t>
            </a:r>
            <a:r>
              <a:rPr lang="en-US" sz="1200" b="1" dirty="0"/>
              <a:t> (Post-Award Research Administrator)</a:t>
            </a:r>
          </a:p>
          <a:p>
            <a:r>
              <a:rPr lang="en-US" sz="1200" b="1" dirty="0"/>
              <a:t>Melissa Cardinale (Post-Award Analyst)</a:t>
            </a:r>
          </a:p>
          <a:p>
            <a:endParaRPr lang="en-US" sz="1200" b="1" dirty="0"/>
          </a:p>
          <a:p>
            <a:endParaRPr lang="en-US" sz="1200" b="1" dirty="0"/>
          </a:p>
        </p:txBody>
      </p:sp>
      <p:cxnSp>
        <p:nvCxnSpPr>
          <p:cNvPr id="11" name="Straight Connector 10">
            <a:extLst>
              <a:ext uri="{FF2B5EF4-FFF2-40B4-BE49-F238E27FC236}">
                <a16:creationId xmlns:a16="http://schemas.microsoft.com/office/drawing/2014/main" id="{BC04454D-5AA1-4CA5-9DB5-6B5CE2C13A74}"/>
              </a:ext>
            </a:extLst>
          </p:cNvPr>
          <p:cNvCxnSpPr>
            <a:cxnSpLocks/>
          </p:cNvCxnSpPr>
          <p:nvPr/>
        </p:nvCxnSpPr>
        <p:spPr>
          <a:xfrm>
            <a:off x="509613" y="2804031"/>
            <a:ext cx="10900433" cy="0"/>
          </a:xfrm>
          <a:prstGeom prst="line">
            <a:avLst/>
          </a:prstGeom>
          <a:ln w="28575">
            <a:solidFill>
              <a:srgbClr val="AB1D36"/>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Picture 9" descr="A cat sitting in a chair with money&#10;&#10;Description automatically generated">
            <a:extLst>
              <a:ext uri="{FF2B5EF4-FFF2-40B4-BE49-F238E27FC236}">
                <a16:creationId xmlns:a16="http://schemas.microsoft.com/office/drawing/2014/main" id="{AFEBE608-5CC3-71C1-1BAD-B6C7BEAE1680}"/>
              </a:ext>
            </a:extLst>
          </p:cNvPr>
          <p:cNvPicPr>
            <a:picLocks noChangeAspect="1"/>
          </p:cNvPicPr>
          <p:nvPr/>
        </p:nvPicPr>
        <p:blipFill>
          <a:blip r:embed="rId3"/>
          <a:stretch>
            <a:fillRect/>
          </a:stretch>
        </p:blipFill>
        <p:spPr>
          <a:xfrm>
            <a:off x="7179415" y="4016695"/>
            <a:ext cx="2120871" cy="2041480"/>
          </a:xfrm>
          <a:prstGeom prst="rect">
            <a:avLst/>
          </a:prstGeom>
          <a:ln>
            <a:noFill/>
          </a:ln>
          <a:effectLst>
            <a:outerShdw blurRad="292100" dist="139700" dir="2700000" algn="tl" rotWithShape="0">
              <a:srgbClr val="333333">
                <a:alpha val="65000"/>
              </a:srgbClr>
            </a:outerShdw>
          </a:effectLst>
        </p:spPr>
      </p:pic>
      <p:pic>
        <p:nvPicPr>
          <p:cNvPr id="13" name="Picture 12" descr="A frog holding a bag of money&#10;&#10;Description automatically generated">
            <a:extLst>
              <a:ext uri="{FF2B5EF4-FFF2-40B4-BE49-F238E27FC236}">
                <a16:creationId xmlns:a16="http://schemas.microsoft.com/office/drawing/2014/main" id="{A45FA63D-1EC5-E40B-BAF0-4FFC74B3EAC9}"/>
              </a:ext>
            </a:extLst>
          </p:cNvPr>
          <p:cNvPicPr>
            <a:picLocks noChangeAspect="1"/>
          </p:cNvPicPr>
          <p:nvPr/>
        </p:nvPicPr>
        <p:blipFill>
          <a:blip r:embed="rId4"/>
          <a:stretch>
            <a:fillRect/>
          </a:stretch>
        </p:blipFill>
        <p:spPr>
          <a:xfrm>
            <a:off x="9300286" y="3923085"/>
            <a:ext cx="2809875" cy="1837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2B5B66-9253-7260-EACB-29AFE74AA1DB}"/>
              </a:ext>
            </a:extLst>
          </p:cNvPr>
          <p:cNvSpPr>
            <a:spLocks noGrp="1"/>
          </p:cNvSpPr>
          <p:nvPr>
            <p:ph type="body" sz="quarter" idx="10"/>
          </p:nvPr>
        </p:nvSpPr>
        <p:spPr>
          <a:xfrm>
            <a:off x="1051066" y="277403"/>
            <a:ext cx="7694628" cy="534256"/>
          </a:xfrm>
        </p:spPr>
        <p:txBody>
          <a:bodyPr/>
          <a:lstStyle/>
          <a:p>
            <a:r>
              <a:rPr lang="en-US" sz="3200" dirty="0"/>
              <a:t>SPS Roles &amp; Responsibilities Matrix</a:t>
            </a:r>
          </a:p>
        </p:txBody>
      </p:sp>
      <p:graphicFrame>
        <p:nvGraphicFramePr>
          <p:cNvPr id="5" name="Table Placeholder 4">
            <a:extLst>
              <a:ext uri="{FF2B5EF4-FFF2-40B4-BE49-F238E27FC236}">
                <a16:creationId xmlns:a16="http://schemas.microsoft.com/office/drawing/2014/main" id="{DFA8D51C-E074-9AB5-4568-06FA8F87ED22}"/>
              </a:ext>
            </a:extLst>
          </p:cNvPr>
          <p:cNvGraphicFramePr>
            <a:graphicFrameLocks noGrp="1"/>
          </p:cNvGraphicFramePr>
          <p:nvPr>
            <p:ph type="tbl" sz="quarter" idx="11"/>
            <p:extLst>
              <p:ext uri="{D42A27DB-BD31-4B8C-83A1-F6EECF244321}">
                <p14:modId xmlns:p14="http://schemas.microsoft.com/office/powerpoint/2010/main" val="3514958755"/>
              </p:ext>
            </p:extLst>
          </p:nvPr>
        </p:nvGraphicFramePr>
        <p:xfrm>
          <a:off x="1253448" y="811660"/>
          <a:ext cx="8496978" cy="1466850"/>
        </p:xfrm>
        <a:graphic>
          <a:graphicData uri="http://schemas.openxmlformats.org/drawingml/2006/table">
            <a:tbl>
              <a:tblPr>
                <a:tableStyleId>{5C22544A-7EE6-4342-B048-85BDC9FD1C3A}</a:tableStyleId>
              </a:tblPr>
              <a:tblGrid>
                <a:gridCol w="1071209">
                  <a:extLst>
                    <a:ext uri="{9D8B030D-6E8A-4147-A177-3AD203B41FA5}">
                      <a16:colId xmlns:a16="http://schemas.microsoft.com/office/drawing/2014/main" val="114256352"/>
                    </a:ext>
                  </a:extLst>
                </a:gridCol>
                <a:gridCol w="734543">
                  <a:extLst>
                    <a:ext uri="{9D8B030D-6E8A-4147-A177-3AD203B41FA5}">
                      <a16:colId xmlns:a16="http://schemas.microsoft.com/office/drawing/2014/main" val="2105673835"/>
                    </a:ext>
                  </a:extLst>
                </a:gridCol>
                <a:gridCol w="826360">
                  <a:extLst>
                    <a:ext uri="{9D8B030D-6E8A-4147-A177-3AD203B41FA5}">
                      <a16:colId xmlns:a16="http://schemas.microsoft.com/office/drawing/2014/main" val="415803836"/>
                    </a:ext>
                  </a:extLst>
                </a:gridCol>
                <a:gridCol w="3305443">
                  <a:extLst>
                    <a:ext uri="{9D8B030D-6E8A-4147-A177-3AD203B41FA5}">
                      <a16:colId xmlns:a16="http://schemas.microsoft.com/office/drawing/2014/main" val="2020644238"/>
                    </a:ext>
                  </a:extLst>
                </a:gridCol>
                <a:gridCol w="321363">
                  <a:extLst>
                    <a:ext uri="{9D8B030D-6E8A-4147-A177-3AD203B41FA5}">
                      <a16:colId xmlns:a16="http://schemas.microsoft.com/office/drawing/2014/main" val="3002207626"/>
                    </a:ext>
                  </a:extLst>
                </a:gridCol>
                <a:gridCol w="428483">
                  <a:extLst>
                    <a:ext uri="{9D8B030D-6E8A-4147-A177-3AD203B41FA5}">
                      <a16:colId xmlns:a16="http://schemas.microsoft.com/office/drawing/2014/main" val="535820886"/>
                    </a:ext>
                  </a:extLst>
                </a:gridCol>
                <a:gridCol w="382574">
                  <a:extLst>
                    <a:ext uri="{9D8B030D-6E8A-4147-A177-3AD203B41FA5}">
                      <a16:colId xmlns:a16="http://schemas.microsoft.com/office/drawing/2014/main" val="3333448444"/>
                    </a:ext>
                  </a:extLst>
                </a:gridCol>
                <a:gridCol w="612119">
                  <a:extLst>
                    <a:ext uri="{9D8B030D-6E8A-4147-A177-3AD203B41FA5}">
                      <a16:colId xmlns:a16="http://schemas.microsoft.com/office/drawing/2014/main" val="972619842"/>
                    </a:ext>
                  </a:extLst>
                </a:gridCol>
                <a:gridCol w="401703">
                  <a:extLst>
                    <a:ext uri="{9D8B030D-6E8A-4147-A177-3AD203B41FA5}">
                      <a16:colId xmlns:a16="http://schemas.microsoft.com/office/drawing/2014/main" val="3620139176"/>
                    </a:ext>
                  </a:extLst>
                </a:gridCol>
                <a:gridCol w="413181">
                  <a:extLst>
                    <a:ext uri="{9D8B030D-6E8A-4147-A177-3AD203B41FA5}">
                      <a16:colId xmlns:a16="http://schemas.microsoft.com/office/drawing/2014/main" val="869162819"/>
                    </a:ext>
                  </a:extLst>
                </a:gridCol>
              </a:tblGrid>
              <a:tr h="245246">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dirty="0">
                          <a:effectLst/>
                        </a:rPr>
                        <a:t>The purpose of this matrix is to clearly identify who owns each task </a:t>
                      </a:r>
                      <a:endParaRPr lang="en-US"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41846639"/>
                  </a:ext>
                </a:extLst>
              </a:tr>
              <a:tr h="123445">
                <a:tc>
                  <a:txBody>
                    <a:bodyPr/>
                    <a:lstStyle/>
                    <a:p>
                      <a:pPr algn="l" fontAlgn="b"/>
                      <a:r>
                        <a:rPr lang="en-US" sz="800" u="none" strike="noStrike">
                          <a:effectLst/>
                        </a:rPr>
                        <a:t>PI</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dirty="0">
                          <a:effectLst/>
                        </a:rPr>
                        <a:t>Principal Investigator</a:t>
                      </a:r>
                      <a:endParaRPr lang="en-US" sz="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6702910"/>
                  </a:ext>
                </a:extLst>
              </a:tr>
              <a:tr h="123445">
                <a:tc>
                  <a:txBody>
                    <a:bodyPr/>
                    <a:lstStyle/>
                    <a:p>
                      <a:pPr algn="l" fontAlgn="b"/>
                      <a:r>
                        <a:rPr lang="en-US" sz="800" u="none" strike="noStrike">
                          <a:effectLst/>
                        </a:rPr>
                        <a:t>SPA</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a:effectLst/>
                        </a:rPr>
                        <a:t>Sponsored Projects Analyst, Grants Analyst, or similarly functioning position at college/unit level (Pre-award)</a:t>
                      </a:r>
                      <a:endParaRPr lang="en-US" sz="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933361"/>
                  </a:ext>
                </a:extLst>
              </a:tr>
              <a:tr h="123445">
                <a:tc>
                  <a:txBody>
                    <a:bodyPr/>
                    <a:lstStyle/>
                    <a:p>
                      <a:pPr algn="l" fontAlgn="b"/>
                      <a:r>
                        <a:rPr lang="en-US" sz="800" u="none" strike="noStrike">
                          <a:effectLst/>
                        </a:rPr>
                        <a:t>Dept</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dirty="0">
                          <a:effectLst/>
                        </a:rPr>
                        <a:t>Departmental Administrators</a:t>
                      </a:r>
                      <a:endParaRPr lang="en-US" sz="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7821933"/>
                  </a:ext>
                </a:extLst>
              </a:tr>
              <a:tr h="123445">
                <a:tc>
                  <a:txBody>
                    <a:bodyPr/>
                    <a:lstStyle/>
                    <a:p>
                      <a:pPr algn="l" fontAlgn="b"/>
                      <a:r>
                        <a:rPr lang="en-US" sz="800" u="none" strike="noStrike">
                          <a:effectLst/>
                        </a:rPr>
                        <a:t>College/Unit</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a:effectLst/>
                        </a:rPr>
                        <a:t>College Dean/Unit Director</a:t>
                      </a:r>
                      <a:endParaRPr lang="en-US" sz="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2624191"/>
                  </a:ext>
                </a:extLst>
              </a:tr>
              <a:tr h="123445">
                <a:tc>
                  <a:txBody>
                    <a:bodyPr/>
                    <a:lstStyle/>
                    <a:p>
                      <a:pPr algn="l" fontAlgn="b"/>
                      <a:r>
                        <a:rPr lang="en-US" sz="800" u="none" strike="noStrike">
                          <a:effectLst/>
                        </a:rPr>
                        <a:t>SPS RA</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a:effectLst/>
                        </a:rPr>
                        <a:t>Sponsored Projects Services Research Administrator (university level)</a:t>
                      </a:r>
                      <a:endParaRPr lang="en-US" sz="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2554208"/>
                  </a:ext>
                </a:extLst>
              </a:tr>
              <a:tr h="123445">
                <a:tc>
                  <a:txBody>
                    <a:bodyPr/>
                    <a:lstStyle/>
                    <a:p>
                      <a:pPr algn="l" fontAlgn="b"/>
                      <a:r>
                        <a:rPr lang="en-US" sz="800" u="none" strike="noStrike">
                          <a:effectLst/>
                        </a:rPr>
                        <a:t>SPS CGA</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a:effectLst/>
                        </a:rPr>
                        <a:t>Sponsored Projects Services Contracts &amp; Grants Administrator (university level)</a:t>
                      </a:r>
                      <a:endParaRPr lang="en-US" sz="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6924548"/>
                  </a:ext>
                </a:extLst>
              </a:tr>
              <a:tr h="123445">
                <a:tc>
                  <a:txBody>
                    <a:bodyPr/>
                    <a:lstStyle/>
                    <a:p>
                      <a:pPr algn="l" fontAlgn="b"/>
                      <a:r>
                        <a:rPr lang="en-US" sz="800" u="none" strike="noStrike">
                          <a:effectLst/>
                        </a:rPr>
                        <a:t>FS</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a:effectLst/>
                        </a:rPr>
                        <a:t>Financial Services</a:t>
                      </a:r>
                      <a:endParaRPr lang="en-US" sz="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647431"/>
                  </a:ext>
                </a:extLst>
              </a:tr>
              <a:tr h="123445">
                <a:tc>
                  <a:txBody>
                    <a:bodyPr/>
                    <a:lstStyle/>
                    <a:p>
                      <a:pPr algn="l" fontAlgn="b"/>
                      <a:r>
                        <a:rPr lang="en-US" sz="800" u="none" strike="noStrike">
                          <a:effectLst/>
                        </a:rPr>
                        <a:t>LA</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a:effectLst/>
                        </a:rPr>
                        <a:t>Legal Affairs</a:t>
                      </a:r>
                      <a:endParaRPr lang="en-US" sz="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9358331"/>
                  </a:ext>
                </a:extLst>
              </a:tr>
              <a:tr h="123445">
                <a:tc>
                  <a:txBody>
                    <a:bodyPr/>
                    <a:lstStyle/>
                    <a:p>
                      <a:pPr algn="l" fontAlgn="b"/>
                      <a:r>
                        <a:rPr lang="en-US" sz="800" u="none" strike="noStrike">
                          <a:effectLst/>
                        </a:rPr>
                        <a:t>Other</a:t>
                      </a:r>
                      <a:endParaRPr lang="en-US" sz="800" b="1" i="0" u="none" strike="noStrike">
                        <a:solidFill>
                          <a:srgbClr val="000000"/>
                        </a:solidFill>
                        <a:effectLst/>
                        <a:latin typeface="Calibri" panose="020F0502020204030204" pitchFamily="34" charset="0"/>
                      </a:endParaRPr>
                    </a:p>
                  </a:txBody>
                  <a:tcPr marL="9525" marR="9525" marT="9525" marB="0" anchor="b"/>
                </a:tc>
                <a:tc gridSpan="9">
                  <a:txBody>
                    <a:bodyPr/>
                    <a:lstStyle/>
                    <a:p>
                      <a:pPr algn="l" fontAlgn="b"/>
                      <a:r>
                        <a:rPr lang="en-US" sz="800" u="none" strike="noStrike" dirty="0">
                          <a:effectLst/>
                        </a:rPr>
                        <a:t>Other departments or units within the University outside of those identified above;  (e.g., Research Integrity)</a:t>
                      </a:r>
                      <a:endParaRPr lang="en-US" sz="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6651545"/>
                  </a:ext>
                </a:extLst>
              </a:tr>
            </a:tbl>
          </a:graphicData>
        </a:graphic>
      </p:graphicFrame>
      <p:sp>
        <p:nvSpPr>
          <p:cNvPr id="7" name="TextBox 6">
            <a:extLst>
              <a:ext uri="{FF2B5EF4-FFF2-40B4-BE49-F238E27FC236}">
                <a16:creationId xmlns:a16="http://schemas.microsoft.com/office/drawing/2014/main" id="{21848FC0-BB15-5945-D57E-36A979C44160}"/>
              </a:ext>
            </a:extLst>
          </p:cNvPr>
          <p:cNvSpPr txBox="1"/>
          <p:nvPr/>
        </p:nvSpPr>
        <p:spPr>
          <a:xfrm>
            <a:off x="1130157" y="2297920"/>
            <a:ext cx="8620267" cy="253916"/>
          </a:xfrm>
          <a:prstGeom prst="rect">
            <a:avLst/>
          </a:prstGeom>
          <a:noFill/>
        </p:spPr>
        <p:txBody>
          <a:bodyPr wrap="square">
            <a:spAutoFit/>
          </a:bodyPr>
          <a:lstStyle/>
          <a:p>
            <a:r>
              <a:rPr lang="en-US" sz="1050" dirty="0"/>
              <a:t>"O"  when no Analyst is assigned to a unit, or when there's no similarly functioning position is available at college/unit level</a:t>
            </a:r>
          </a:p>
        </p:txBody>
      </p:sp>
      <p:sp>
        <p:nvSpPr>
          <p:cNvPr id="4" name="TextBox 3">
            <a:hlinkClick r:id="rId2"/>
            <a:extLst>
              <a:ext uri="{FF2B5EF4-FFF2-40B4-BE49-F238E27FC236}">
                <a16:creationId xmlns:a16="http://schemas.microsoft.com/office/drawing/2014/main" id="{468CFADC-F88B-840F-5B58-FD46F8F13D5C}"/>
              </a:ext>
            </a:extLst>
          </p:cNvPr>
          <p:cNvSpPr txBox="1"/>
          <p:nvPr/>
        </p:nvSpPr>
        <p:spPr>
          <a:xfrm>
            <a:off x="3048000" y="3050147"/>
            <a:ext cx="6096000" cy="369332"/>
          </a:xfrm>
          <a:prstGeom prst="rect">
            <a:avLst/>
          </a:prstGeom>
          <a:noFill/>
        </p:spPr>
        <p:txBody>
          <a:bodyPr wrap="square">
            <a:spAutoFit/>
          </a:bodyPr>
          <a:lstStyle/>
          <a:p>
            <a:r>
              <a:rPr lang="en-US" dirty="0">
                <a:hlinkClick r:id="rId3" action="ppaction://hlinksldjump"/>
              </a:rPr>
              <a:t>SPS-Roles-and-Responsibilities-Matrix-4-18-25.xlsx</a:t>
            </a:r>
            <a:endParaRPr lang="en-US" dirty="0"/>
          </a:p>
        </p:txBody>
      </p:sp>
      <p:sp>
        <p:nvSpPr>
          <p:cNvPr id="10" name="TextBox 9">
            <a:extLst>
              <a:ext uri="{FF2B5EF4-FFF2-40B4-BE49-F238E27FC236}">
                <a16:creationId xmlns:a16="http://schemas.microsoft.com/office/drawing/2014/main" id="{6EACF1FE-24FC-62C8-EFA7-28526F44E62D}"/>
              </a:ext>
            </a:extLst>
          </p:cNvPr>
          <p:cNvSpPr txBox="1"/>
          <p:nvPr/>
        </p:nvSpPr>
        <p:spPr>
          <a:xfrm>
            <a:off x="3048000" y="3050147"/>
            <a:ext cx="6096000" cy="369332"/>
          </a:xfrm>
          <a:prstGeom prst="rect">
            <a:avLst/>
          </a:prstGeom>
          <a:noFill/>
        </p:spPr>
        <p:txBody>
          <a:bodyPr wrap="square">
            <a:spAutoFit/>
          </a:bodyPr>
          <a:lstStyle/>
          <a:p>
            <a:r>
              <a:rPr lang="en-US" dirty="0">
                <a:hlinkClick r:id="rId2"/>
              </a:rPr>
              <a:t>SPS-Roles-and-Responsibilities-Matrix-4-18-25.xlsx</a:t>
            </a:r>
            <a:endParaRPr lang="en-US" dirty="0"/>
          </a:p>
        </p:txBody>
      </p:sp>
      <p:sp>
        <p:nvSpPr>
          <p:cNvPr id="12" name="TextBox 11">
            <a:extLst>
              <a:ext uri="{FF2B5EF4-FFF2-40B4-BE49-F238E27FC236}">
                <a16:creationId xmlns:a16="http://schemas.microsoft.com/office/drawing/2014/main" id="{18A3DD3A-E29F-53BB-81AA-50FFCF313524}"/>
              </a:ext>
            </a:extLst>
          </p:cNvPr>
          <p:cNvSpPr txBox="1"/>
          <p:nvPr/>
        </p:nvSpPr>
        <p:spPr>
          <a:xfrm>
            <a:off x="3048000" y="3050147"/>
            <a:ext cx="6096000" cy="369332"/>
          </a:xfrm>
          <a:prstGeom prst="rect">
            <a:avLst/>
          </a:prstGeom>
          <a:noFill/>
        </p:spPr>
        <p:txBody>
          <a:bodyPr wrap="square">
            <a:spAutoFit/>
          </a:bodyPr>
          <a:lstStyle/>
          <a:p>
            <a:r>
              <a:rPr lang="en-US" dirty="0">
                <a:hlinkClick r:id="rId2"/>
              </a:rPr>
              <a:t>SPS-Roles-and-Responsibilities-Matrix-4-18-25.xlsx</a:t>
            </a:r>
            <a:endParaRPr lang="en-US" dirty="0"/>
          </a:p>
        </p:txBody>
      </p:sp>
      <p:sp>
        <p:nvSpPr>
          <p:cNvPr id="14" name="TextBox 13">
            <a:extLst>
              <a:ext uri="{FF2B5EF4-FFF2-40B4-BE49-F238E27FC236}">
                <a16:creationId xmlns:a16="http://schemas.microsoft.com/office/drawing/2014/main" id="{F254F0ED-F619-5532-3B38-2B6F46AE357D}"/>
              </a:ext>
            </a:extLst>
          </p:cNvPr>
          <p:cNvSpPr txBox="1"/>
          <p:nvPr/>
        </p:nvSpPr>
        <p:spPr>
          <a:xfrm>
            <a:off x="3048000" y="3050147"/>
            <a:ext cx="6096000" cy="369332"/>
          </a:xfrm>
          <a:prstGeom prst="rect">
            <a:avLst/>
          </a:prstGeom>
          <a:noFill/>
        </p:spPr>
        <p:txBody>
          <a:bodyPr wrap="square">
            <a:spAutoFit/>
          </a:bodyPr>
          <a:lstStyle/>
          <a:p>
            <a:r>
              <a:rPr lang="en-US" dirty="0">
                <a:hlinkClick r:id="rId2"/>
              </a:rPr>
              <a:t>SPS-Roles-and-Responsibilities-Matrix-4-18-25.xlsx</a:t>
            </a:r>
            <a:endParaRPr lang="en-US" dirty="0"/>
          </a:p>
        </p:txBody>
      </p:sp>
    </p:spTree>
    <p:extLst>
      <p:ext uri="{BB962C8B-B14F-4D97-AF65-F5344CB8AC3E}">
        <p14:creationId xmlns:p14="http://schemas.microsoft.com/office/powerpoint/2010/main" val="72096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973C3F-5803-0CDF-1B7A-08CA509A7D7E}"/>
              </a:ext>
            </a:extLst>
          </p:cNvPr>
          <p:cNvSpPr>
            <a:spLocks noGrp="1"/>
          </p:cNvSpPr>
          <p:nvPr>
            <p:ph type="body" sz="quarter" idx="10"/>
          </p:nvPr>
        </p:nvSpPr>
        <p:spPr/>
        <p:txBody>
          <a:bodyPr/>
          <a:lstStyle/>
          <a:p>
            <a:r>
              <a:rPr lang="en-US" dirty="0">
                <a:solidFill>
                  <a:srgbClr val="AB1D36"/>
                </a:solidFill>
              </a:rPr>
              <a:t>Key Takeaways</a:t>
            </a:r>
          </a:p>
        </p:txBody>
      </p:sp>
      <p:sp>
        <p:nvSpPr>
          <p:cNvPr id="3" name="Table Placeholder 2">
            <a:extLst>
              <a:ext uri="{FF2B5EF4-FFF2-40B4-BE49-F238E27FC236}">
                <a16:creationId xmlns:a16="http://schemas.microsoft.com/office/drawing/2014/main" id="{1A2531CE-2652-1AC4-6521-E3F9C0C2E0CB}"/>
              </a:ext>
            </a:extLst>
          </p:cNvPr>
          <p:cNvSpPr>
            <a:spLocks noGrp="1"/>
          </p:cNvSpPr>
          <p:nvPr>
            <p:ph type="tbl" sz="quarter" idx="11"/>
          </p:nvPr>
        </p:nvSpPr>
        <p:spPr/>
        <p:txBody>
          <a:bodyPr/>
          <a:lstStyle/>
          <a:p>
            <a:r>
              <a:rPr lang="en-US" dirty="0"/>
              <a:t>SPS provides guidance and support throughout the lifecycle of  sponsored project.</a:t>
            </a:r>
          </a:p>
          <a:p>
            <a:pPr lvl="1"/>
            <a:r>
              <a:rPr lang="en-US" dirty="0"/>
              <a:t>We can help navigate roadblocks to accomplish goals while protecting the PI and </a:t>
            </a:r>
            <a:r>
              <a:rPr lang="en-US"/>
              <a:t>the University</a:t>
            </a:r>
            <a:endParaRPr lang="en-US" dirty="0"/>
          </a:p>
          <a:p>
            <a:r>
              <a:rPr lang="en-US" dirty="0"/>
              <a:t>We are partners in this, along with PIs and all departments involved in sponsored projects. Everyone must play, and does play, a crucial role in the administration and compliance of sponsored projects.</a:t>
            </a:r>
          </a:p>
          <a:p>
            <a:pPr marL="457200" lvl="1" indent="0">
              <a:buNone/>
            </a:pPr>
            <a:endParaRPr lang="en-US" dirty="0"/>
          </a:p>
        </p:txBody>
      </p:sp>
    </p:spTree>
    <p:extLst>
      <p:ext uri="{BB962C8B-B14F-4D97-AF65-F5344CB8AC3E}">
        <p14:creationId xmlns:p14="http://schemas.microsoft.com/office/powerpoint/2010/main" val="182508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274EF7-ACC4-F80D-6E8C-BB4028C6737C}"/>
              </a:ext>
            </a:extLst>
          </p:cNvPr>
          <p:cNvSpPr>
            <a:spLocks noGrp="1"/>
          </p:cNvSpPr>
          <p:nvPr>
            <p:ph type="body" sz="quarter" idx="10"/>
          </p:nvPr>
        </p:nvSpPr>
        <p:spPr>
          <a:xfrm>
            <a:off x="1196863" y="1494784"/>
            <a:ext cx="4899137" cy="591505"/>
          </a:xfrm>
        </p:spPr>
        <p:txBody>
          <a:bodyPr/>
          <a:lstStyle/>
          <a:p>
            <a:r>
              <a:rPr lang="en-US" dirty="0"/>
              <a:t>Other Resources</a:t>
            </a:r>
          </a:p>
        </p:txBody>
      </p:sp>
      <p:sp>
        <p:nvSpPr>
          <p:cNvPr id="3" name="Text Placeholder 2">
            <a:extLst>
              <a:ext uri="{FF2B5EF4-FFF2-40B4-BE49-F238E27FC236}">
                <a16:creationId xmlns:a16="http://schemas.microsoft.com/office/drawing/2014/main" id="{EDE55E35-417F-AF6B-A9DA-FD427C5C37A6}"/>
              </a:ext>
            </a:extLst>
          </p:cNvPr>
          <p:cNvSpPr>
            <a:spLocks noGrp="1"/>
          </p:cNvSpPr>
          <p:nvPr>
            <p:ph type="body" sz="quarter" idx="11"/>
          </p:nvPr>
        </p:nvSpPr>
        <p:spPr>
          <a:xfrm>
            <a:off x="1196863" y="2652486"/>
            <a:ext cx="10227882" cy="3851037"/>
          </a:xfrm>
        </p:spPr>
        <p:txBody>
          <a:bodyPr numCol="1"/>
          <a:lstStyle/>
          <a:p>
            <a:r>
              <a:rPr lang="en-US" dirty="0">
                <a:hlinkClick r:id="rId3"/>
              </a:rPr>
              <a:t>SPS Support by College/Unit</a:t>
            </a:r>
            <a:endParaRPr lang="en-US" dirty="0"/>
          </a:p>
          <a:p>
            <a:r>
              <a:rPr lang="en-US" dirty="0">
                <a:hlinkClick r:id="rId4"/>
              </a:rPr>
              <a:t>OOR &amp; GE Policies and Guidance</a:t>
            </a:r>
            <a:endParaRPr lang="en-US" dirty="0"/>
          </a:p>
          <a:p>
            <a:r>
              <a:rPr lang="en-US" dirty="0">
                <a:hlinkClick r:id="rId5"/>
              </a:rPr>
              <a:t>OOR &amp; GE Events</a:t>
            </a:r>
            <a:r>
              <a:rPr lang="en-US" dirty="0"/>
              <a:t> - Workshops, virtual office hours, and more!</a:t>
            </a:r>
          </a:p>
          <a:p>
            <a:pPr lvl="1"/>
            <a:r>
              <a:rPr lang="en-US" b="1" dirty="0"/>
              <a:t>Pre-Award</a:t>
            </a:r>
            <a:r>
              <a:rPr lang="en-US" dirty="0"/>
              <a:t> Virtual Office Hours: 1</a:t>
            </a:r>
            <a:r>
              <a:rPr lang="en-US" baseline="30000" dirty="0"/>
              <a:t>st</a:t>
            </a:r>
            <a:r>
              <a:rPr lang="en-US" dirty="0"/>
              <a:t> Thursday of each month, 11:00 am – 12:00 pm</a:t>
            </a:r>
          </a:p>
          <a:p>
            <a:pPr lvl="1"/>
            <a:r>
              <a:rPr lang="en-US" b="1" dirty="0"/>
              <a:t>Post-Award</a:t>
            </a:r>
            <a:r>
              <a:rPr lang="en-US" dirty="0"/>
              <a:t> Virtual Office Hours: Last Tuesday of each month, 9:30 – 10:30 am</a:t>
            </a:r>
          </a:p>
          <a:p>
            <a:r>
              <a:rPr lang="en-US" dirty="0"/>
              <a:t>Research Roundup</a:t>
            </a:r>
          </a:p>
          <a:p>
            <a:pPr lvl="1"/>
            <a:r>
              <a:rPr lang="en-US" dirty="0"/>
              <a:t>Monthly newsletter with important announcements from OOR&amp;GE, funding opportunities, sponsor policy updates, and more!</a:t>
            </a:r>
          </a:p>
        </p:txBody>
      </p:sp>
      <p:pic>
        <p:nvPicPr>
          <p:cNvPr id="7" name="Picture 6" descr="A hands holding light bulbs and question marks&#10;&#10;Description automatically generated">
            <a:extLst>
              <a:ext uri="{FF2B5EF4-FFF2-40B4-BE49-F238E27FC236}">
                <a16:creationId xmlns:a16="http://schemas.microsoft.com/office/drawing/2014/main" id="{B5A4D718-423C-D6D0-2BB1-DD830781FA2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95746" y="554009"/>
            <a:ext cx="4171559" cy="2689982"/>
          </a:xfrm>
          <a:prstGeom prst="ellipse">
            <a:avLst/>
          </a:prstGeom>
          <a:ln w="63500" cap="rnd">
            <a:solidFill>
              <a:srgbClr val="333333"/>
            </a:solidFill>
          </a:ln>
          <a:effectLst>
            <a:glow rad="228600">
              <a:schemeClr val="accent4">
                <a:satMod val="175000"/>
                <a:alpha val="40000"/>
              </a:schemeClr>
            </a:glow>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1A3A43FB-35A2-D1C6-E0B3-B238E86C399D}"/>
              </a:ext>
            </a:extLst>
          </p:cNvPr>
          <p:cNvCxnSpPr>
            <a:cxnSpLocks/>
          </p:cNvCxnSpPr>
          <p:nvPr/>
        </p:nvCxnSpPr>
        <p:spPr>
          <a:xfrm>
            <a:off x="1304544" y="2293553"/>
            <a:ext cx="3791712" cy="0"/>
          </a:xfrm>
          <a:prstGeom prst="line">
            <a:avLst/>
          </a:prstGeom>
          <a:ln w="38100">
            <a:solidFill>
              <a:schemeClr val="accent6">
                <a:lumMod val="50000"/>
              </a:schemeClr>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80090E4E-7177-6C9C-FAD7-58F247E46715}"/>
              </a:ext>
            </a:extLst>
          </p:cNvPr>
          <p:cNvCxnSpPr/>
          <p:nvPr/>
        </p:nvCxnSpPr>
        <p:spPr>
          <a:xfrm>
            <a:off x="8981767" y="1533831"/>
            <a:ext cx="4916" cy="275304"/>
          </a:xfrm>
          <a:prstGeom prst="straightConnector1">
            <a:avLst/>
          </a:prstGeom>
        </p:spPr>
        <p:style>
          <a:lnRef idx="3">
            <a:schemeClr val="accent3"/>
          </a:lnRef>
          <a:fillRef idx="0">
            <a:schemeClr val="accent3"/>
          </a:fillRef>
          <a:effectRef idx="2">
            <a:schemeClr val="accent3"/>
          </a:effectRef>
          <a:fontRef idx="minor">
            <a:schemeClr val="tx1"/>
          </a:fontRef>
        </p:style>
      </p:cxnSp>
      <p:cxnSp>
        <p:nvCxnSpPr>
          <p:cNvPr id="22" name="Straight Arrow Connector 21">
            <a:extLst>
              <a:ext uri="{FF2B5EF4-FFF2-40B4-BE49-F238E27FC236}">
                <a16:creationId xmlns:a16="http://schemas.microsoft.com/office/drawing/2014/main" id="{40580E75-467B-B2C6-E415-6FFA046A9B43}"/>
              </a:ext>
            </a:extLst>
          </p:cNvPr>
          <p:cNvCxnSpPr>
            <a:cxnSpLocks/>
          </p:cNvCxnSpPr>
          <p:nvPr/>
        </p:nvCxnSpPr>
        <p:spPr>
          <a:xfrm>
            <a:off x="2123766" y="1791927"/>
            <a:ext cx="8497526" cy="29496"/>
          </a:xfrm>
          <a:prstGeom prst="straightConnector1">
            <a:avLst/>
          </a:prstGeom>
        </p:spPr>
        <p:style>
          <a:lnRef idx="3">
            <a:schemeClr val="accent3"/>
          </a:lnRef>
          <a:fillRef idx="0">
            <a:schemeClr val="accent3"/>
          </a:fillRef>
          <a:effectRef idx="2">
            <a:schemeClr val="accent3"/>
          </a:effectRef>
          <a:fontRef idx="minor">
            <a:schemeClr val="tx1"/>
          </a:fontRef>
        </p:style>
      </p:cxnSp>
      <p:sp>
        <p:nvSpPr>
          <p:cNvPr id="8" name="Text Placeholder 7">
            <a:extLst>
              <a:ext uri="{FF2B5EF4-FFF2-40B4-BE49-F238E27FC236}">
                <a16:creationId xmlns:a16="http://schemas.microsoft.com/office/drawing/2014/main" id="{8A006E23-EF0B-8D30-78C4-71317D146557}"/>
              </a:ext>
            </a:extLst>
          </p:cNvPr>
          <p:cNvSpPr>
            <a:spLocks noGrp="1"/>
          </p:cNvSpPr>
          <p:nvPr>
            <p:ph type="body" sz="quarter" idx="10"/>
          </p:nvPr>
        </p:nvSpPr>
        <p:spPr>
          <a:xfrm>
            <a:off x="375573" y="333689"/>
            <a:ext cx="6023691" cy="1180343"/>
          </a:xfrm>
        </p:spPr>
        <p:txBody>
          <a:bodyPr lIns="91440" tIns="45720" rIns="91440" bIns="45720" anchor="t"/>
          <a:lstStyle/>
          <a:p>
            <a:r>
              <a:rPr lang="en-US" sz="3200" dirty="0"/>
              <a:t>Office of Research &amp; Graduate Education (OOR &amp; GE)</a:t>
            </a:r>
            <a:br>
              <a:rPr lang="en-US" dirty="0"/>
            </a:br>
            <a:endParaRPr lang="en-US" sz="2000" dirty="0">
              <a:solidFill>
                <a:srgbClr val="B3640D"/>
              </a:solidFill>
              <a:cs typeface="Arial" panose="020B0604020202020204"/>
            </a:endParaRPr>
          </a:p>
        </p:txBody>
      </p:sp>
      <p:grpSp>
        <p:nvGrpSpPr>
          <p:cNvPr id="19" name="Group 18">
            <a:extLst>
              <a:ext uri="{FF2B5EF4-FFF2-40B4-BE49-F238E27FC236}">
                <a16:creationId xmlns:a16="http://schemas.microsoft.com/office/drawing/2014/main" id="{AB0ECE21-7E41-031C-9826-2EB68F01202E}"/>
              </a:ext>
            </a:extLst>
          </p:cNvPr>
          <p:cNvGrpSpPr/>
          <p:nvPr/>
        </p:nvGrpSpPr>
        <p:grpSpPr>
          <a:xfrm>
            <a:off x="6612193" y="393290"/>
            <a:ext cx="4744063" cy="1179871"/>
            <a:chOff x="6612193" y="258096"/>
            <a:chExt cx="4744063" cy="1179871"/>
          </a:xfrm>
        </p:grpSpPr>
        <p:sp>
          <p:nvSpPr>
            <p:cNvPr id="5" name="Rectangle: Rounded Corners 4">
              <a:extLst>
                <a:ext uri="{FF2B5EF4-FFF2-40B4-BE49-F238E27FC236}">
                  <a16:creationId xmlns:a16="http://schemas.microsoft.com/office/drawing/2014/main" id="{1C446933-8958-B68E-BD01-96BCC0E00068}"/>
                </a:ext>
              </a:extLst>
            </p:cNvPr>
            <p:cNvSpPr/>
            <p:nvPr/>
          </p:nvSpPr>
          <p:spPr>
            <a:xfrm>
              <a:off x="6612193" y="258096"/>
              <a:ext cx="4707192" cy="117987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CE9212-C9E2-47A6-ED41-C338290891BE}"/>
                </a:ext>
              </a:extLst>
            </p:cNvPr>
            <p:cNvSpPr txBox="1"/>
            <p:nvPr/>
          </p:nvSpPr>
          <p:spPr>
            <a:xfrm>
              <a:off x="6612193" y="331839"/>
              <a:ext cx="4744063" cy="10772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cs typeface="Arial"/>
                </a:rPr>
                <a:t>Vice President for Research: </a:t>
              </a:r>
              <a:r>
                <a:rPr lang="en-US" sz="1600" dirty="0">
                  <a:cs typeface="Arial"/>
                </a:rPr>
                <a:t>Martina Nieswandt</a:t>
              </a:r>
            </a:p>
            <a:p>
              <a:pPr algn="ctr"/>
              <a:r>
                <a:rPr lang="en-US" sz="1600" b="1" dirty="0">
                  <a:cs typeface="Arial"/>
                </a:rPr>
                <a:t>Executive Assistant:</a:t>
              </a:r>
              <a:r>
                <a:rPr lang="en-US" sz="1600" dirty="0">
                  <a:cs typeface="Arial"/>
                </a:rPr>
                <a:t> Tate Renville</a:t>
              </a:r>
            </a:p>
            <a:p>
              <a:pPr algn="ctr"/>
              <a:r>
                <a:rPr lang="en-US" sz="1600" b="1" dirty="0">
                  <a:cs typeface="Arial"/>
                </a:rPr>
                <a:t>Director of Operations:</a:t>
              </a:r>
              <a:r>
                <a:rPr lang="en-US" sz="1600" dirty="0">
                  <a:cs typeface="Arial"/>
                </a:rPr>
                <a:t> Marie-Gabrielle Brooks</a:t>
              </a:r>
            </a:p>
            <a:p>
              <a:pPr algn="ctr"/>
              <a:r>
                <a:rPr lang="en-US" sz="1600" b="1" dirty="0">
                  <a:cs typeface="Arial"/>
                </a:rPr>
                <a:t>Coordinator:</a:t>
              </a:r>
              <a:r>
                <a:rPr lang="en-US" sz="1600" dirty="0">
                  <a:cs typeface="Arial"/>
                </a:rPr>
                <a:t> Sandra Rogoff</a:t>
              </a:r>
            </a:p>
          </p:txBody>
        </p:sp>
      </p:grpSp>
      <p:grpSp>
        <p:nvGrpSpPr>
          <p:cNvPr id="27" name="Group 26">
            <a:extLst>
              <a:ext uri="{FF2B5EF4-FFF2-40B4-BE49-F238E27FC236}">
                <a16:creationId xmlns:a16="http://schemas.microsoft.com/office/drawing/2014/main" id="{C2977CC9-823F-8D34-D886-D025DB65F739}"/>
              </a:ext>
            </a:extLst>
          </p:cNvPr>
          <p:cNvGrpSpPr/>
          <p:nvPr/>
        </p:nvGrpSpPr>
        <p:grpSpPr>
          <a:xfrm>
            <a:off x="4550531" y="2347451"/>
            <a:ext cx="3693978" cy="3777450"/>
            <a:chOff x="4550531" y="2306811"/>
            <a:chExt cx="3693978" cy="3777450"/>
          </a:xfrm>
        </p:grpSpPr>
        <p:sp>
          <p:nvSpPr>
            <p:cNvPr id="14" name="Rectangle: Rounded Corners 13">
              <a:extLst>
                <a:ext uri="{FF2B5EF4-FFF2-40B4-BE49-F238E27FC236}">
                  <a16:creationId xmlns:a16="http://schemas.microsoft.com/office/drawing/2014/main" id="{FD8EAED5-09E1-7273-F759-8ABA9258374F}"/>
                </a:ext>
              </a:extLst>
            </p:cNvPr>
            <p:cNvSpPr/>
            <p:nvPr/>
          </p:nvSpPr>
          <p:spPr>
            <a:xfrm>
              <a:off x="4550531" y="2306811"/>
              <a:ext cx="3693978" cy="35902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2A17EA-A47D-34DC-C9BF-6A4324385FBC}"/>
                </a:ext>
              </a:extLst>
            </p:cNvPr>
            <p:cNvSpPr txBox="1"/>
            <p:nvPr/>
          </p:nvSpPr>
          <p:spPr>
            <a:xfrm>
              <a:off x="4661797" y="2452498"/>
              <a:ext cx="3440471" cy="36317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C00000"/>
                  </a:solidFill>
                  <a:cs typeface="Arial"/>
                </a:rPr>
                <a:t>Research Integrity &amp; Compliance</a:t>
              </a:r>
            </a:p>
            <a:p>
              <a:pPr algn="ctr"/>
              <a:r>
                <a:rPr lang="en-US" sz="1600" b="1" dirty="0">
                  <a:cs typeface="Arial"/>
                </a:rPr>
                <a:t>Asst. Vice President: </a:t>
              </a:r>
              <a:r>
                <a:rPr lang="en-US" sz="1500" dirty="0">
                  <a:cs typeface="Arial"/>
                </a:rPr>
                <a:t>Jennifer Donais</a:t>
              </a:r>
            </a:p>
            <a:p>
              <a:pPr algn="ctr"/>
              <a:endParaRPr lang="en-US" sz="1100" u="sng" dirty="0">
                <a:cs typeface="Arial"/>
              </a:endParaRPr>
            </a:p>
            <a:p>
              <a:pPr algn="ctr"/>
              <a:r>
                <a:rPr lang="en-US" sz="1600" b="1" u="sng" dirty="0">
                  <a:cs typeface="Arial"/>
                </a:rPr>
                <a:t>Compliance</a:t>
              </a:r>
              <a:endParaRPr lang="en-US" sz="1600" b="1" dirty="0">
                <a:cs typeface="Arial"/>
              </a:endParaRPr>
            </a:p>
            <a:p>
              <a:pPr algn="ctr"/>
              <a:r>
                <a:rPr lang="en-US" sz="1500" b="1" dirty="0">
                  <a:cs typeface="Arial"/>
                </a:rPr>
                <a:t>Sr. Administrator</a:t>
              </a:r>
              <a:r>
                <a:rPr lang="en-US" sz="1500" dirty="0">
                  <a:cs typeface="Arial"/>
                </a:rPr>
                <a:t>: Judith Tran</a:t>
              </a:r>
            </a:p>
            <a:p>
              <a:pPr algn="ctr"/>
              <a:r>
                <a:rPr lang="en-US" sz="1500" b="1" dirty="0">
                  <a:cs typeface="Arial"/>
                </a:rPr>
                <a:t>IRB Administrator:</a:t>
              </a:r>
              <a:r>
                <a:rPr lang="en-US" sz="1500" dirty="0">
                  <a:cs typeface="Arial"/>
                </a:rPr>
                <a:t> Natalie Del Rio</a:t>
              </a:r>
            </a:p>
            <a:p>
              <a:pPr algn="ctr"/>
              <a:r>
                <a:rPr lang="en-US" sz="1500" b="1" dirty="0">
                  <a:cs typeface="Arial"/>
                </a:rPr>
                <a:t>IACUC Administrator:</a:t>
              </a:r>
              <a:r>
                <a:rPr lang="en-US" sz="1500" dirty="0">
                  <a:cs typeface="Arial"/>
                </a:rPr>
                <a:t> Brian Henriquez</a:t>
              </a:r>
            </a:p>
            <a:p>
              <a:pPr algn="ctr"/>
              <a:endParaRPr lang="en-US" sz="1100" dirty="0">
                <a:cs typeface="Arial"/>
              </a:endParaRPr>
            </a:p>
            <a:p>
              <a:pPr algn="ctr"/>
              <a:r>
                <a:rPr lang="en-US" sz="1600" b="1" u="sng" dirty="0">
                  <a:cs typeface="Arial"/>
                </a:rPr>
                <a:t>Vivarium</a:t>
              </a:r>
            </a:p>
            <a:p>
              <a:pPr algn="ctr"/>
              <a:r>
                <a:rPr lang="en-US" sz="1500" b="1" dirty="0">
                  <a:cs typeface="Arial"/>
                </a:rPr>
                <a:t>Manager:</a:t>
              </a:r>
              <a:r>
                <a:rPr lang="en-US" sz="1500" dirty="0">
                  <a:cs typeface="Arial"/>
                </a:rPr>
                <a:t> Kimberly Suh</a:t>
              </a:r>
            </a:p>
            <a:p>
              <a:pPr algn="ctr"/>
              <a:r>
                <a:rPr lang="en-US" sz="1500" b="1" dirty="0">
                  <a:cs typeface="Arial"/>
                </a:rPr>
                <a:t>Lab Technicians:</a:t>
              </a:r>
            </a:p>
            <a:p>
              <a:pPr algn="ctr"/>
              <a:r>
                <a:rPr lang="en-US" sz="1500" dirty="0">
                  <a:cs typeface="Arial"/>
                </a:rPr>
                <a:t>Sarah Chavez, Giovanni Bravo, Abigail Wung, Jenna Sanchez</a:t>
              </a:r>
              <a:endParaRPr lang="en-US" sz="1500" dirty="0"/>
            </a:p>
          </p:txBody>
        </p:sp>
      </p:grpSp>
      <p:grpSp>
        <p:nvGrpSpPr>
          <p:cNvPr id="20" name="Group 19">
            <a:extLst>
              <a:ext uri="{FF2B5EF4-FFF2-40B4-BE49-F238E27FC236}">
                <a16:creationId xmlns:a16="http://schemas.microsoft.com/office/drawing/2014/main" id="{8E807042-37A0-26DB-A136-3DCFB134011A}"/>
              </a:ext>
            </a:extLst>
          </p:cNvPr>
          <p:cNvGrpSpPr/>
          <p:nvPr/>
        </p:nvGrpSpPr>
        <p:grpSpPr>
          <a:xfrm>
            <a:off x="8412745" y="4208203"/>
            <a:ext cx="2906641" cy="1723551"/>
            <a:chOff x="4707192" y="2346918"/>
            <a:chExt cx="4488018" cy="1013853"/>
          </a:xfrm>
        </p:grpSpPr>
        <p:sp>
          <p:nvSpPr>
            <p:cNvPr id="12" name="Rectangle: Rounded Corners 11">
              <a:extLst>
                <a:ext uri="{FF2B5EF4-FFF2-40B4-BE49-F238E27FC236}">
                  <a16:creationId xmlns:a16="http://schemas.microsoft.com/office/drawing/2014/main" id="{456EB67D-515C-9722-E4F3-4571CD955AB7}"/>
                </a:ext>
              </a:extLst>
            </p:cNvPr>
            <p:cNvSpPr/>
            <p:nvPr/>
          </p:nvSpPr>
          <p:spPr>
            <a:xfrm>
              <a:off x="4707192" y="2346918"/>
              <a:ext cx="4387643" cy="946887"/>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2AD1C2-8784-FEBD-E909-E4F8B4D53FBC}"/>
                </a:ext>
              </a:extLst>
            </p:cNvPr>
            <p:cNvSpPr txBox="1"/>
            <p:nvPr/>
          </p:nvSpPr>
          <p:spPr>
            <a:xfrm>
              <a:off x="4738492" y="2346919"/>
              <a:ext cx="4456718" cy="101385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C00000"/>
                  </a:solidFill>
                  <a:cs typeface="Arial"/>
                </a:rPr>
                <a:t>Graduate Education</a:t>
              </a:r>
            </a:p>
            <a:p>
              <a:pPr algn="ctr"/>
              <a:r>
                <a:rPr lang="en-US" sz="1500" b="1" dirty="0">
                  <a:cs typeface="Arial"/>
                </a:rPr>
                <a:t>Associate VP for GE :</a:t>
              </a:r>
              <a:r>
                <a:rPr lang="en-US" sz="1500" dirty="0">
                  <a:cs typeface="Arial"/>
                </a:rPr>
                <a:t> Innokentiy </a:t>
              </a:r>
              <a:r>
                <a:rPr lang="en-US" sz="1500" dirty="0" err="1">
                  <a:cs typeface="Arial"/>
                </a:rPr>
                <a:t>Maslennikov</a:t>
              </a:r>
              <a:endParaRPr lang="en-US" sz="1500" dirty="0">
                <a:cs typeface="Arial"/>
              </a:endParaRPr>
            </a:p>
            <a:p>
              <a:pPr algn="ctr"/>
              <a:r>
                <a:rPr lang="en-US" sz="1500" b="1" dirty="0">
                  <a:cs typeface="Arial"/>
                </a:rPr>
                <a:t>Assistant Director:</a:t>
              </a:r>
              <a:r>
                <a:rPr lang="en-US" sz="1500" dirty="0">
                  <a:cs typeface="Arial"/>
                </a:rPr>
                <a:t> </a:t>
              </a:r>
              <a:r>
                <a:rPr lang="en-US" sz="1500" dirty="0" err="1">
                  <a:cs typeface="Arial"/>
                </a:rPr>
                <a:t>Lonnise</a:t>
              </a:r>
              <a:r>
                <a:rPr lang="en-US" sz="1500" dirty="0">
                  <a:cs typeface="Arial"/>
                </a:rPr>
                <a:t> Magallanez</a:t>
              </a:r>
            </a:p>
            <a:p>
              <a:pPr algn="ctr"/>
              <a:r>
                <a:rPr lang="en-US" sz="1500" b="1" dirty="0">
                  <a:cs typeface="Arial"/>
                </a:rPr>
                <a:t>Administrative Coordinator: </a:t>
              </a:r>
              <a:r>
                <a:rPr lang="en-US" sz="1500" dirty="0">
                  <a:cs typeface="Arial"/>
                </a:rPr>
                <a:t>Riley Day</a:t>
              </a:r>
            </a:p>
          </p:txBody>
        </p:sp>
      </p:grpSp>
      <p:grpSp>
        <p:nvGrpSpPr>
          <p:cNvPr id="17" name="Group 16">
            <a:extLst>
              <a:ext uri="{FF2B5EF4-FFF2-40B4-BE49-F238E27FC236}">
                <a16:creationId xmlns:a16="http://schemas.microsoft.com/office/drawing/2014/main" id="{AAB48148-E5BD-F599-AB35-981FF5128B50}"/>
              </a:ext>
            </a:extLst>
          </p:cNvPr>
          <p:cNvGrpSpPr/>
          <p:nvPr/>
        </p:nvGrpSpPr>
        <p:grpSpPr>
          <a:xfrm>
            <a:off x="9021096" y="2470353"/>
            <a:ext cx="3256935" cy="909484"/>
            <a:chOff x="10840064" y="1462546"/>
            <a:chExt cx="3256935" cy="909484"/>
          </a:xfrm>
        </p:grpSpPr>
        <p:sp>
          <p:nvSpPr>
            <p:cNvPr id="13" name="Rectangle: Rounded Corners 12">
              <a:extLst>
                <a:ext uri="{FF2B5EF4-FFF2-40B4-BE49-F238E27FC236}">
                  <a16:creationId xmlns:a16="http://schemas.microsoft.com/office/drawing/2014/main" id="{4A8CB136-EF0C-D853-A1DE-9D776C4EA43F}"/>
                </a:ext>
              </a:extLst>
            </p:cNvPr>
            <p:cNvSpPr/>
            <p:nvPr/>
          </p:nvSpPr>
          <p:spPr>
            <a:xfrm>
              <a:off x="11319385" y="1462546"/>
              <a:ext cx="2384323" cy="90948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1BBB24-8DFC-2302-E293-6B09E77832DC}"/>
                </a:ext>
              </a:extLst>
            </p:cNvPr>
            <p:cNvSpPr txBox="1"/>
            <p:nvPr/>
          </p:nvSpPr>
          <p:spPr>
            <a:xfrm>
              <a:off x="10840064" y="1536288"/>
              <a:ext cx="325693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C00000"/>
                  </a:solidFill>
                  <a:cs typeface="Arial"/>
                </a:rPr>
                <a:t>Industry Alliances &amp; Commercialization</a:t>
              </a:r>
            </a:p>
            <a:p>
              <a:pPr algn="ctr"/>
              <a:r>
                <a:rPr lang="en-US" sz="1600" b="1" dirty="0">
                  <a:cs typeface="Arial"/>
                </a:rPr>
                <a:t>Director:</a:t>
              </a:r>
              <a:r>
                <a:rPr lang="en-US" sz="1600" dirty="0">
                  <a:cs typeface="Arial"/>
                </a:rPr>
                <a:t> Lawrence Lau</a:t>
              </a:r>
            </a:p>
          </p:txBody>
        </p:sp>
      </p:grpSp>
      <p:cxnSp>
        <p:nvCxnSpPr>
          <p:cNvPr id="23" name="Straight Arrow Connector 22">
            <a:extLst>
              <a:ext uri="{FF2B5EF4-FFF2-40B4-BE49-F238E27FC236}">
                <a16:creationId xmlns:a16="http://schemas.microsoft.com/office/drawing/2014/main" id="{CD601F8D-AC7C-2F9F-4259-746C83D425BC}"/>
              </a:ext>
            </a:extLst>
          </p:cNvPr>
          <p:cNvCxnSpPr>
            <a:cxnSpLocks/>
          </p:cNvCxnSpPr>
          <p:nvPr/>
        </p:nvCxnSpPr>
        <p:spPr>
          <a:xfrm>
            <a:off x="6340003" y="1804218"/>
            <a:ext cx="4916" cy="545690"/>
          </a:xfrm>
          <a:prstGeom prst="straightConnector1">
            <a:avLst/>
          </a:prstGeom>
        </p:spPr>
        <p:style>
          <a:lnRef idx="3">
            <a:schemeClr val="accent3"/>
          </a:lnRef>
          <a:fillRef idx="0">
            <a:schemeClr val="accent3"/>
          </a:fillRef>
          <a:effectRef idx="2">
            <a:schemeClr val="accent3"/>
          </a:effectRef>
          <a:fontRef idx="minor">
            <a:schemeClr val="tx1"/>
          </a:fontRef>
        </p:style>
      </p:cxnSp>
      <p:cxnSp>
        <p:nvCxnSpPr>
          <p:cNvPr id="24" name="Straight Arrow Connector 23">
            <a:extLst>
              <a:ext uri="{FF2B5EF4-FFF2-40B4-BE49-F238E27FC236}">
                <a16:creationId xmlns:a16="http://schemas.microsoft.com/office/drawing/2014/main" id="{38F93156-0025-E65E-A5AB-D0244910E5E3}"/>
              </a:ext>
            </a:extLst>
          </p:cNvPr>
          <p:cNvCxnSpPr>
            <a:cxnSpLocks/>
          </p:cNvCxnSpPr>
          <p:nvPr/>
        </p:nvCxnSpPr>
        <p:spPr>
          <a:xfrm>
            <a:off x="10628670" y="1816508"/>
            <a:ext cx="4916" cy="656304"/>
          </a:xfrm>
          <a:prstGeom prst="straightConnector1">
            <a:avLst/>
          </a:prstGeom>
        </p:spPr>
        <p:style>
          <a:lnRef idx="3">
            <a:schemeClr val="accent3"/>
          </a:lnRef>
          <a:fillRef idx="0">
            <a:schemeClr val="accent3"/>
          </a:fillRef>
          <a:effectRef idx="2">
            <a:schemeClr val="accent3"/>
          </a:effectRef>
          <a:fontRef idx="minor">
            <a:schemeClr val="tx1"/>
          </a:fontRef>
        </p:style>
      </p:cxnSp>
      <p:cxnSp>
        <p:nvCxnSpPr>
          <p:cNvPr id="25" name="Straight Arrow Connector 24">
            <a:extLst>
              <a:ext uri="{FF2B5EF4-FFF2-40B4-BE49-F238E27FC236}">
                <a16:creationId xmlns:a16="http://schemas.microsoft.com/office/drawing/2014/main" id="{C73E5A48-E7FE-AB9A-6B0C-7A5BA7CE0CCA}"/>
              </a:ext>
            </a:extLst>
          </p:cNvPr>
          <p:cNvCxnSpPr>
            <a:cxnSpLocks/>
          </p:cNvCxnSpPr>
          <p:nvPr/>
        </p:nvCxnSpPr>
        <p:spPr>
          <a:xfrm>
            <a:off x="9242977" y="1804217"/>
            <a:ext cx="0" cy="2403985"/>
          </a:xfrm>
          <a:prstGeom prst="straightConnector1">
            <a:avLst/>
          </a:prstGeom>
        </p:spPr>
        <p:style>
          <a:lnRef idx="3">
            <a:schemeClr val="accent3"/>
          </a:lnRef>
          <a:fillRef idx="0">
            <a:schemeClr val="accent3"/>
          </a:fillRef>
          <a:effectRef idx="2">
            <a:schemeClr val="accent3"/>
          </a:effectRef>
          <a:fontRef idx="minor">
            <a:schemeClr val="tx1"/>
          </a:fontRef>
        </p:style>
      </p:cxnSp>
      <p:grpSp>
        <p:nvGrpSpPr>
          <p:cNvPr id="30" name="Group 29">
            <a:extLst>
              <a:ext uri="{FF2B5EF4-FFF2-40B4-BE49-F238E27FC236}">
                <a16:creationId xmlns:a16="http://schemas.microsoft.com/office/drawing/2014/main" id="{E5BCF3A8-A734-CE85-E3AE-5C7F84EDA9D9}"/>
              </a:ext>
            </a:extLst>
          </p:cNvPr>
          <p:cNvGrpSpPr/>
          <p:nvPr/>
        </p:nvGrpSpPr>
        <p:grpSpPr>
          <a:xfrm>
            <a:off x="127492" y="1804215"/>
            <a:ext cx="4345798" cy="4520511"/>
            <a:chOff x="127492" y="1804215"/>
            <a:chExt cx="4345798" cy="4520511"/>
          </a:xfrm>
        </p:grpSpPr>
        <p:sp>
          <p:nvSpPr>
            <p:cNvPr id="2" name="Rectangle: Rounded Corners 1">
              <a:extLst>
                <a:ext uri="{FF2B5EF4-FFF2-40B4-BE49-F238E27FC236}">
                  <a16:creationId xmlns:a16="http://schemas.microsoft.com/office/drawing/2014/main" id="{87A1F822-64B4-2BEA-883F-5F761CDA51B6}"/>
                </a:ext>
              </a:extLst>
            </p:cNvPr>
            <p:cNvSpPr/>
            <p:nvPr/>
          </p:nvSpPr>
          <p:spPr>
            <a:xfrm>
              <a:off x="222862" y="2089354"/>
              <a:ext cx="4217551" cy="396187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550AFC-E0FF-FE9C-F4AC-9FC8550A1822}"/>
                </a:ext>
              </a:extLst>
            </p:cNvPr>
            <p:cNvSpPr txBox="1"/>
            <p:nvPr/>
          </p:nvSpPr>
          <p:spPr>
            <a:xfrm>
              <a:off x="127492" y="2169742"/>
              <a:ext cx="4345798" cy="4154984"/>
            </a:xfrm>
            <a:prstGeom prst="rect">
              <a:avLst/>
            </a:prstGeom>
            <a:noFill/>
            <a:ln>
              <a:noFill/>
            </a:ln>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b="1" dirty="0">
                  <a:solidFill>
                    <a:srgbClr val="C00000"/>
                  </a:solidFill>
                  <a:cs typeface="Arial"/>
                </a:rPr>
                <a:t>Sponsored Projects Services</a:t>
              </a:r>
            </a:p>
            <a:p>
              <a:pPr algn="ctr"/>
              <a:r>
                <a:rPr lang="en-US" sz="1600" b="1" u="sng" dirty="0">
                  <a:cs typeface="Arial"/>
                </a:rPr>
                <a:t>Pre-Award &amp; Non-Financial Post-Award:</a:t>
              </a:r>
            </a:p>
            <a:p>
              <a:pPr algn="ctr"/>
              <a:r>
                <a:rPr lang="en-US" sz="1500" b="1" dirty="0">
                  <a:cs typeface="Arial"/>
                </a:rPr>
                <a:t>Director:</a:t>
              </a:r>
              <a:r>
                <a:rPr lang="en-US" sz="1500" dirty="0">
                  <a:cs typeface="Arial"/>
                </a:rPr>
                <a:t> Molly McCarty</a:t>
              </a:r>
            </a:p>
            <a:p>
              <a:pPr algn="ctr"/>
              <a:r>
                <a:rPr lang="en-US" sz="1500" b="1" dirty="0">
                  <a:cs typeface="Arial"/>
                </a:rPr>
                <a:t>Sr. Research Admin:</a:t>
              </a:r>
              <a:r>
                <a:rPr lang="en-US" sz="1500" dirty="0">
                  <a:cs typeface="Arial"/>
                </a:rPr>
                <a:t> Megan Faulkner</a:t>
              </a:r>
            </a:p>
            <a:p>
              <a:pPr algn="ctr"/>
              <a:r>
                <a:rPr lang="en-US" sz="1500" b="1" dirty="0">
                  <a:cs typeface="Arial"/>
                </a:rPr>
                <a:t>Research Admin: </a:t>
              </a:r>
              <a:r>
                <a:rPr lang="en-US" sz="1500" dirty="0">
                  <a:cs typeface="Arial"/>
                </a:rPr>
                <a:t>Kris Edmonds</a:t>
              </a:r>
              <a:endParaRPr lang="en-US" sz="1500" b="1" dirty="0">
                <a:cs typeface="Arial"/>
              </a:endParaRPr>
            </a:p>
            <a:p>
              <a:pPr algn="ctr"/>
              <a:endParaRPr lang="en-US" sz="1100" dirty="0">
                <a:cs typeface="Arial"/>
              </a:endParaRPr>
            </a:p>
            <a:p>
              <a:pPr algn="ctr"/>
              <a:r>
                <a:rPr lang="en-US" sz="1600" b="1" u="sng" dirty="0">
                  <a:cs typeface="Arial"/>
                </a:rPr>
                <a:t>Post-Award (Financial):</a:t>
              </a:r>
            </a:p>
            <a:p>
              <a:pPr algn="ctr"/>
              <a:r>
                <a:rPr lang="en-US" sz="1500" b="1" dirty="0">
                  <a:cs typeface="Arial"/>
                </a:rPr>
                <a:t>Director: </a:t>
              </a:r>
              <a:r>
                <a:rPr lang="en-US" sz="1500" dirty="0">
                  <a:cs typeface="Arial"/>
                </a:rPr>
                <a:t>Morgan </a:t>
              </a:r>
              <a:r>
                <a:rPr lang="en-US" sz="1500" dirty="0" err="1">
                  <a:cs typeface="Arial"/>
                </a:rPr>
                <a:t>Sohrabian</a:t>
              </a:r>
              <a:endParaRPr lang="en-US" sz="1500" dirty="0">
                <a:cs typeface="Arial"/>
              </a:endParaRPr>
            </a:p>
            <a:p>
              <a:pPr algn="ctr"/>
              <a:r>
                <a:rPr lang="en-US" sz="1500" b="1" dirty="0">
                  <a:cs typeface="Arial"/>
                </a:rPr>
                <a:t>Sr. Contracts &amp; Grants Admin:</a:t>
              </a:r>
              <a:r>
                <a:rPr lang="en-US" sz="1500" dirty="0">
                  <a:cs typeface="Arial"/>
                </a:rPr>
                <a:t> Shawn Scott</a:t>
              </a:r>
            </a:p>
            <a:p>
              <a:pPr algn="ctr"/>
              <a:r>
                <a:rPr lang="en-US" sz="1500" b="1" dirty="0">
                  <a:cs typeface="Arial"/>
                </a:rPr>
                <a:t>Research Admin: </a:t>
              </a:r>
              <a:r>
                <a:rPr lang="en-US" sz="1500" dirty="0">
                  <a:cs typeface="Arial"/>
                </a:rPr>
                <a:t>Stephanie Wenning</a:t>
              </a:r>
            </a:p>
            <a:p>
              <a:pPr algn="ctr"/>
              <a:endParaRPr lang="en-US" sz="1100" u="sng" dirty="0">
                <a:cs typeface="Arial"/>
              </a:endParaRPr>
            </a:p>
            <a:p>
              <a:pPr algn="ctr"/>
              <a:r>
                <a:rPr lang="en-US" sz="1600" b="1" u="sng" dirty="0">
                  <a:cs typeface="Arial"/>
                </a:rPr>
                <a:t>Grants Analysts (Pre &amp; Post):</a:t>
              </a:r>
            </a:p>
            <a:p>
              <a:pPr algn="ctr"/>
              <a:r>
                <a:rPr lang="en-US" sz="1500" b="1" dirty="0">
                  <a:cs typeface="Arial"/>
                </a:rPr>
                <a:t>Pre:</a:t>
              </a:r>
              <a:r>
                <a:rPr lang="en-US" sz="1500" dirty="0">
                  <a:cs typeface="Arial"/>
                </a:rPr>
                <a:t> Larissa Wong</a:t>
              </a:r>
            </a:p>
            <a:p>
              <a:pPr algn="ctr"/>
              <a:r>
                <a:rPr lang="en-US" sz="1500" b="1" dirty="0">
                  <a:cs typeface="Arial"/>
                </a:rPr>
                <a:t>Pre: </a:t>
              </a:r>
              <a:r>
                <a:rPr lang="en-US" sz="1500" dirty="0">
                  <a:cs typeface="Arial"/>
                </a:rPr>
                <a:t>Kara Gregory</a:t>
              </a:r>
            </a:p>
            <a:p>
              <a:pPr algn="ctr"/>
              <a:r>
                <a:rPr lang="en-US" sz="1500" b="1" dirty="0">
                  <a:cs typeface="Arial"/>
                </a:rPr>
                <a:t>Post: </a:t>
              </a:r>
              <a:r>
                <a:rPr lang="en-US" sz="1500" dirty="0">
                  <a:cs typeface="Arial"/>
                </a:rPr>
                <a:t>Melissa Cardinale (CUSP, Crean, Hilly)</a:t>
              </a:r>
            </a:p>
            <a:p>
              <a:pPr algn="ctr"/>
              <a:endParaRPr lang="en-US" sz="1500" dirty="0">
                <a:cs typeface="Arial"/>
              </a:endParaRPr>
            </a:p>
            <a:p>
              <a:pPr algn="ctr"/>
              <a:endParaRPr lang="en-US" sz="1600" dirty="0">
                <a:cs typeface="Arial"/>
              </a:endParaRPr>
            </a:p>
          </p:txBody>
        </p:sp>
        <p:cxnSp>
          <p:nvCxnSpPr>
            <p:cNvPr id="26" name="Straight Arrow Connector 25">
              <a:extLst>
                <a:ext uri="{FF2B5EF4-FFF2-40B4-BE49-F238E27FC236}">
                  <a16:creationId xmlns:a16="http://schemas.microsoft.com/office/drawing/2014/main" id="{8476C5E4-9E56-B161-F018-66D3BEADB5FC}"/>
                </a:ext>
              </a:extLst>
            </p:cNvPr>
            <p:cNvCxnSpPr>
              <a:cxnSpLocks/>
            </p:cNvCxnSpPr>
            <p:nvPr/>
          </p:nvCxnSpPr>
          <p:spPr>
            <a:xfrm>
              <a:off x="2123766" y="1804215"/>
              <a:ext cx="4916" cy="287595"/>
            </a:xfrm>
            <a:prstGeom prst="straightConnector1">
              <a:avLst/>
            </a:prstGeom>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412972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0EAC67-F6F8-0FBF-3223-59F42178EF87}"/>
              </a:ext>
            </a:extLst>
          </p:cNvPr>
          <p:cNvSpPr>
            <a:spLocks noGrp="1"/>
          </p:cNvSpPr>
          <p:nvPr>
            <p:ph type="body" sz="quarter" idx="10"/>
          </p:nvPr>
        </p:nvSpPr>
        <p:spPr/>
        <p:txBody>
          <a:bodyPr/>
          <a:lstStyle/>
          <a:p>
            <a:r>
              <a:rPr lang="en-US" dirty="0"/>
              <a:t>Lawrence</a:t>
            </a:r>
          </a:p>
        </p:txBody>
      </p:sp>
      <p:sp>
        <p:nvSpPr>
          <p:cNvPr id="3" name="Table Placeholder 2">
            <a:extLst>
              <a:ext uri="{FF2B5EF4-FFF2-40B4-BE49-F238E27FC236}">
                <a16:creationId xmlns:a16="http://schemas.microsoft.com/office/drawing/2014/main" id="{CC731A05-47AB-CD77-9524-40ED94C3EEB2}"/>
              </a:ext>
            </a:extLst>
          </p:cNvPr>
          <p:cNvSpPr>
            <a:spLocks noGrp="1"/>
          </p:cNvSpPr>
          <p:nvPr>
            <p:ph type="tbl" sz="quarter" idx="11"/>
          </p:nvPr>
        </p:nvSpPr>
        <p:spPr/>
        <p:txBody>
          <a:bodyPr/>
          <a:lstStyle/>
          <a:p>
            <a:pPr marL="0" indent="0">
              <a:buNone/>
            </a:pPr>
            <a:r>
              <a:rPr lang="en-US" dirty="0"/>
              <a:t>Industry Alliances and Commercialization</a:t>
            </a:r>
          </a:p>
          <a:p>
            <a:r>
              <a:rPr lang="en-US" sz="2000" dirty="0">
                <a:solidFill>
                  <a:srgbClr val="2F2F2F"/>
                </a:solidFill>
                <a:latin typeface="Arial" panose="020B0604020202020204" pitchFamily="34" charset="0"/>
              </a:rPr>
              <a:t>F</a:t>
            </a:r>
            <a:r>
              <a:rPr lang="en-US" sz="2000" b="0" i="0" dirty="0">
                <a:solidFill>
                  <a:srgbClr val="2F2F2F"/>
                </a:solidFill>
                <a:effectLst/>
                <a:latin typeface="Arial" panose="020B0604020202020204" pitchFamily="34" charset="0"/>
              </a:rPr>
              <a:t>acilitates research collaborations between companies and Chapman University through its </a:t>
            </a:r>
            <a:r>
              <a:rPr lang="en-US" sz="2000"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Industry Alliances</a:t>
            </a:r>
            <a:r>
              <a:rPr lang="en-US" sz="2000" b="0" i="0" dirty="0">
                <a:effectLst/>
                <a:latin typeface="Arial" panose="020B0604020202020204" pitchFamily="34" charset="0"/>
              </a:rPr>
              <a:t> </a:t>
            </a:r>
            <a:r>
              <a:rPr lang="en-US" sz="2000" b="0" i="0" dirty="0">
                <a:solidFill>
                  <a:srgbClr val="2F2F2F"/>
                </a:solidFill>
                <a:effectLst/>
                <a:latin typeface="Arial" panose="020B0604020202020204" pitchFamily="34" charset="0"/>
              </a:rPr>
              <a:t>functions, </a:t>
            </a:r>
            <a:r>
              <a:rPr lang="en-US" sz="2000" dirty="0">
                <a:solidFill>
                  <a:srgbClr val="2F2F2F"/>
                </a:solidFill>
                <a:latin typeface="Arial" panose="020B0604020202020204" pitchFamily="34" charset="0"/>
              </a:rPr>
              <a:t>and </a:t>
            </a:r>
            <a:r>
              <a:rPr lang="en-US" sz="2000" b="0" i="0" dirty="0">
                <a:solidFill>
                  <a:srgbClr val="2F2F2F"/>
                </a:solidFill>
                <a:effectLst/>
                <a:latin typeface="Arial" panose="020B0604020202020204" pitchFamily="34" charset="0"/>
              </a:rPr>
              <a:t>provides:</a:t>
            </a:r>
          </a:p>
          <a:p>
            <a:pPr algn="l">
              <a:buFont typeface="+mj-lt"/>
              <a:buAutoNum type="arabicPeriod"/>
            </a:pPr>
            <a:r>
              <a:rPr lang="en-US" sz="2000" b="0" i="0" dirty="0">
                <a:solidFill>
                  <a:srgbClr val="2F2F2F"/>
                </a:solidFill>
                <a:effectLst/>
                <a:latin typeface="Arial" panose="020B0604020202020204" pitchFamily="34" charset="0"/>
              </a:rPr>
              <a:t>Services on setting up and negotiating the appropriate agreements in collaborations with the Office of Legal Affairs</a:t>
            </a:r>
          </a:p>
          <a:p>
            <a:pPr algn="l">
              <a:buFont typeface="+mj-lt"/>
              <a:buAutoNum type="arabicPeriod"/>
            </a:pPr>
            <a:r>
              <a:rPr lang="en-US" sz="2000" b="0" i="0" dirty="0">
                <a:solidFill>
                  <a:srgbClr val="2F2F2F"/>
                </a:solidFill>
                <a:effectLst/>
                <a:latin typeface="Arial" panose="020B0604020202020204" pitchFamily="34" charset="0"/>
              </a:rPr>
              <a:t>Guidance on industry/university engagements</a:t>
            </a:r>
          </a:p>
          <a:p>
            <a:pPr algn="l"/>
            <a:r>
              <a:rPr lang="en-US" sz="2000" dirty="0">
                <a:solidFill>
                  <a:srgbClr val="2F2F2F"/>
                </a:solidFill>
                <a:latin typeface="Arial" panose="020B0604020202020204" pitchFamily="34" charset="0"/>
              </a:rPr>
              <a:t>M</a:t>
            </a:r>
            <a:r>
              <a:rPr lang="en-US" sz="2000" b="0" i="0" dirty="0">
                <a:solidFill>
                  <a:srgbClr val="2F2F2F"/>
                </a:solidFill>
                <a:effectLst/>
                <a:latin typeface="Arial" panose="020B0604020202020204" pitchFamily="34" charset="0"/>
              </a:rPr>
              <a:t>anages Chapman’s intellectual property through its </a:t>
            </a:r>
            <a:r>
              <a:rPr lang="en-US" sz="2000" b="0" i="0"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Commercialization</a:t>
            </a:r>
            <a:r>
              <a:rPr lang="en-US" sz="2000" b="0" i="0" dirty="0">
                <a:solidFill>
                  <a:srgbClr val="2F2F2F"/>
                </a:solidFill>
                <a:effectLst/>
                <a:latin typeface="Arial" panose="020B0604020202020204" pitchFamily="34" charset="0"/>
              </a:rPr>
              <a:t> functions including technology assessment, intellectual property protection, and technology licensing</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980049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4BE661-67FD-034D-703B-9347C0D66B13}"/>
              </a:ext>
            </a:extLst>
          </p:cNvPr>
          <p:cNvSpPr>
            <a:spLocks noGrp="1"/>
          </p:cNvSpPr>
          <p:nvPr>
            <p:ph type="body" sz="quarter" idx="10"/>
          </p:nvPr>
        </p:nvSpPr>
        <p:spPr/>
        <p:txBody>
          <a:bodyPr/>
          <a:lstStyle/>
          <a:p>
            <a:r>
              <a:rPr lang="en-US" dirty="0"/>
              <a:t>Inno and team </a:t>
            </a:r>
          </a:p>
        </p:txBody>
      </p:sp>
      <p:sp>
        <p:nvSpPr>
          <p:cNvPr id="5" name="TextBox 4">
            <a:extLst>
              <a:ext uri="{FF2B5EF4-FFF2-40B4-BE49-F238E27FC236}">
                <a16:creationId xmlns:a16="http://schemas.microsoft.com/office/drawing/2014/main" id="{5DF7BDAC-2A66-0A9E-2C6F-F2418A011FC7}"/>
              </a:ext>
            </a:extLst>
          </p:cNvPr>
          <p:cNvSpPr txBox="1"/>
          <p:nvPr/>
        </p:nvSpPr>
        <p:spPr>
          <a:xfrm>
            <a:off x="1281701" y="2065374"/>
            <a:ext cx="6097712" cy="2246769"/>
          </a:xfrm>
          <a:prstGeom prst="rect">
            <a:avLst/>
          </a:prstGeom>
          <a:noFill/>
        </p:spPr>
        <p:txBody>
          <a:bodyPr wrap="square">
            <a:spAutoFit/>
          </a:bodyPr>
          <a:lstStyle/>
          <a:p>
            <a:pPr algn="l"/>
            <a:r>
              <a:rPr lang="en-US" sz="2800" b="1" i="0" dirty="0">
                <a:solidFill>
                  <a:srgbClr val="2F2F2F"/>
                </a:solidFill>
                <a:effectLst/>
              </a:rPr>
              <a:t>Graduate Education</a:t>
            </a:r>
          </a:p>
          <a:p>
            <a:pPr algn="l"/>
            <a:endParaRPr lang="en-US" sz="2800" b="1" dirty="0">
              <a:solidFill>
                <a:srgbClr val="2F2F2F"/>
              </a:solidFill>
            </a:endParaRPr>
          </a:p>
          <a:p>
            <a:pPr algn="l"/>
            <a:r>
              <a:rPr lang="en-US" sz="2800" dirty="0">
                <a:solidFill>
                  <a:srgbClr val="2F2F2F"/>
                </a:solidFill>
                <a:latin typeface="Arial" panose="020B0604020202020204" pitchFamily="34" charset="0"/>
              </a:rPr>
              <a:t>S</a:t>
            </a:r>
            <a:r>
              <a:rPr lang="en-US" sz="2800" b="0" i="0" dirty="0">
                <a:solidFill>
                  <a:srgbClr val="2F2F2F"/>
                </a:solidFill>
                <a:effectLst/>
                <a:latin typeface="Arial" panose="020B0604020202020204" pitchFamily="34" charset="0"/>
              </a:rPr>
              <a:t>upport the quality and productivity of graduate degree and professional programs at Chapman University. </a:t>
            </a:r>
            <a:endParaRPr lang="en-US" sz="2800" b="1" i="0" dirty="0">
              <a:solidFill>
                <a:srgbClr val="2F2F2F"/>
              </a:solidFill>
              <a:effectLst/>
            </a:endParaRPr>
          </a:p>
        </p:txBody>
      </p:sp>
    </p:spTree>
    <p:extLst>
      <p:ext uri="{BB962C8B-B14F-4D97-AF65-F5344CB8AC3E}">
        <p14:creationId xmlns:p14="http://schemas.microsoft.com/office/powerpoint/2010/main" val="164114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E32F8-9F1B-010E-C4E7-A1FAC8D87D81}"/>
              </a:ext>
            </a:extLst>
          </p:cNvPr>
          <p:cNvSpPr>
            <a:spLocks noGrp="1"/>
          </p:cNvSpPr>
          <p:nvPr>
            <p:ph type="body" sz="quarter" idx="10"/>
          </p:nvPr>
        </p:nvSpPr>
        <p:spPr/>
        <p:txBody>
          <a:bodyPr/>
          <a:lstStyle/>
          <a:p>
            <a:r>
              <a:rPr lang="en-US" dirty="0"/>
              <a:t>Jen and team</a:t>
            </a:r>
          </a:p>
          <a:p>
            <a:r>
              <a:rPr lang="en-US" sz="2800" b="1" i="0" dirty="0">
                <a:solidFill>
                  <a:srgbClr val="2F2F2F"/>
                </a:solidFill>
                <a:effectLst/>
              </a:rPr>
              <a:t>Research Integrity and Compliance</a:t>
            </a:r>
          </a:p>
          <a:p>
            <a:r>
              <a:rPr lang="en-US" sz="2800" dirty="0">
                <a:solidFill>
                  <a:srgbClr val="2F2F2F"/>
                </a:solidFill>
                <a:latin typeface="Arial" panose="020B0604020202020204" pitchFamily="34" charset="0"/>
              </a:rPr>
              <a:t>W</a:t>
            </a:r>
            <a:r>
              <a:rPr lang="en-US" sz="2800" b="0" i="0" dirty="0">
                <a:solidFill>
                  <a:srgbClr val="2F2F2F"/>
                </a:solidFill>
                <a:effectLst/>
                <a:latin typeface="Arial" panose="020B0604020202020204" pitchFamily="34" charset="0"/>
              </a:rPr>
              <a:t>orks with faculty oversight committees to promote the ethical and responsible conduct of research and to ensure compliance with regulatory requirements relating to research involving human and vertebrate animal subjects, recombinant DNA, biohazards, radioactive materials, responsible conduct of research, conflicts of interest, and U.S. export controls.</a:t>
            </a:r>
            <a:endParaRPr lang="en-US" sz="2800" dirty="0"/>
          </a:p>
        </p:txBody>
      </p:sp>
    </p:spTree>
    <p:extLst>
      <p:ext uri="{BB962C8B-B14F-4D97-AF65-F5344CB8AC3E}">
        <p14:creationId xmlns:p14="http://schemas.microsoft.com/office/powerpoint/2010/main" val="3039794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E84021F7-F29F-39D6-4528-6FC30E425076}"/>
              </a:ext>
            </a:extLst>
          </p:cNvPr>
          <p:cNvSpPr>
            <a:spLocks noGrp="1"/>
          </p:cNvSpPr>
          <p:nvPr>
            <p:ph type="tbl" sz="quarter" idx="11"/>
          </p:nvPr>
        </p:nvSpPr>
        <p:spPr>
          <a:xfrm>
            <a:off x="216310" y="2113934"/>
            <a:ext cx="11975690" cy="3814918"/>
          </a:xfrm>
        </p:spPr>
        <p:txBody>
          <a:bodyPr/>
          <a:lstStyle/>
          <a:p>
            <a:r>
              <a:rPr lang="en-US" sz="1800" dirty="0">
                <a:latin typeface="Calibri" panose="020F0502020204030204" pitchFamily="34" charset="0"/>
                <a:ea typeface="Calibri" panose="020F0502020204030204" pitchFamily="34" charset="0"/>
                <a:cs typeface="Calibri" panose="020F0502020204030204" pitchFamily="34" charset="0"/>
              </a:rPr>
              <a:t>The sponsor specifies how the funds should be used, as outlined in the supporting documentation (e.g., award letter or grant agreement)</a:t>
            </a:r>
          </a:p>
          <a:p>
            <a:r>
              <a:rPr lang="en-US" sz="1800" dirty="0">
                <a:latin typeface="Calibri" panose="020F0502020204030204" pitchFamily="34" charset="0"/>
                <a:ea typeface="Calibri" panose="020F0502020204030204" pitchFamily="34" charset="0"/>
                <a:cs typeface="Calibri" panose="020F0502020204030204" pitchFamily="34" charset="0"/>
              </a:rPr>
              <a:t>A line-item budget is required, detailing expenditures by activity, function, and project period</a:t>
            </a:r>
          </a:p>
          <a:p>
            <a:r>
              <a:rPr lang="en-US" sz="1800" dirty="0">
                <a:latin typeface="Calibri" panose="020F0502020204030204" pitchFamily="34" charset="0"/>
                <a:ea typeface="Calibri" panose="020F0502020204030204" pitchFamily="34" charset="0"/>
                <a:cs typeface="Calibri" panose="020F0502020204030204" pitchFamily="34" charset="0"/>
              </a:rPr>
              <a:t>Sponsor is entitled to a license or ownership of the deliverables </a:t>
            </a:r>
          </a:p>
          <a:p>
            <a:r>
              <a:rPr lang="en-US" sz="1800" dirty="0">
                <a:latin typeface="Calibri" panose="020F0502020204030204" pitchFamily="34" charset="0"/>
                <a:ea typeface="Calibri" panose="020F0502020204030204" pitchFamily="34" charset="0"/>
                <a:cs typeface="Calibri" panose="020F0502020204030204" pitchFamily="34" charset="0"/>
              </a:rPr>
              <a:t>The sponsor may require technical or scientific data to be given to them as a condition of the award and make a claim on the patents, copyrights, or other intellectual property rights resulting from the supported activities</a:t>
            </a:r>
          </a:p>
          <a:p>
            <a:r>
              <a:rPr lang="en-US" sz="1800" dirty="0">
                <a:latin typeface="Calibri" panose="020F0502020204030204" pitchFamily="34" charset="0"/>
                <a:ea typeface="Calibri" panose="020F0502020204030204" pitchFamily="34" charset="0"/>
                <a:cs typeface="Calibri" panose="020F0502020204030204" pitchFamily="34" charset="0"/>
              </a:rPr>
              <a:t>The sponsor requires financial (budget) reports, progress reports at certain intervals during the course of the work, and a final report</a:t>
            </a:r>
          </a:p>
          <a:p>
            <a:r>
              <a:rPr lang="en-US" sz="1800" dirty="0">
                <a:latin typeface="Calibri" panose="020F0502020204030204" pitchFamily="34" charset="0"/>
                <a:ea typeface="Calibri" panose="020F0502020204030204" pitchFamily="34" charset="0"/>
                <a:cs typeface="Calibri" panose="020F0502020204030204" pitchFamily="34" charset="0"/>
              </a:rPr>
              <a:t>The sponsor establishes a set of performance objectives.  There is a specified time period for conducting the project and for using the funds</a:t>
            </a:r>
          </a:p>
          <a:p>
            <a:r>
              <a:rPr lang="en-US" sz="2000" dirty="0">
                <a:latin typeface="Calibri" panose="020F0502020204030204" pitchFamily="34" charset="0"/>
                <a:ea typeface="Calibri" panose="020F0502020204030204" pitchFamily="34" charset="0"/>
                <a:cs typeface="Calibri" panose="020F0502020204030204" pitchFamily="34" charset="0"/>
              </a:rPr>
              <a:t>The sponsor requires that the remaining funds at the termination of the project be returned to the funder</a:t>
            </a:r>
            <a:endParaRPr lang="en-US" sz="1800" dirty="0">
              <a:latin typeface="Calibri" panose="020F0502020204030204" pitchFamily="34" charset="0"/>
              <a:ea typeface="Calibri" panose="020F0502020204030204" pitchFamily="34" charset="0"/>
              <a:cs typeface="Calibri" panose="020F0502020204030204" pitchFamily="34" charset="0"/>
            </a:endParaRPr>
          </a:p>
          <a:p>
            <a:endParaRPr lang="en-US" sz="2000" dirty="0"/>
          </a:p>
        </p:txBody>
      </p:sp>
      <p:sp>
        <p:nvSpPr>
          <p:cNvPr id="4" name="Oval 3">
            <a:extLst>
              <a:ext uri="{FF2B5EF4-FFF2-40B4-BE49-F238E27FC236}">
                <a16:creationId xmlns:a16="http://schemas.microsoft.com/office/drawing/2014/main" id="{2753B6D8-09C0-B2F2-B28B-3D92A39591E0}"/>
              </a:ext>
            </a:extLst>
          </p:cNvPr>
          <p:cNvSpPr/>
          <p:nvPr/>
        </p:nvSpPr>
        <p:spPr>
          <a:xfrm>
            <a:off x="610909" y="798022"/>
            <a:ext cx="5799723" cy="922623"/>
          </a:xfrm>
          <a:prstGeom prst="ellipse">
            <a:avLst/>
          </a:prstGeom>
          <a:gradFill>
            <a:gsLst>
              <a:gs pos="0">
                <a:schemeClr val="accent1">
                  <a:lumMod val="5000"/>
                  <a:lumOff val="95000"/>
                </a:schemeClr>
              </a:gs>
              <a:gs pos="64080">
                <a:srgbClr val="EF3F71"/>
              </a:gs>
              <a:gs pos="43000">
                <a:srgbClr val="E391C6"/>
              </a:gs>
              <a:gs pos="83000">
                <a:schemeClr val="accent1">
                  <a:lumMod val="45000"/>
                  <a:lumOff val="55000"/>
                </a:schemeClr>
              </a:gs>
              <a:gs pos="100000">
                <a:schemeClr val="accent1">
                  <a:lumMod val="30000"/>
                  <a:lumOff val="70000"/>
                </a:schemeClr>
              </a:gs>
            </a:gsLst>
            <a:lin ang="5400000" scaled="1"/>
          </a:gradFill>
          <a:scene3d>
            <a:camera prst="orthographicFront"/>
            <a:lightRig rig="glow" dir="t">
              <a:rot lat="0" lon="0" rev="6600000"/>
            </a:lightRig>
          </a:scene3d>
          <a:sp3d contourW="12700" prstMaterial="clear">
            <a:bevelT w="635000" h="635000"/>
            <a:contourClr>
              <a:schemeClr val="bg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GRANTS</a:t>
            </a:r>
          </a:p>
        </p:txBody>
      </p:sp>
    </p:spTree>
    <p:extLst>
      <p:ext uri="{BB962C8B-B14F-4D97-AF65-F5344CB8AC3E}">
        <p14:creationId xmlns:p14="http://schemas.microsoft.com/office/powerpoint/2010/main" val="373274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6.25E-7 -4.81481E-6 L 0.06706 0.04005 C 0.08099 0.04908 0.10195 0.05394 0.12396 0.05394 C 0.14896 0.05394 0.16901 0.04908 0.18294 0.04005 L 0.25 -4.81481E-6 " pathEditMode="relative" rAng="0" ptsTypes="AAAAA">
                                      <p:cBhvr>
                                        <p:cTn id="6" dur="5000" fill="hold"/>
                                        <p:tgtEl>
                                          <p:spTgt spid="4"/>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A1ED-BE83-A562-D6B7-9D72B08C3E3B}"/>
            </a:ext>
          </a:extLst>
        </p:cNvPr>
        <p:cNvGrpSpPr/>
        <p:nvPr/>
      </p:nvGrpSpPr>
      <p:grpSpPr>
        <a:xfrm>
          <a:off x="0" y="0"/>
          <a:ext cx="0" cy="0"/>
          <a:chOff x="0" y="0"/>
          <a:chExt cx="0" cy="0"/>
        </a:xfrm>
      </p:grpSpPr>
      <p:sp>
        <p:nvSpPr>
          <p:cNvPr id="3" name="Table Placeholder 2">
            <a:extLst>
              <a:ext uri="{FF2B5EF4-FFF2-40B4-BE49-F238E27FC236}">
                <a16:creationId xmlns:a16="http://schemas.microsoft.com/office/drawing/2014/main" id="{CEA9A0EF-CD3F-12BE-BB29-364A09B4F889}"/>
              </a:ext>
            </a:extLst>
          </p:cNvPr>
          <p:cNvSpPr>
            <a:spLocks noGrp="1"/>
          </p:cNvSpPr>
          <p:nvPr>
            <p:ph type="tbl" sz="quarter" idx="11"/>
          </p:nvPr>
        </p:nvSpPr>
        <p:spPr>
          <a:xfrm>
            <a:off x="1051066" y="2005781"/>
            <a:ext cx="10350500" cy="3627028"/>
          </a:xfrm>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The donor does not specify any restrictions on the use of funds. A line-item budget is not required for a gift</a:t>
            </a:r>
          </a:p>
          <a:p>
            <a:r>
              <a:rPr lang="en-US" sz="1800" dirty="0">
                <a:effectLst/>
                <a:latin typeface="Calibri" panose="020F0502020204030204" pitchFamily="34" charset="0"/>
                <a:ea typeface="Calibri" panose="020F0502020204030204" pitchFamily="34" charset="0"/>
                <a:cs typeface="Calibri" panose="020F0502020204030204" pitchFamily="34" charset="0"/>
              </a:rPr>
              <a:t>No expectation of any deliverables or receiving anything of significant value in return (other than recognition)</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D</a:t>
            </a:r>
            <a:r>
              <a:rPr lang="en-US" sz="1800" dirty="0">
                <a:effectLst/>
                <a:latin typeface="Calibri" panose="020F0502020204030204" pitchFamily="34" charset="0"/>
                <a:ea typeface="Calibri" panose="020F0502020204030204" pitchFamily="34" charset="0"/>
                <a:cs typeface="Calibri" panose="020F0502020204030204" pitchFamily="34" charset="0"/>
              </a:rPr>
              <a:t>oes not require technical or scientific data and makes no claim on the patents, copyrights, or other intellectual property rights resulting from the supported activities</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No requirement for reports and doesn’t specify a set of performance objectives</a:t>
            </a:r>
          </a:p>
          <a:p>
            <a:r>
              <a:rPr lang="en-US" sz="1800" dirty="0">
                <a:latin typeface="Calibri" panose="020F0502020204030204" pitchFamily="34" charset="0"/>
                <a:ea typeface="Calibri" panose="020F0502020204030204" pitchFamily="34" charset="0"/>
                <a:cs typeface="Calibri" panose="020F0502020204030204" pitchFamily="34" charset="0"/>
              </a:rPr>
              <a:t>Doesn’t require the remaining of funds to be returned</a:t>
            </a:r>
          </a:p>
          <a:p>
            <a:pPr marL="0" indent="0">
              <a:buNone/>
            </a:pPr>
            <a:r>
              <a:rPr lang="en-US" sz="1200" dirty="0">
                <a:hlinkClick r:id="rId3"/>
              </a:rPr>
              <a:t>Institutional Policies at Chapman University | Chapman University</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2D252BEB-35C7-856A-F704-BA8AEB66D7C4}"/>
              </a:ext>
            </a:extLst>
          </p:cNvPr>
          <p:cNvSpPr/>
          <p:nvPr/>
        </p:nvSpPr>
        <p:spPr>
          <a:xfrm>
            <a:off x="610909" y="798022"/>
            <a:ext cx="5799723" cy="922623"/>
          </a:xfrm>
          <a:prstGeom prst="ellipse">
            <a:avLst/>
          </a:prstGeom>
          <a:gradFill>
            <a:gsLst>
              <a:gs pos="0">
                <a:schemeClr val="accent1">
                  <a:lumMod val="5000"/>
                  <a:lumOff val="95000"/>
                </a:schemeClr>
              </a:gs>
              <a:gs pos="64080">
                <a:srgbClr val="EF3F71"/>
              </a:gs>
              <a:gs pos="43000">
                <a:srgbClr val="E391C6"/>
              </a:gs>
              <a:gs pos="83000">
                <a:schemeClr val="accent1">
                  <a:lumMod val="45000"/>
                  <a:lumOff val="55000"/>
                </a:schemeClr>
              </a:gs>
              <a:gs pos="100000">
                <a:schemeClr val="accent1">
                  <a:lumMod val="30000"/>
                  <a:lumOff val="70000"/>
                </a:schemeClr>
              </a:gs>
            </a:gsLst>
            <a:lin ang="5400000" scaled="1"/>
          </a:gradFill>
          <a:scene3d>
            <a:camera prst="orthographicFront"/>
            <a:lightRig rig="glow" dir="t">
              <a:rot lat="0" lon="0" rev="6600000"/>
            </a:lightRig>
          </a:scene3d>
          <a:sp3d contourW="12700" prstMaterial="clear">
            <a:bevelT w="635000" h="635000"/>
            <a:contourClr>
              <a:schemeClr val="bg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Gifts</a:t>
            </a:r>
          </a:p>
        </p:txBody>
      </p:sp>
    </p:spTree>
    <p:extLst>
      <p:ext uri="{BB962C8B-B14F-4D97-AF65-F5344CB8AC3E}">
        <p14:creationId xmlns:p14="http://schemas.microsoft.com/office/powerpoint/2010/main" val="27496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6.25E-7 -4.81481E-6 L 0.06706 0.04005 C 0.08099 0.04908 0.10195 0.05394 0.12396 0.05394 C 0.14896 0.05394 0.16901 0.04908 0.18294 0.04005 L 0.25 -4.81481E-6 " pathEditMode="relative" rAng="0" ptsTypes="AAAAA">
                                      <p:cBhvr>
                                        <p:cTn id="6" dur="5000" fill="hold"/>
                                        <p:tgtEl>
                                          <p:spTgt spid="4"/>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8E3CE-D052-B45C-8147-E658A10F3035}"/>
            </a:ext>
          </a:extLst>
        </p:cNvPr>
        <p:cNvGrpSpPr/>
        <p:nvPr/>
      </p:nvGrpSpPr>
      <p:grpSpPr>
        <a:xfrm>
          <a:off x="0" y="0"/>
          <a:ext cx="0" cy="0"/>
          <a:chOff x="0" y="0"/>
          <a:chExt cx="0" cy="0"/>
        </a:xfrm>
      </p:grpSpPr>
      <p:sp>
        <p:nvSpPr>
          <p:cNvPr id="3" name="Table Placeholder 2">
            <a:extLst>
              <a:ext uri="{FF2B5EF4-FFF2-40B4-BE49-F238E27FC236}">
                <a16:creationId xmlns:a16="http://schemas.microsoft.com/office/drawing/2014/main" id="{D8F9F6EA-5DCA-0955-3035-F3523586548B}"/>
              </a:ext>
            </a:extLst>
          </p:cNvPr>
          <p:cNvSpPr>
            <a:spLocks noGrp="1"/>
          </p:cNvSpPr>
          <p:nvPr>
            <p:ph type="tbl" sz="quarter" idx="11"/>
          </p:nvPr>
        </p:nvSpPr>
        <p:spPr>
          <a:xfrm>
            <a:off x="1051066" y="2722651"/>
            <a:ext cx="10350500" cy="2910157"/>
          </a:xfrm>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Can be part of a project or stand-alone agreements not associated with Sponsored Projects Services</a:t>
            </a:r>
          </a:p>
          <a:p>
            <a:r>
              <a:rPr lang="en-US" sz="1800" dirty="0">
                <a:effectLst/>
                <a:latin typeface="Calibri" panose="020F0502020204030204" pitchFamily="34" charset="0"/>
                <a:ea typeface="Calibri" panose="020F0502020204030204" pitchFamily="34" charset="0"/>
                <a:cs typeface="Calibri" panose="020F0502020204030204" pitchFamily="34" charset="0"/>
              </a:rPr>
              <a:t>A legally binding contract/agreement outlining the terms and conditions for specific services to be provided</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Intellectual property terms and ownership are clearly defined</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Requires reporting and timelines</a:t>
            </a:r>
          </a:p>
          <a:p>
            <a:r>
              <a:rPr lang="en-US" sz="1800" dirty="0">
                <a:latin typeface="Calibri" panose="020F0502020204030204" pitchFamily="34" charset="0"/>
                <a:ea typeface="Calibri" panose="020F0502020204030204" pitchFamily="34" charset="0"/>
                <a:cs typeface="Calibri" panose="020F0502020204030204" pitchFamily="34" charset="0"/>
              </a:rPr>
              <a:t>Payments are usually tied to milestones and deliverables</a:t>
            </a:r>
          </a:p>
        </p:txBody>
      </p:sp>
      <p:sp>
        <p:nvSpPr>
          <p:cNvPr id="4" name="Oval 3">
            <a:extLst>
              <a:ext uri="{FF2B5EF4-FFF2-40B4-BE49-F238E27FC236}">
                <a16:creationId xmlns:a16="http://schemas.microsoft.com/office/drawing/2014/main" id="{0E3F8E58-CA13-5A99-877D-D126033B557B}"/>
              </a:ext>
            </a:extLst>
          </p:cNvPr>
          <p:cNvSpPr/>
          <p:nvPr/>
        </p:nvSpPr>
        <p:spPr>
          <a:xfrm>
            <a:off x="713651" y="428151"/>
            <a:ext cx="6324147" cy="1873260"/>
          </a:xfrm>
          <a:prstGeom prst="ellipse">
            <a:avLst/>
          </a:prstGeom>
          <a:gradFill>
            <a:gsLst>
              <a:gs pos="0">
                <a:schemeClr val="accent1">
                  <a:lumMod val="5000"/>
                  <a:lumOff val="95000"/>
                </a:schemeClr>
              </a:gs>
              <a:gs pos="64080">
                <a:srgbClr val="EF3F71"/>
              </a:gs>
              <a:gs pos="43000">
                <a:srgbClr val="E391C6"/>
              </a:gs>
              <a:gs pos="83000">
                <a:schemeClr val="accent1">
                  <a:lumMod val="45000"/>
                  <a:lumOff val="55000"/>
                </a:schemeClr>
              </a:gs>
              <a:gs pos="100000">
                <a:schemeClr val="accent1">
                  <a:lumMod val="30000"/>
                  <a:lumOff val="70000"/>
                </a:schemeClr>
              </a:gs>
            </a:gsLst>
            <a:lin ang="5400000" scaled="1"/>
          </a:gradFill>
          <a:scene3d>
            <a:camera prst="orthographicFront"/>
            <a:lightRig rig="glow" dir="t">
              <a:rot lat="0" lon="0" rev="6600000"/>
            </a:lightRig>
          </a:scene3d>
          <a:sp3d contourW="12700" prstMaterial="clear">
            <a:bevelT w="635000" h="635000"/>
            <a:contourClr>
              <a:schemeClr val="bg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Service Contracts</a:t>
            </a:r>
          </a:p>
        </p:txBody>
      </p:sp>
    </p:spTree>
    <p:extLst>
      <p:ext uri="{BB962C8B-B14F-4D97-AF65-F5344CB8AC3E}">
        <p14:creationId xmlns:p14="http://schemas.microsoft.com/office/powerpoint/2010/main" val="315416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6.25E-7 -4.81481E-6 L 0.06706 0.04005 C 0.08099 0.04908 0.10195 0.05394 0.12396 0.05394 C 0.14896 0.05394 0.16901 0.04908 0.18294 0.04005 L 0.25 -4.81481E-6 " pathEditMode="relative" rAng="0" ptsTypes="AAAAA">
                                      <p:cBhvr>
                                        <p:cTn id="6" dur="5000" fill="hold"/>
                                        <p:tgtEl>
                                          <p:spTgt spid="4"/>
                                        </p:tgtEl>
                                        <p:attrNameLst>
                                          <p:attrName>ppt_x</p:attrName>
                                          <p:attrName>ppt_y</p:attrName>
                                        </p:attrNameLst>
                                      </p:cBhvr>
                                      <p:rCtr x="12500" y="268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2" nodeType="click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1042F6-023A-7E1A-FFFA-CE9CF18653DB}"/>
              </a:ext>
            </a:extLst>
          </p:cNvPr>
          <p:cNvSpPr>
            <a:spLocks noGrp="1"/>
          </p:cNvSpPr>
          <p:nvPr>
            <p:ph type="body" sz="quarter" idx="10"/>
          </p:nvPr>
        </p:nvSpPr>
        <p:spPr>
          <a:xfrm>
            <a:off x="4199607" y="2323073"/>
            <a:ext cx="3693929" cy="2409566"/>
          </a:xfrm>
        </p:spPr>
        <p:txBody>
          <a:bodyPr/>
          <a:lstStyle/>
          <a:p>
            <a:pPr algn="ctr"/>
            <a:r>
              <a:rPr lang="en-US" dirty="0"/>
              <a:t>Lifecycle of a Sponsored Project</a:t>
            </a:r>
          </a:p>
        </p:txBody>
      </p:sp>
      <p:graphicFrame>
        <p:nvGraphicFramePr>
          <p:cNvPr id="5" name="Diagram 4">
            <a:extLst>
              <a:ext uri="{FF2B5EF4-FFF2-40B4-BE49-F238E27FC236}">
                <a16:creationId xmlns:a16="http://schemas.microsoft.com/office/drawing/2014/main" id="{2E18B1C2-C1F2-D276-1EF1-A8F99CDE904B}"/>
              </a:ext>
            </a:extLst>
          </p:cNvPr>
          <p:cNvGraphicFramePr/>
          <p:nvPr>
            <p:extLst>
              <p:ext uri="{D42A27DB-BD31-4B8C-83A1-F6EECF244321}">
                <p14:modId xmlns:p14="http://schemas.microsoft.com/office/powerpoint/2010/main" val="2541468850"/>
              </p:ext>
            </p:extLst>
          </p:nvPr>
        </p:nvGraphicFramePr>
        <p:xfrm>
          <a:off x="2310713" y="276902"/>
          <a:ext cx="7392086" cy="5617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511553"/>
      </p:ext>
    </p:extLst>
  </p:cSld>
  <p:clrMapOvr>
    <a:masterClrMapping/>
  </p:clrMapOvr>
</p:sld>
</file>

<file path=ppt/theme/theme1.xml><?xml version="1.0" encoding="utf-8"?>
<a:theme xmlns:a="http://schemas.openxmlformats.org/drawingml/2006/main" name="Title Slide">
  <a:themeElements>
    <a:clrScheme name="Chapman Brand">
      <a:dk1>
        <a:srgbClr val="000000"/>
      </a:dk1>
      <a:lt1>
        <a:srgbClr val="FFFFFF"/>
      </a:lt1>
      <a:dk2>
        <a:srgbClr val="AC1C36"/>
      </a:dk2>
      <a:lt2>
        <a:srgbClr val="E8D6A8"/>
      </a:lt2>
      <a:accent1>
        <a:srgbClr val="AB1D37"/>
      </a:accent1>
      <a:accent2>
        <a:srgbClr val="AB1D37"/>
      </a:accent2>
      <a:accent3>
        <a:srgbClr val="9F1A33"/>
      </a:accent3>
      <a:accent4>
        <a:srgbClr val="E9D6A8"/>
      </a:accent4>
      <a:accent5>
        <a:srgbClr val="515151"/>
      </a:accent5>
      <a:accent6>
        <a:srgbClr val="919191"/>
      </a:accent6>
      <a:hlink>
        <a:srgbClr val="A91C36"/>
      </a:hlink>
      <a:folHlink>
        <a:srgbClr val="AB1D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97adc76-ef31-4c55-9618-ae02d5ac851b" xsi:nil="true"/>
    <lcf76f155ced4ddcb4097134ff3c332f xmlns="22b9a5e2-388e-4ad9-925a-e0f21751cd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35487307C29C4187C6FA65A90D1586" ma:contentTypeVersion="18" ma:contentTypeDescription="Create a new document." ma:contentTypeScope="" ma:versionID="62467589ce8b1dc14ab2364d2cab4277">
  <xsd:schema xmlns:xsd="http://www.w3.org/2001/XMLSchema" xmlns:xs="http://www.w3.org/2001/XMLSchema" xmlns:p="http://schemas.microsoft.com/office/2006/metadata/properties" xmlns:ns2="22b9a5e2-388e-4ad9-925a-e0f21751cdff" xmlns:ns3="897adc76-ef31-4c55-9618-ae02d5ac851b" targetNamespace="http://schemas.microsoft.com/office/2006/metadata/properties" ma:root="true" ma:fieldsID="e507050ea34683a961929a2deabb0de7" ns2:_="" ns3:_="">
    <xsd:import namespace="22b9a5e2-388e-4ad9-925a-e0f21751cdff"/>
    <xsd:import namespace="897adc76-ef31-4c55-9618-ae02d5ac85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b9a5e2-388e-4ad9-925a-e0f21751cd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7e689ab-e6c1-495a-909d-6e26ff4bb3b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7adc76-ef31-4c55-9618-ae02d5ac851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f98f33d-ad6f-4671-a300-99a13383e4e3}" ma:internalName="TaxCatchAll" ma:showField="CatchAllData" ma:web="897adc76-ef31-4c55-9618-ae02d5ac85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F8D01B-809E-49C4-9C37-BE6E00E6DF0A}">
  <ds:schemaRefs>
    <ds:schemaRef ds:uri="http://schemas.microsoft.com/sharepoint/v3/contenttype/forms"/>
  </ds:schemaRefs>
</ds:datastoreItem>
</file>

<file path=customXml/itemProps2.xml><?xml version="1.0" encoding="utf-8"?>
<ds:datastoreItem xmlns:ds="http://schemas.openxmlformats.org/officeDocument/2006/customXml" ds:itemID="{857F5C5C-BF1D-4E31-8C09-572261DB893F}">
  <ds:schemaRefs>
    <ds:schemaRef ds:uri="http://schemas.microsoft.com/office/2006/documentManagement/types"/>
    <ds:schemaRef ds:uri="http://www.w3.org/XML/1998/namespace"/>
    <ds:schemaRef ds:uri="http://schemas.microsoft.com/office/2006/metadata/properties"/>
    <ds:schemaRef ds:uri="http://purl.org/dc/elements/1.1/"/>
    <ds:schemaRef ds:uri="22b9a5e2-388e-4ad9-925a-e0f21751cdff"/>
    <ds:schemaRef ds:uri="897adc76-ef31-4c55-9618-ae02d5ac851b"/>
    <ds:schemaRef ds:uri="http://purl.org/dc/dcmityp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EDE7E65-0535-4C26-BA21-EC9EABFA0F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b9a5e2-388e-4ad9-925a-e0f21751cdff"/>
    <ds:schemaRef ds:uri="897adc76-ef31-4c55-9618-ae02d5ac85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09929af-2d25-45bf-9837-089eb9cfbd01}" enabled="0" method="" siteId="{809929af-2d25-45bf-9837-089eb9cfbd01}" removed="1"/>
</clbl:labelList>
</file>

<file path=docProps/app.xml><?xml version="1.0" encoding="utf-8"?>
<Properties xmlns="http://schemas.openxmlformats.org/officeDocument/2006/extended-properties" xmlns:vt="http://schemas.openxmlformats.org/officeDocument/2006/docPropsVTypes">
  <Template/>
  <TotalTime>1535</TotalTime>
  <Words>1500</Words>
  <Application>Microsoft Office PowerPoint</Application>
  <PresentationFormat>Widescreen</PresentationFormat>
  <Paragraphs>183</Paragraphs>
  <Slides>15</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Title Slide</vt:lpstr>
      <vt:lpstr>Office of Research &amp; Graduate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Title Slide</dc:title>
  <dc:creator>Brouwer, Jeff</dc:creator>
  <cp:lastModifiedBy>Sohrabian, Morgan</cp:lastModifiedBy>
  <cp:revision>68</cp:revision>
  <cp:lastPrinted>2023-05-11T15:35:39Z</cp:lastPrinted>
  <dcterms:created xsi:type="dcterms:W3CDTF">2022-12-08T18:57:14Z</dcterms:created>
  <dcterms:modified xsi:type="dcterms:W3CDTF">2025-10-24T18:16:36Z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0x0101003735487307C29C4187C6FA65A90D1586</vt:lpwstr>
  </property>
  <property fmtid="{D5CDD505-2E9C-101B-9397-08002B2CF9AE}" pid="3" name="MediaServiceImageTags">
    <vt:lpwstr/>
  </property>
</Properties>
</file>