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2AA_FBB251E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B3_E07E1C68.xml" ContentType="application/vnd.ms-powerpoint.comments+xml"/>
  <Override PartName="/ppt/comments/modernComment_2B1_9EB31E80.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C_8CD6B5B9.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omments/modernComment_103_D8DDA847.xml" ContentType="application/vnd.ms-powerpoint.comments+xml"/>
  <Override PartName="/ppt/comments/modernComment_101_490143C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B7_305108B0.xml" ContentType="application/vnd.ms-powerpoint.comments+xml"/>
  <Override PartName="/ppt/comments/modernComment_2B2_64364D05.xml" ContentType="application/vnd.ms-powerpoint.comments+xml"/>
  <Override PartName="/ppt/notesSlides/notesSlide4.xml" ContentType="application/vnd.openxmlformats-officedocument.presentationml.notesSlide+xml"/>
  <Override PartName="/ppt/comments/modernComment_2B4_71D1F68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0"/>
  </p:notesMasterIdLst>
  <p:sldIdLst>
    <p:sldId id="682" r:id="rId5"/>
    <p:sldId id="698" r:id="rId6"/>
    <p:sldId id="270" r:id="rId7"/>
    <p:sldId id="694" r:id="rId8"/>
    <p:sldId id="258" r:id="rId9"/>
    <p:sldId id="687" r:id="rId10"/>
    <p:sldId id="693" r:id="rId11"/>
    <p:sldId id="691" r:id="rId12"/>
    <p:sldId id="689" r:id="rId13"/>
    <p:sldId id="268" r:id="rId14"/>
    <p:sldId id="269" r:id="rId15"/>
    <p:sldId id="688" r:id="rId16"/>
    <p:sldId id="266" r:id="rId17"/>
    <p:sldId id="699" r:id="rId18"/>
    <p:sldId id="259" r:id="rId19"/>
    <p:sldId id="257" r:id="rId20"/>
    <p:sldId id="273" r:id="rId21"/>
    <p:sldId id="695" r:id="rId22"/>
    <p:sldId id="685" r:id="rId23"/>
    <p:sldId id="686" r:id="rId24"/>
    <p:sldId id="690" r:id="rId25"/>
    <p:sldId id="683" r:id="rId26"/>
    <p:sldId id="261" r:id="rId27"/>
    <p:sldId id="692" r:id="rId28"/>
    <p:sldId id="6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1CF69C-91BB-AC13-3FAB-52659B4FB820}" name="Guest User" initials="GU" userId="S::urn:spo:anon#0cbc9397749c23d16498c02df9a33c66a67336eda47d40d62f8469591e316551::" providerId="AD"/>
  <p188:author id="{774B28C1-93EC-8820-4381-C39872AC1E2F}" name="Tran, Esther Judith" initials="TEJ" userId="S::estran@chapman.edu::ad875168-0d70-4f99-ae9d-a42b31c83ffd" providerId="AD"/>
  <p188:author id="{832C49C1-8442-19AD-F021-FB41AD7FD3B8}" name="Kennedy, Mary" initials="KM" userId="S::markenne@chapman.edu::29c673a0-321f-4fc4-8a37-d263e1befaf6" providerId="AD"/>
  <p188:author id="{823ABDE0-7CBF-A260-0B39-FDB95F4A9622}" name="M Christy" initials="MC" userId="46ca712916d7a5d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F1750-49FF-498A-BB6B-7D42D1462C81}" v="29" dt="2024-06-14T17:37:45.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comments/modernComment_101_490143C0.xml><?xml version="1.0" encoding="utf-8"?>
<p188:cmLst xmlns:a="http://schemas.openxmlformats.org/drawingml/2006/main" xmlns:r="http://schemas.openxmlformats.org/officeDocument/2006/relationships" xmlns:p188="http://schemas.microsoft.com/office/powerpoint/2018/8/main">
  <p188:cm id="{B4CD3D8B-7B63-4EC7-8214-E50B0BF08159}" authorId="{832C49C1-8442-19AD-F021-FB41AD7FD3B8}" created="2024-04-28T21:50:06.426">
    <pc:sldMkLst xmlns:pc="http://schemas.microsoft.com/office/powerpoint/2013/main/command">
      <pc:docMk/>
      <pc:sldMk cId="1224819648" sldId="257"/>
    </pc:sldMkLst>
    <p188:replyLst>
      <p188:reply id="{A10E2770-588F-4766-BD8E-0777C5C29A15}" authorId="{B31CF69C-91BB-AC13-3FAB-52659B4FB820}" created="2024-04-29T16:09:46.041">
        <p188:txBody>
          <a:bodyPr/>
          <a:lstStyle/>
          <a:p>
            <a:r>
              <a:rPr lang="en-US"/>
              <a:t>Do we want to say (or maybe we say it elsewhere) that we can't sign BAAs?</a:t>
            </a:r>
          </a:p>
        </p188:txBody>
      </p188:reply>
      <p188:reply id="{4C306CA3-89D3-46E5-8EC3-65175CAD3680}" authorId="{832C49C1-8442-19AD-F021-FB41AD7FD3B8}" created="2024-04-30T22:40:08.720">
        <p188:txBody>
          <a:bodyPr/>
          <a:lstStyle/>
          <a:p>
            <a:r>
              <a:rPr lang="en-US"/>
              <a:t>I don't know much about BBAs, but Pharn has asked in the past. If its a question, would you step in Jen? </a:t>
            </a:r>
          </a:p>
        </p188:txBody>
      </p188:reply>
    </p188:replyLst>
    <p188:txBody>
      <a:bodyPr/>
      <a:lstStyle/>
      <a:p>
        <a:r>
          <a:rPr lang="en-US"/>
          <a:t>I'm still revising this one. </a:t>
        </a:r>
      </a:p>
    </p188:txBody>
  </p188:cm>
  <p188:cm id="{615B388E-8A7C-4563-AF27-31582423CF5F}" authorId="{774B28C1-93EC-8820-4381-C39872AC1E2F}" created="2024-04-29T22:46:28.397">
    <pc:sldMkLst xmlns:pc="http://schemas.microsoft.com/office/powerpoint/2013/main/command">
      <pc:docMk/>
      <pc:sldMk cId="1224819648" sldId="257"/>
    </pc:sldMkLst>
    <p188:replyLst>
      <p188:reply id="{33486F1F-0300-46C8-B0E7-D13D20D9CC8F}" authorId="{832C49C1-8442-19AD-F021-FB41AD7FD3B8}" created="2024-04-30T22:40:46.988">
        <p188:txBody>
          <a:bodyPr/>
          <a:lstStyle/>
          <a:p>
            <a:r>
              <a:rPr lang="en-US"/>
              <a:t>right, but that is explained in Cayuse, and now in your lovely table, right? </a:t>
            </a:r>
          </a:p>
        </p188:txBody>
      </p188:reply>
      <p188:reply id="{C355786C-7A2A-4C22-9B61-D660AB432E9E}" authorId="{774B28C1-93EC-8820-4381-C39872AC1E2F}" created="2024-05-01T16:09:47.587">
        <p188:txBody>
          <a:bodyPr/>
          <a:lstStyle/>
          <a:p>
            <a:r>
              <a:rPr lang="en-US"/>
              <a:t>Yes; the difference is now captured in the new table on slide #16 and Cayuse 's branching logic will lead to either DSMP light or full depending on how the PI answers preceding questions (in Cayuse).</a:t>
            </a:r>
          </a:p>
        </p188:txBody>
      </p188:reply>
    </p188:replyLst>
    <p188:txBody>
      <a:bodyPr/>
      <a:lstStyle/>
      <a:p>
        <a:r>
          <a:rPr lang="en-US"/>
          <a:t>Similar to preceding slides, the DSMP (whether light or full) will depend on the risk level of the study.</a:t>
        </a:r>
      </a:p>
    </p188:txBody>
  </p188:cm>
  <p188:cm id="{D55B82D0-2340-4F55-8E15-7657C994E422}" authorId="{774B28C1-93EC-8820-4381-C39872AC1E2F}" created="2024-04-29T22:47:46.719">
    <pc:sldMkLst xmlns:pc="http://schemas.microsoft.com/office/powerpoint/2013/main/command">
      <pc:docMk/>
      <pc:sldMk cId="1224819648" sldId="257"/>
    </pc:sldMkLst>
    <p188:replyLst>
      <p188:reply id="{3335F0BB-9A95-4EBC-8C5E-373BFA8794C9}" authorId="{832C49C1-8442-19AD-F021-FB41AD7FD3B8}" created="2024-04-30T22:42:13.135">
        <p188:txBody>
          <a:bodyPr/>
          <a:lstStyle/>
          <a:p>
            <a:r>
              <a:rPr lang="en-US"/>
              <a:t>yes, I changed it. </a:t>
            </a:r>
          </a:p>
        </p188:txBody>
      </p188:reply>
    </p188:replyLst>
    <p188:txBody>
      <a:bodyPr/>
      <a:lstStyle/>
      <a:p>
        <a:r>
          <a:rPr lang="en-US"/>
          <a:t>The 4th bullet should probably reflect the current OOR workflow where the  IRB study may be approved before the DUA is finalized, or vice versa. However, both IRB approval and DUA execution must be completed/in place before the human subject research may commence.</a:t>
        </a:r>
      </a:p>
    </p188:txBody>
  </p188:cm>
  <p188:cm id="{B2AAC72E-5458-4DA5-807D-B0D2DACEEB29}" authorId="{832C49C1-8442-19AD-F021-FB41AD7FD3B8}" created="2024-04-30T22:39:20.810">
    <ac:deMkLst xmlns:ac="http://schemas.microsoft.com/office/drawing/2013/main/command">
      <pc:docMk xmlns:pc="http://schemas.microsoft.com/office/powerpoint/2013/main/command"/>
      <pc:sldMk xmlns:pc="http://schemas.microsoft.com/office/powerpoint/2013/main/command" cId="1224819648" sldId="257"/>
      <ac:spMk id="3" creationId="{C022D26E-9760-6481-2340-3E0A8693D893}"/>
    </ac:deMkLst>
    <p188:replyLst>
      <p188:reply id="{D214F171-8D4F-41C5-9B31-3ACC057EBB0F}" authorId="{774B28C1-93EC-8820-4381-C39872AC1E2F}" created="2024-05-01T17:03:57.015">
        <p188:txBody>
          <a:bodyPr/>
          <a:lstStyle/>
          <a:p>
            <a:r>
              <a:rPr lang="en-US"/>
              <a:t>This bullet echoes what we say on page 8 of our IRB's PHI guidance. https://www.chapman.edu/research/integrity/irb/_files/phi-guidance-for-pis-24apr2024-clean.pdf.
Such accounting is a HIPAA requirement so not sure why we have it in our guidance (perhaps preferred by our Legal)?
</a:t>
            </a:r>
          </a:p>
        </p188:txBody>
      </p188:reply>
      <p188:reply id="{2673EA14-724B-4214-9532-EB7D080A1E4D}" authorId="{774B28C1-93EC-8820-4381-C39872AC1E2F}" created="2024-05-01T17:26:57.047">
        <p188:txBody>
          <a:bodyPr/>
          <a:lstStyle/>
          <a:p>
            <a:r>
              <a:rPr lang="en-US"/>
              <a:t>I consulted Lawrence and our DUAs for limited data sets does not explicitly mention any requirement for the Chapman PI to account for disclosures of the PHI to non-Chapman persons. The DUA only says that such disclosures require a separate approval from the HIPAA-covered entity where the limited data set came from. The DUA also mentions compliance to HIPAA and Health Information Technology for Economic and Clinical Health Act (HITECH; only applies to HIPAA_covered entities).</a:t>
            </a:r>
          </a:p>
        </p188:txBody>
      </p188:reply>
    </p188:replyLst>
    <p188:txBody>
      <a:bodyPr/>
      <a:lstStyle/>
      <a:p>
        <a:r>
          <a:rPr lang="en-US"/>
          <a:t>Bullet #4, including sharing PHI outside.... Wouldn't this be in the DUA? </a:t>
        </a:r>
      </a:p>
    </p188:txBody>
  </p188:cm>
</p188:cmLst>
</file>

<file path=ppt/comments/modernComment_103_D8DDA847.xml><?xml version="1.0" encoding="utf-8"?>
<p188:cmLst xmlns:a="http://schemas.openxmlformats.org/drawingml/2006/main" xmlns:r="http://schemas.openxmlformats.org/officeDocument/2006/relationships" xmlns:p188="http://schemas.microsoft.com/office/powerpoint/2018/8/main">
  <p188:cm id="{D4F43D77-CF3D-4A07-9D33-7BD4C1F6AABD}" authorId="{774B28C1-93EC-8820-4381-C39872AC1E2F}" created="2024-04-29T22:42:40.503">
    <pc:sldMkLst xmlns:pc="http://schemas.microsoft.com/office/powerpoint/2013/main/command">
      <pc:docMk/>
      <pc:sldMk cId="3638405191" sldId="259"/>
    </pc:sldMkLst>
    <p188:txBody>
      <a:bodyPr/>
      <a:lstStyle/>
      <a:p>
        <a:r>
          <a:rPr lang="en-US"/>
          <a:t>Does "Participant Authorization" refer to Chapman IRB's form, or that of the HIPAA-covered entity or both (and we'll just explain at the presentation, or should we clarify on the slide too)?</a:t>
        </a:r>
      </a:p>
    </p188:txBody>
  </p188:cm>
  <p188:cm id="{72179E20-6F50-4224-8368-23577621A289}" authorId="{774B28C1-93EC-8820-4381-C39872AC1E2F}" created="2024-04-29T22:44:19.092">
    <ac:deMkLst xmlns:ac="http://schemas.microsoft.com/office/drawing/2013/main/command">
      <pc:docMk xmlns:pc="http://schemas.microsoft.com/office/powerpoint/2013/main/command"/>
      <pc:sldMk xmlns:pc="http://schemas.microsoft.com/office/powerpoint/2013/main/command" cId="3638405191" sldId="259"/>
      <ac:spMk id="3" creationId="{C022D26E-9760-6481-2340-3E0A8693D893}"/>
    </ac:deMkLst>
    <p188:txBody>
      <a:bodyPr/>
      <a:lstStyle/>
      <a:p>
        <a:r>
          <a:rPr lang="en-US"/>
          <a:t>The type of DSMP depends whether the study is minimal risk. Do we need to clarify here whether it is the "DSMP light" (which applies to minimal risk studies involving DSMP) or the greater than minimal risk DSMP that we refer to?</a:t>
        </a:r>
      </a:p>
    </p188:txBody>
  </p188:cm>
</p188:cmLst>
</file>

<file path=ppt/comments/modernComment_10C_8CD6B5B9.xml><?xml version="1.0" encoding="utf-8"?>
<p188:cmLst xmlns:a="http://schemas.openxmlformats.org/drawingml/2006/main" xmlns:r="http://schemas.openxmlformats.org/officeDocument/2006/relationships" xmlns:p188="http://schemas.microsoft.com/office/powerpoint/2018/8/main">
  <p188:cm id="{12EFD524-45EC-468C-AFB5-5216CA74CE80}" authorId="{774B28C1-93EC-8820-4381-C39872AC1E2F}" created="2024-04-29T22:36:16.121">
    <pc:sldMkLst xmlns:pc="http://schemas.microsoft.com/office/powerpoint/2013/main/command">
      <pc:docMk/>
      <pc:sldMk cId="2362881465" sldId="268"/>
    </pc:sldMkLst>
    <p188:replyLst>
      <p188:reply id="{F7CDE555-E3E0-4D60-A858-BFE8FC3AD613}" authorId="{832C49C1-8442-19AD-F021-FB41AD7FD3B8}" created="2024-04-30T22:20:37.008">
        <p188:txBody>
          <a:bodyPr/>
          <a:lstStyle/>
          <a:p>
            <a:r>
              <a:rPr lang="en-US"/>
              <a:t>Changed the last bullet...I think we wanted to tell researchers to contact us if there was data that they DID not request in the LDS</a:t>
            </a:r>
          </a:p>
        </p188:txBody>
      </p188:reply>
    </p188:replyLst>
    <p188:txBody>
      <a:bodyPr/>
      <a:lstStyle/>
      <a:p>
        <a:r>
          <a:rPr lang="en-US"/>
          <a:t>"...receives identified data" in the last bullet point is not clear since a limited data set, by definition, does include a few identifiers. </a:t>
        </a:r>
      </a:p>
    </p188:txBody>
  </p188:cm>
</p188:cmLst>
</file>

<file path=ppt/comments/modernComment_2AA_FBB251E2.xml><?xml version="1.0" encoding="utf-8"?>
<p188:cmLst xmlns:a="http://schemas.openxmlformats.org/drawingml/2006/main" xmlns:r="http://schemas.openxmlformats.org/officeDocument/2006/relationships" xmlns:p188="http://schemas.microsoft.com/office/powerpoint/2018/8/main">
  <p188:cm id="{044FEC9D-FB38-4842-8595-7BD01A743DE5}" authorId="{832C49C1-8442-19AD-F021-FB41AD7FD3B8}" created="2024-05-01T17:49:50.119">
    <pc:sldMkLst xmlns:pc="http://schemas.microsoft.com/office/powerpoint/2013/main/command">
      <pc:docMk/>
      <pc:sldMk cId="4222767586" sldId="682"/>
    </pc:sldMkLst>
    <p188:replyLst>
      <p188:reply id="{D86B22D2-44CB-410C-93B6-2FABBCE3E4E7}" authorId="{774B28C1-93EC-8820-4381-C39872AC1E2F}" created="2024-05-02T13:36:01.923">
        <p188:txBody>
          <a:bodyPr/>
          <a:lstStyle/>
          <a:p>
            <a:r>
              <a:rPr lang="en-US"/>
              <a:t>Done!</a:t>
            </a:r>
          </a:p>
        </p188:txBody>
      </p188:reply>
    </p188:replyLst>
    <p188:txBody>
      <a:bodyPr/>
      <a:lstStyle/>
      <a:p>
        <a:r>
          <a:rPr lang="en-US"/>
          <a:t>Judith would you insert tomorrow's date as a footer? I could not find that option in this version of PP.</a:t>
        </a:r>
      </a:p>
    </p188:txBody>
  </p188:cm>
</p188:cmLst>
</file>

<file path=ppt/comments/modernComment_2B1_9EB31E80.xml><?xml version="1.0" encoding="utf-8"?>
<p188:cmLst xmlns:a="http://schemas.openxmlformats.org/drawingml/2006/main" xmlns:r="http://schemas.openxmlformats.org/officeDocument/2006/relationships" xmlns:p188="http://schemas.microsoft.com/office/powerpoint/2018/8/main">
  <p188:cm id="{1C02A33A-D232-413A-866E-502DA278F9AB}" authorId="{774B28C1-93EC-8820-4381-C39872AC1E2F}" created="2024-04-29T22:31:47.463">
    <pc:sldMkLst xmlns:pc="http://schemas.microsoft.com/office/powerpoint/2013/main/command">
      <pc:docMk/>
      <pc:sldMk cId="2662538880" sldId="689"/>
    </pc:sldMkLst>
    <p188:replyLst>
      <p188:reply id="{1DAFEC0B-7A9E-481C-B64B-8BA5ECACA9E0}" authorId="{832C49C1-8442-19AD-F021-FB41AD7FD3B8}" created="2024-04-30T16:30:12.130">
        <p188:txBody>
          <a:bodyPr/>
          <a:lstStyle/>
          <a:p>
            <a:r>
              <a:rPr lang="en-US"/>
              <a:t>right</a:t>
            </a:r>
          </a:p>
        </p188:txBody>
      </p188:reply>
    </p188:replyLst>
    <p188:txBody>
      <a:bodyPr/>
      <a:lstStyle/>
      <a:p>
        <a:r>
          <a:rPr lang="en-US"/>
          <a:t>In the middle section, the "DSMP" here is our "DSMP Light" correct in the same sense that limited data sets do not require an Authorization to use PHI for Research (as reflected in Cayuse section "Recruitment, Consent and Compensation".</a:t>
        </a:r>
      </a:p>
    </p188:txBody>
  </p188:cm>
  <p188:cm id="{1177A931-C4A8-41BC-AC59-3C8AC93ACE89}" authorId="{774B28C1-93EC-8820-4381-C39872AC1E2F}" created="2024-04-29T22:33:01.283">
    <pc:sldMkLst xmlns:pc="http://schemas.microsoft.com/office/powerpoint/2013/main/command">
      <pc:docMk/>
      <pc:sldMk cId="2662538880" sldId="689"/>
    </pc:sldMkLst>
    <p188:replyLst>
      <p188:reply id="{E8499A16-2ABF-4CEE-930A-E680222C9D87}" authorId="{832C49C1-8442-19AD-F021-FB41AD7FD3B8}" created="2024-04-30T16:30:40.724">
        <p188:txBody>
          <a:bodyPr/>
          <a:lstStyle/>
          <a:p>
            <a:r>
              <a:rPr lang="en-US"/>
              <a:t>right</a:t>
            </a:r>
          </a:p>
        </p188:txBody>
      </p188:reply>
    </p188:replyLst>
    <p188:txBody>
      <a:bodyPr/>
      <a:lstStyle/>
      <a:p>
        <a:r>
          <a:rPr lang="en-US"/>
          <a:t>In the bottom section, the "DSMP" here is our "DSMP Light" correct since we do not require the full/greater than minimal risk DSMP for minimal risk studies which involve PHI.</a:t>
        </a:r>
      </a:p>
    </p188:txBody>
  </p188:cm>
</p188:cmLst>
</file>

<file path=ppt/comments/modernComment_2B2_64364D05.xml><?xml version="1.0" encoding="utf-8"?>
<p188:cmLst xmlns:a="http://schemas.openxmlformats.org/drawingml/2006/main" xmlns:r="http://schemas.openxmlformats.org/officeDocument/2006/relationships" xmlns:p188="http://schemas.microsoft.com/office/powerpoint/2018/8/main">
  <p188:cm id="{2B8665AE-B72A-4971-B833-251C77140E6C}" authorId="{832C49C1-8442-19AD-F021-FB41AD7FD3B8}" created="2024-04-30T21:05:57.655">
    <pc:sldMkLst xmlns:pc="http://schemas.microsoft.com/office/powerpoint/2013/main/command">
      <pc:docMk/>
      <pc:sldMk cId="1681280261" sldId="690"/>
    </pc:sldMkLst>
    <p188:txBody>
      <a:bodyPr/>
      <a:lstStyle/>
      <a:p>
        <a:r>
          <a:rPr lang="en-US"/>
          <a:t>Judith, include some links here</a:t>
        </a:r>
      </a:p>
    </p188:txBody>
  </p188:cm>
</p188:cmLst>
</file>

<file path=ppt/comments/modernComment_2B3_E07E1C68.xml><?xml version="1.0" encoding="utf-8"?>
<p188:cmLst xmlns:a="http://schemas.openxmlformats.org/drawingml/2006/main" xmlns:r="http://schemas.openxmlformats.org/officeDocument/2006/relationships" xmlns:p188="http://schemas.microsoft.com/office/powerpoint/2018/8/main">
  <p188:cm id="{FF028CB7-95DF-49F3-952F-67803BE8893A}" authorId="{774B28C1-93EC-8820-4381-C39872AC1E2F}" created="2024-05-01T16:06:11.557">
    <pc:sldMkLst xmlns:pc="http://schemas.microsoft.com/office/powerpoint/2013/main/command">
      <pc:docMk/>
      <pc:sldMk cId="3766361192" sldId="691"/>
    </pc:sldMkLst>
    <p188:txBody>
      <a:bodyPr/>
      <a:lstStyle/>
      <a:p>
        <a:r>
          <a:rPr lang="en-US"/>
          <a:t>Hi Mary! I updated this screenshot in yesterday's file https://chapman0.sharepoint.com/:w:/s/OOR-ResearchIntegrity/EYvEa-9v9EZIimtMPPB-oikBldQB32MROdswdEVXpokfMA?e=c8i49m (I sent via email to you and Jen at 12:33 pm) change "PHI" to "health information" in 2 questions  since "health information" is a broader term (the info might not be "PHI").</a:t>
        </a:r>
      </a:p>
    </p188:txBody>
  </p188:cm>
</p188:cmLst>
</file>

<file path=ppt/comments/modernComment_2B4_71D1F687.xml><?xml version="1.0" encoding="utf-8"?>
<p188:cmLst xmlns:a="http://schemas.openxmlformats.org/drawingml/2006/main" xmlns:r="http://schemas.openxmlformats.org/officeDocument/2006/relationships" xmlns:p188="http://schemas.microsoft.com/office/powerpoint/2018/8/main">
  <p188:cm id="{2CC50E86-142B-47CB-80A8-399621CF4A9B}" authorId="{774B28C1-93EC-8820-4381-C39872AC1E2F}" created="2024-05-02T13:38:58.007">
    <pc:sldMkLst xmlns:pc="http://schemas.microsoft.com/office/powerpoint/2013/main/command">
      <pc:docMk/>
      <pc:sldMk cId="1909585543" sldId="692"/>
    </pc:sldMkLst>
    <p188:txBody>
      <a:bodyPr/>
      <a:lstStyle/>
      <a:p>
        <a:r>
          <a:rPr lang="en-US"/>
          <a:t>I mentioned to Jen that I’m not very familiar with the 2nd and 3rd bullets so she suggested that this slide be only held in reserve/not need to be presented.</a:t>
        </a:r>
      </a:p>
    </p188:txBody>
  </p188:cm>
</p188:cmLst>
</file>

<file path=ppt/comments/modernComment_2B7_305108B0.xml><?xml version="1.0" encoding="utf-8"?>
<p188:cmLst xmlns:a="http://schemas.openxmlformats.org/drawingml/2006/main" xmlns:r="http://schemas.openxmlformats.org/officeDocument/2006/relationships" xmlns:p188="http://schemas.microsoft.com/office/powerpoint/2018/8/main">
  <p188:cm id="{6EED956A-70BF-4F6E-8694-317D0B171D31}" authorId="{832C49C1-8442-19AD-F021-FB41AD7FD3B8}" created="2024-04-30T21:05:27.998">
    <pc:sldMkLst xmlns:pc="http://schemas.microsoft.com/office/powerpoint/2013/main/command">
      <pc:docMk/>
      <pc:sldMk cId="810617008" sldId="695"/>
    </pc:sldMkLst>
    <p188:txBody>
      <a:bodyPr/>
      <a:lstStyle/>
      <a:p>
        <a:r>
          <a:rPr lang="en-US"/>
          <a:t>Judith, insert your table here and explain</a:t>
        </a:r>
      </a:p>
    </p188:txBody>
  </p188:cm>
  <p188:cm id="{40D558C8-49E9-466E-AD81-A0442EA7CD8A}" authorId="{832C49C1-8442-19AD-F021-FB41AD7FD3B8}" created="2024-05-01T17:46:18.923">
    <pc:sldMkLst xmlns:pc="http://schemas.microsoft.com/office/powerpoint/2013/main/command">
      <pc:docMk/>
      <pc:sldMk cId="810617008" sldId="695"/>
    </pc:sldMkLst>
    <p188:txBody>
      <a:bodyPr/>
      <a:lstStyle/>
      <a:p>
        <a:r>
          <a:rPr lang="en-US"/>
          <a:t>this looks great...will you fix formatting?</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917FD-5DB3-49EB-B01F-548528A7A10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A0D0E42-BF01-4077-BC0E-969892AACAB8}">
      <dgm:prSet phldrT="[Text]" phldr="0"/>
      <dgm:spPr/>
      <dgm:t>
        <a:bodyPr/>
        <a:lstStyle/>
        <a:p>
          <a:pPr rtl="0"/>
          <a:r>
            <a:rPr lang="en-US">
              <a:latin typeface="Calibri Light" panose="020F0302020204030204"/>
            </a:rPr>
            <a:t>Rule #1</a:t>
          </a:r>
          <a:endParaRPr lang="en-US"/>
        </a:p>
      </dgm:t>
    </dgm:pt>
    <dgm:pt modelId="{DFA6E1C6-FD86-42B9-B228-C6943C574EDA}" type="parTrans" cxnId="{316F14C1-8D4D-43BD-93C2-2FEB453BC1ED}">
      <dgm:prSet/>
      <dgm:spPr/>
      <dgm:t>
        <a:bodyPr/>
        <a:lstStyle/>
        <a:p>
          <a:endParaRPr lang="en-US"/>
        </a:p>
      </dgm:t>
    </dgm:pt>
    <dgm:pt modelId="{029D15FB-6104-47D7-AA3C-799330235070}" type="sibTrans" cxnId="{316F14C1-8D4D-43BD-93C2-2FEB453BC1ED}">
      <dgm:prSet/>
      <dgm:spPr/>
      <dgm:t>
        <a:bodyPr/>
        <a:lstStyle/>
        <a:p>
          <a:endParaRPr lang="en-US"/>
        </a:p>
      </dgm:t>
    </dgm:pt>
    <dgm:pt modelId="{966FC715-2413-4061-90F4-E12D7AAE8880}">
      <dgm:prSet phldrT="[Text]" phldr="0"/>
      <dgm:spPr/>
      <dgm:t>
        <a:bodyPr/>
        <a:lstStyle/>
        <a:p>
          <a:pPr rtl="0"/>
          <a:r>
            <a:rPr lang="en-US">
              <a:solidFill>
                <a:srgbClr val="000000"/>
              </a:solidFill>
            </a:rPr>
            <a:t>PHI cannot be shared with anyone outside the research team and can be used only per the patient’s authorization and consent forms or necessary waivers</a:t>
          </a:r>
          <a:endParaRPr lang="en-US"/>
        </a:p>
      </dgm:t>
    </dgm:pt>
    <dgm:pt modelId="{757C39A8-FD95-4BAC-9A1B-75A4BADAA52F}" type="parTrans" cxnId="{46E358CF-9B6F-46FC-8FDC-3FC9E49B4BB6}">
      <dgm:prSet/>
      <dgm:spPr/>
      <dgm:t>
        <a:bodyPr/>
        <a:lstStyle/>
        <a:p>
          <a:endParaRPr lang="en-US"/>
        </a:p>
      </dgm:t>
    </dgm:pt>
    <dgm:pt modelId="{091AF5BD-355D-446A-B931-795029B14497}" type="sibTrans" cxnId="{46E358CF-9B6F-46FC-8FDC-3FC9E49B4BB6}">
      <dgm:prSet/>
      <dgm:spPr/>
      <dgm:t>
        <a:bodyPr/>
        <a:lstStyle/>
        <a:p>
          <a:endParaRPr lang="en-US"/>
        </a:p>
      </dgm:t>
    </dgm:pt>
    <dgm:pt modelId="{9DA71FB1-F249-4899-BBCD-99A5A77FF2A7}">
      <dgm:prSet phldrT="[Text]" phldr="0"/>
      <dgm:spPr/>
      <dgm:t>
        <a:bodyPr/>
        <a:lstStyle/>
        <a:p>
          <a:pPr rtl="0"/>
          <a:r>
            <a:rPr lang="en-US">
              <a:latin typeface="Calibri Light" panose="020F0302020204030204"/>
            </a:rPr>
            <a:t>Ruler #2</a:t>
          </a:r>
          <a:endParaRPr lang="en-US"/>
        </a:p>
      </dgm:t>
    </dgm:pt>
    <dgm:pt modelId="{75F44674-37D9-4F8D-990C-53A590F44A1B}" type="parTrans" cxnId="{50004EE1-5F5E-4457-9C6E-7D4A641EB87E}">
      <dgm:prSet/>
      <dgm:spPr/>
      <dgm:t>
        <a:bodyPr/>
        <a:lstStyle/>
        <a:p>
          <a:endParaRPr lang="en-US"/>
        </a:p>
      </dgm:t>
    </dgm:pt>
    <dgm:pt modelId="{59D7EBAA-2FCD-4A16-994F-613AAF6ACCF9}" type="sibTrans" cxnId="{50004EE1-5F5E-4457-9C6E-7D4A641EB87E}">
      <dgm:prSet/>
      <dgm:spPr/>
      <dgm:t>
        <a:bodyPr/>
        <a:lstStyle/>
        <a:p>
          <a:endParaRPr lang="en-US"/>
        </a:p>
      </dgm:t>
    </dgm:pt>
    <dgm:pt modelId="{269FCC8A-C63E-44BE-B35A-022CE3B22F3B}">
      <dgm:prSet phldrT="[Text]" phldr="0"/>
      <dgm:spPr/>
      <dgm:t>
        <a:bodyPr/>
        <a:lstStyle/>
        <a:p>
          <a:pPr rtl="0"/>
          <a:r>
            <a:rPr lang="en-US">
              <a:solidFill>
                <a:srgbClr val="000000"/>
              </a:solidFill>
              <a:latin typeface="Calibri Light" panose="020F0302020204030204"/>
            </a:rPr>
            <a:t>Researchers</a:t>
          </a:r>
          <a:r>
            <a:rPr lang="en-US">
              <a:solidFill>
                <a:srgbClr val="000000"/>
              </a:solidFill>
            </a:rPr>
            <a:t> cannot</a:t>
          </a:r>
          <a:r>
            <a:rPr lang="en-US">
              <a:solidFill>
                <a:srgbClr val="000000"/>
              </a:solidFill>
              <a:latin typeface="Calibri Light" panose="020F0302020204030204"/>
            </a:rPr>
            <a:t> attempt</a:t>
          </a:r>
          <a:r>
            <a:rPr lang="en-US">
              <a:solidFill>
                <a:srgbClr val="000000"/>
              </a:solidFill>
            </a:rPr>
            <a:t> to re-identify the data or contact patients</a:t>
          </a:r>
          <a:r>
            <a:rPr lang="en-US">
              <a:latin typeface="Calibri Light" panose="020F0302020204030204"/>
            </a:rPr>
            <a:t> if securing a data set</a:t>
          </a:r>
          <a:endParaRPr lang="en-US"/>
        </a:p>
      </dgm:t>
    </dgm:pt>
    <dgm:pt modelId="{D101371A-0854-488A-8F73-7C5D605D2D10}" type="parTrans" cxnId="{D42CB970-52F5-4306-A873-2683FE7692EE}">
      <dgm:prSet/>
      <dgm:spPr/>
      <dgm:t>
        <a:bodyPr/>
        <a:lstStyle/>
        <a:p>
          <a:endParaRPr lang="en-US"/>
        </a:p>
      </dgm:t>
    </dgm:pt>
    <dgm:pt modelId="{9FD84854-72DC-4F38-8F7B-B3AE183B74E8}" type="sibTrans" cxnId="{D42CB970-52F5-4306-A873-2683FE7692EE}">
      <dgm:prSet/>
      <dgm:spPr/>
      <dgm:t>
        <a:bodyPr/>
        <a:lstStyle/>
        <a:p>
          <a:endParaRPr lang="en-US"/>
        </a:p>
      </dgm:t>
    </dgm:pt>
    <dgm:pt modelId="{C9B43D5C-6332-455B-A6F2-F3FB40C9DAF3}">
      <dgm:prSet phldrT="[Text]" phldr="0"/>
      <dgm:spPr/>
      <dgm:t>
        <a:bodyPr/>
        <a:lstStyle/>
        <a:p>
          <a:pPr rtl="0"/>
          <a:r>
            <a:rPr lang="en-US">
              <a:latin typeface="Calibri Light" panose="020F0302020204030204"/>
            </a:rPr>
            <a:t>Ruler #3</a:t>
          </a:r>
          <a:endParaRPr lang="en-US"/>
        </a:p>
      </dgm:t>
    </dgm:pt>
    <dgm:pt modelId="{72C83F00-C779-476D-9476-A4B34F99206B}" type="parTrans" cxnId="{F2D77D67-52F9-4AC2-AB08-A9FD9261E374}">
      <dgm:prSet/>
      <dgm:spPr/>
      <dgm:t>
        <a:bodyPr/>
        <a:lstStyle/>
        <a:p>
          <a:endParaRPr lang="en-US"/>
        </a:p>
      </dgm:t>
    </dgm:pt>
    <dgm:pt modelId="{58E124E5-DAFE-4309-9EF1-44FB7B4EFC38}" type="sibTrans" cxnId="{F2D77D67-52F9-4AC2-AB08-A9FD9261E374}">
      <dgm:prSet/>
      <dgm:spPr/>
      <dgm:t>
        <a:bodyPr/>
        <a:lstStyle/>
        <a:p>
          <a:endParaRPr lang="en-US"/>
        </a:p>
      </dgm:t>
    </dgm:pt>
    <dgm:pt modelId="{3BF94AEF-ABDE-4D10-B8D7-C76E9C4B22BD}">
      <dgm:prSet phldrT="[Text]" phldr="0"/>
      <dgm:spPr/>
      <dgm:t>
        <a:bodyPr/>
        <a:lstStyle/>
        <a:p>
          <a:pPr rtl="0"/>
          <a:r>
            <a:rPr lang="en-US">
              <a:solidFill>
                <a:srgbClr val="000000"/>
              </a:solidFill>
            </a:rPr>
            <a:t>Researchers must be trained in HIPAA using the CITI module</a:t>
          </a:r>
        </a:p>
      </dgm:t>
    </dgm:pt>
    <dgm:pt modelId="{D1E7801C-614B-487A-B6E4-B906F1EB29CC}" type="parTrans" cxnId="{A6A52DFB-E6CD-43C0-B8D4-B83753B99A2D}">
      <dgm:prSet/>
      <dgm:spPr/>
      <dgm:t>
        <a:bodyPr/>
        <a:lstStyle/>
        <a:p>
          <a:endParaRPr lang="en-US"/>
        </a:p>
      </dgm:t>
    </dgm:pt>
    <dgm:pt modelId="{586E2EB5-B8C9-4287-BD6D-C8FC979BE722}" type="sibTrans" cxnId="{A6A52DFB-E6CD-43C0-B8D4-B83753B99A2D}">
      <dgm:prSet/>
      <dgm:spPr/>
      <dgm:t>
        <a:bodyPr/>
        <a:lstStyle/>
        <a:p>
          <a:endParaRPr lang="en-US"/>
        </a:p>
      </dgm:t>
    </dgm:pt>
    <dgm:pt modelId="{B5209D02-2E2D-4A6B-B54C-B40B715E6034}">
      <dgm:prSet phldr="0"/>
      <dgm:spPr/>
      <dgm:t>
        <a:bodyPr/>
        <a:lstStyle/>
        <a:p>
          <a:pPr rtl="0"/>
          <a:endParaRPr lang="en-US">
            <a:latin typeface="Calibri Light" panose="020F0302020204030204"/>
          </a:endParaRPr>
        </a:p>
      </dgm:t>
    </dgm:pt>
    <dgm:pt modelId="{4416B560-912B-4773-AE31-4136AB4573D6}" type="parTrans" cxnId="{181D3B7D-D714-42D6-9A51-DAD73BEE8D4A}">
      <dgm:prSet/>
      <dgm:spPr/>
    </dgm:pt>
    <dgm:pt modelId="{96AF9139-1BB1-49CB-8AA7-E94219E19D4E}" type="sibTrans" cxnId="{181D3B7D-D714-42D6-9A51-DAD73BEE8D4A}">
      <dgm:prSet/>
      <dgm:spPr/>
    </dgm:pt>
    <dgm:pt modelId="{C4F1C944-34B3-4ACC-9FE8-09B2EA2C0534}" type="pres">
      <dgm:prSet presAssocID="{D11917FD-5DB3-49EB-B01F-548528A7A105}" presName="linearFlow" presStyleCnt="0">
        <dgm:presLayoutVars>
          <dgm:dir/>
          <dgm:animLvl val="lvl"/>
          <dgm:resizeHandles val="exact"/>
        </dgm:presLayoutVars>
      </dgm:prSet>
      <dgm:spPr/>
    </dgm:pt>
    <dgm:pt modelId="{9923A8AC-B77B-41E0-A77E-7E6B8679F435}" type="pres">
      <dgm:prSet presAssocID="{3A0D0E42-BF01-4077-BC0E-969892AACAB8}" presName="composite" presStyleCnt="0"/>
      <dgm:spPr/>
    </dgm:pt>
    <dgm:pt modelId="{4E346C38-CD0F-4755-AFCD-0858258347FD}" type="pres">
      <dgm:prSet presAssocID="{3A0D0E42-BF01-4077-BC0E-969892AACAB8}" presName="parentText" presStyleLbl="alignNode1" presStyleIdx="0" presStyleCnt="3">
        <dgm:presLayoutVars>
          <dgm:chMax val="1"/>
          <dgm:bulletEnabled val="1"/>
        </dgm:presLayoutVars>
      </dgm:prSet>
      <dgm:spPr/>
    </dgm:pt>
    <dgm:pt modelId="{6CB3FC14-CF8E-47ED-87F9-14B7A0755C79}" type="pres">
      <dgm:prSet presAssocID="{3A0D0E42-BF01-4077-BC0E-969892AACAB8}" presName="descendantText" presStyleLbl="alignAcc1" presStyleIdx="0" presStyleCnt="3">
        <dgm:presLayoutVars>
          <dgm:bulletEnabled val="1"/>
        </dgm:presLayoutVars>
      </dgm:prSet>
      <dgm:spPr/>
    </dgm:pt>
    <dgm:pt modelId="{379A3E5E-6FD1-4CE8-84C9-81BC3713016F}" type="pres">
      <dgm:prSet presAssocID="{029D15FB-6104-47D7-AA3C-799330235070}" presName="sp" presStyleCnt="0"/>
      <dgm:spPr/>
    </dgm:pt>
    <dgm:pt modelId="{572EEA9B-C561-4A69-B9F6-7A6CF9DB87D1}" type="pres">
      <dgm:prSet presAssocID="{9DA71FB1-F249-4899-BBCD-99A5A77FF2A7}" presName="composite" presStyleCnt="0"/>
      <dgm:spPr/>
    </dgm:pt>
    <dgm:pt modelId="{7B0E7359-E2CE-47DB-BD8B-AE85790B4A92}" type="pres">
      <dgm:prSet presAssocID="{9DA71FB1-F249-4899-BBCD-99A5A77FF2A7}" presName="parentText" presStyleLbl="alignNode1" presStyleIdx="1" presStyleCnt="3">
        <dgm:presLayoutVars>
          <dgm:chMax val="1"/>
          <dgm:bulletEnabled val="1"/>
        </dgm:presLayoutVars>
      </dgm:prSet>
      <dgm:spPr/>
    </dgm:pt>
    <dgm:pt modelId="{BD89C0DF-C3DD-48DA-886B-7EE45F7DAFB3}" type="pres">
      <dgm:prSet presAssocID="{9DA71FB1-F249-4899-BBCD-99A5A77FF2A7}" presName="descendantText" presStyleLbl="alignAcc1" presStyleIdx="1" presStyleCnt="3">
        <dgm:presLayoutVars>
          <dgm:bulletEnabled val="1"/>
        </dgm:presLayoutVars>
      </dgm:prSet>
      <dgm:spPr/>
    </dgm:pt>
    <dgm:pt modelId="{1EA5A4F0-D10D-42FA-8032-33CF9833743E}" type="pres">
      <dgm:prSet presAssocID="{59D7EBAA-2FCD-4A16-994F-613AAF6ACCF9}" presName="sp" presStyleCnt="0"/>
      <dgm:spPr/>
    </dgm:pt>
    <dgm:pt modelId="{BEA73631-2ADF-4DD8-9E9A-EC10026EA487}" type="pres">
      <dgm:prSet presAssocID="{C9B43D5C-6332-455B-A6F2-F3FB40C9DAF3}" presName="composite" presStyleCnt="0"/>
      <dgm:spPr/>
    </dgm:pt>
    <dgm:pt modelId="{CDD3F66D-CA45-447E-8AEB-B6121BA26D86}" type="pres">
      <dgm:prSet presAssocID="{C9B43D5C-6332-455B-A6F2-F3FB40C9DAF3}" presName="parentText" presStyleLbl="alignNode1" presStyleIdx="2" presStyleCnt="3">
        <dgm:presLayoutVars>
          <dgm:chMax val="1"/>
          <dgm:bulletEnabled val="1"/>
        </dgm:presLayoutVars>
      </dgm:prSet>
      <dgm:spPr/>
    </dgm:pt>
    <dgm:pt modelId="{59995D5D-59AF-4EC6-A849-2C7A185FC007}" type="pres">
      <dgm:prSet presAssocID="{C9B43D5C-6332-455B-A6F2-F3FB40C9DAF3}" presName="descendantText" presStyleLbl="alignAcc1" presStyleIdx="2" presStyleCnt="3">
        <dgm:presLayoutVars>
          <dgm:bulletEnabled val="1"/>
        </dgm:presLayoutVars>
      </dgm:prSet>
      <dgm:spPr/>
    </dgm:pt>
  </dgm:ptLst>
  <dgm:cxnLst>
    <dgm:cxn modelId="{DAC94738-113B-455D-BAAC-9ED6A2769B6C}" type="presOf" srcId="{9DA71FB1-F249-4899-BBCD-99A5A77FF2A7}" destId="{7B0E7359-E2CE-47DB-BD8B-AE85790B4A92}" srcOrd="0" destOrd="0" presId="urn:microsoft.com/office/officeart/2005/8/layout/chevron2"/>
    <dgm:cxn modelId="{4A1AB73A-D3D6-444F-8069-D9A0DC006518}" type="presOf" srcId="{3BF94AEF-ABDE-4D10-B8D7-C76E9C4B22BD}" destId="{59995D5D-59AF-4EC6-A849-2C7A185FC007}" srcOrd="0" destOrd="0" presId="urn:microsoft.com/office/officeart/2005/8/layout/chevron2"/>
    <dgm:cxn modelId="{F2D77D67-52F9-4AC2-AB08-A9FD9261E374}" srcId="{D11917FD-5DB3-49EB-B01F-548528A7A105}" destId="{C9B43D5C-6332-455B-A6F2-F3FB40C9DAF3}" srcOrd="2" destOrd="0" parTransId="{72C83F00-C779-476D-9476-A4B34F99206B}" sibTransId="{58E124E5-DAFE-4309-9EF1-44FB7B4EFC38}"/>
    <dgm:cxn modelId="{CDF7FA47-6472-4522-9838-B717355E0C3A}" type="presOf" srcId="{966FC715-2413-4061-90F4-E12D7AAE8880}" destId="{6CB3FC14-CF8E-47ED-87F9-14B7A0755C79}" srcOrd="0" destOrd="0" presId="urn:microsoft.com/office/officeart/2005/8/layout/chevron2"/>
    <dgm:cxn modelId="{D42CB970-52F5-4306-A873-2683FE7692EE}" srcId="{9DA71FB1-F249-4899-BBCD-99A5A77FF2A7}" destId="{269FCC8A-C63E-44BE-B35A-022CE3B22F3B}" srcOrd="0" destOrd="0" parTransId="{D101371A-0854-488A-8F73-7C5D605D2D10}" sibTransId="{9FD84854-72DC-4F38-8F7B-B3AE183B74E8}"/>
    <dgm:cxn modelId="{181D3B7D-D714-42D6-9A51-DAD73BEE8D4A}" srcId="{C9B43D5C-6332-455B-A6F2-F3FB40C9DAF3}" destId="{B5209D02-2E2D-4A6B-B54C-B40B715E6034}" srcOrd="1" destOrd="0" parTransId="{4416B560-912B-4773-AE31-4136AB4573D6}" sibTransId="{96AF9139-1BB1-49CB-8AA7-E94219E19D4E}"/>
    <dgm:cxn modelId="{6B909E8A-3E46-434D-8E47-7EEA25C770C4}" type="presOf" srcId="{B5209D02-2E2D-4A6B-B54C-B40B715E6034}" destId="{59995D5D-59AF-4EC6-A849-2C7A185FC007}" srcOrd="0" destOrd="1" presId="urn:microsoft.com/office/officeart/2005/8/layout/chevron2"/>
    <dgm:cxn modelId="{9E43AA97-7FC4-4C0A-BA32-243BE8C30FEE}" type="presOf" srcId="{269FCC8A-C63E-44BE-B35A-022CE3B22F3B}" destId="{BD89C0DF-C3DD-48DA-886B-7EE45F7DAFB3}" srcOrd="0" destOrd="0" presId="urn:microsoft.com/office/officeart/2005/8/layout/chevron2"/>
    <dgm:cxn modelId="{316BA2A7-282A-48BE-A053-2702AF836F20}" type="presOf" srcId="{D11917FD-5DB3-49EB-B01F-548528A7A105}" destId="{C4F1C944-34B3-4ACC-9FE8-09B2EA2C0534}" srcOrd="0" destOrd="0" presId="urn:microsoft.com/office/officeart/2005/8/layout/chevron2"/>
    <dgm:cxn modelId="{B388ABB7-E9E1-486B-ACE4-07A4DBC706AE}" type="presOf" srcId="{3A0D0E42-BF01-4077-BC0E-969892AACAB8}" destId="{4E346C38-CD0F-4755-AFCD-0858258347FD}" srcOrd="0" destOrd="0" presId="urn:microsoft.com/office/officeart/2005/8/layout/chevron2"/>
    <dgm:cxn modelId="{316F14C1-8D4D-43BD-93C2-2FEB453BC1ED}" srcId="{D11917FD-5DB3-49EB-B01F-548528A7A105}" destId="{3A0D0E42-BF01-4077-BC0E-969892AACAB8}" srcOrd="0" destOrd="0" parTransId="{DFA6E1C6-FD86-42B9-B228-C6943C574EDA}" sibTransId="{029D15FB-6104-47D7-AA3C-799330235070}"/>
    <dgm:cxn modelId="{46E358CF-9B6F-46FC-8FDC-3FC9E49B4BB6}" srcId="{3A0D0E42-BF01-4077-BC0E-969892AACAB8}" destId="{966FC715-2413-4061-90F4-E12D7AAE8880}" srcOrd="0" destOrd="0" parTransId="{757C39A8-FD95-4BAC-9A1B-75A4BADAA52F}" sibTransId="{091AF5BD-355D-446A-B931-795029B14497}"/>
    <dgm:cxn modelId="{50004EE1-5F5E-4457-9C6E-7D4A641EB87E}" srcId="{D11917FD-5DB3-49EB-B01F-548528A7A105}" destId="{9DA71FB1-F249-4899-BBCD-99A5A77FF2A7}" srcOrd="1" destOrd="0" parTransId="{75F44674-37D9-4F8D-990C-53A590F44A1B}" sibTransId="{59D7EBAA-2FCD-4A16-994F-613AAF6ACCF9}"/>
    <dgm:cxn modelId="{D11499EA-57E3-4441-8103-731DD6B297E4}" type="presOf" srcId="{C9B43D5C-6332-455B-A6F2-F3FB40C9DAF3}" destId="{CDD3F66D-CA45-447E-8AEB-B6121BA26D86}" srcOrd="0" destOrd="0" presId="urn:microsoft.com/office/officeart/2005/8/layout/chevron2"/>
    <dgm:cxn modelId="{A6A52DFB-E6CD-43C0-B8D4-B83753B99A2D}" srcId="{C9B43D5C-6332-455B-A6F2-F3FB40C9DAF3}" destId="{3BF94AEF-ABDE-4D10-B8D7-C76E9C4B22BD}" srcOrd="0" destOrd="0" parTransId="{D1E7801C-614B-487A-B6E4-B906F1EB29CC}" sibTransId="{586E2EB5-B8C9-4287-BD6D-C8FC979BE722}"/>
    <dgm:cxn modelId="{95E07E3C-EC6C-49AB-9A31-9C8F27113AD1}" type="presParOf" srcId="{C4F1C944-34B3-4ACC-9FE8-09B2EA2C0534}" destId="{9923A8AC-B77B-41E0-A77E-7E6B8679F435}" srcOrd="0" destOrd="0" presId="urn:microsoft.com/office/officeart/2005/8/layout/chevron2"/>
    <dgm:cxn modelId="{B0DAEA8B-AA74-4475-AD32-CF7E6DA749FA}" type="presParOf" srcId="{9923A8AC-B77B-41E0-A77E-7E6B8679F435}" destId="{4E346C38-CD0F-4755-AFCD-0858258347FD}" srcOrd="0" destOrd="0" presId="urn:microsoft.com/office/officeart/2005/8/layout/chevron2"/>
    <dgm:cxn modelId="{861261B6-F30B-4DA9-A378-57EBD63629CA}" type="presParOf" srcId="{9923A8AC-B77B-41E0-A77E-7E6B8679F435}" destId="{6CB3FC14-CF8E-47ED-87F9-14B7A0755C79}" srcOrd="1" destOrd="0" presId="urn:microsoft.com/office/officeart/2005/8/layout/chevron2"/>
    <dgm:cxn modelId="{F9043C81-1861-4D59-A8C9-F261C5A6A649}" type="presParOf" srcId="{C4F1C944-34B3-4ACC-9FE8-09B2EA2C0534}" destId="{379A3E5E-6FD1-4CE8-84C9-81BC3713016F}" srcOrd="1" destOrd="0" presId="urn:microsoft.com/office/officeart/2005/8/layout/chevron2"/>
    <dgm:cxn modelId="{BA428D2C-B7D9-4C03-8452-59AC855E9DFD}" type="presParOf" srcId="{C4F1C944-34B3-4ACC-9FE8-09B2EA2C0534}" destId="{572EEA9B-C561-4A69-B9F6-7A6CF9DB87D1}" srcOrd="2" destOrd="0" presId="urn:microsoft.com/office/officeart/2005/8/layout/chevron2"/>
    <dgm:cxn modelId="{CF69D58F-5696-4DEB-9A00-867BDBFCBAC0}" type="presParOf" srcId="{572EEA9B-C561-4A69-B9F6-7A6CF9DB87D1}" destId="{7B0E7359-E2CE-47DB-BD8B-AE85790B4A92}" srcOrd="0" destOrd="0" presId="urn:microsoft.com/office/officeart/2005/8/layout/chevron2"/>
    <dgm:cxn modelId="{CE335FE8-31A8-4CB2-8F2B-9126E32223C5}" type="presParOf" srcId="{572EEA9B-C561-4A69-B9F6-7A6CF9DB87D1}" destId="{BD89C0DF-C3DD-48DA-886B-7EE45F7DAFB3}" srcOrd="1" destOrd="0" presId="urn:microsoft.com/office/officeart/2005/8/layout/chevron2"/>
    <dgm:cxn modelId="{40656E49-5025-40F8-970A-371C630E4830}" type="presParOf" srcId="{C4F1C944-34B3-4ACC-9FE8-09B2EA2C0534}" destId="{1EA5A4F0-D10D-42FA-8032-33CF9833743E}" srcOrd="3" destOrd="0" presId="urn:microsoft.com/office/officeart/2005/8/layout/chevron2"/>
    <dgm:cxn modelId="{F8487EE2-D226-4587-ABBB-69885468589F}" type="presParOf" srcId="{C4F1C944-34B3-4ACC-9FE8-09B2EA2C0534}" destId="{BEA73631-2ADF-4DD8-9E9A-EC10026EA487}" srcOrd="4" destOrd="0" presId="urn:microsoft.com/office/officeart/2005/8/layout/chevron2"/>
    <dgm:cxn modelId="{D836CBE8-C73E-4496-88DB-C40AED2B1433}" type="presParOf" srcId="{BEA73631-2ADF-4DD8-9E9A-EC10026EA487}" destId="{CDD3F66D-CA45-447E-8AEB-B6121BA26D86}" srcOrd="0" destOrd="0" presId="urn:microsoft.com/office/officeart/2005/8/layout/chevron2"/>
    <dgm:cxn modelId="{51F6B7ED-256D-434C-A303-C47C1ED75A9E}" type="presParOf" srcId="{BEA73631-2ADF-4DD8-9E9A-EC10026EA487}" destId="{59995D5D-59AF-4EC6-A849-2C7A185FC00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A849B-4A27-4E6E-BB4A-14509A74F56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A8AAFE9-3431-43A2-9186-9D3F081A40B4}">
      <dgm:prSet phldrT="[Text]" phldr="0"/>
      <dgm:spPr/>
      <dgm:t>
        <a:bodyPr/>
        <a:lstStyle/>
        <a:p>
          <a:pPr rtl="0"/>
          <a:r>
            <a:rPr lang="en-US">
              <a:latin typeface="Calibri Light" panose="020F0302020204030204"/>
            </a:rPr>
            <a:t>Participant authorizes access</a:t>
          </a:r>
          <a:endParaRPr lang="en-US"/>
        </a:p>
      </dgm:t>
    </dgm:pt>
    <dgm:pt modelId="{1705A2EA-C0A3-4D5A-B1B6-84236B788215}" type="parTrans" cxnId="{86E3666C-D99E-40B2-A29C-20212825519D}">
      <dgm:prSet/>
      <dgm:spPr/>
      <dgm:t>
        <a:bodyPr/>
        <a:lstStyle/>
        <a:p>
          <a:endParaRPr lang="en-US"/>
        </a:p>
      </dgm:t>
    </dgm:pt>
    <dgm:pt modelId="{1A3682CD-71B1-46F7-8433-2976A8BDCCF2}" type="sibTrans" cxnId="{86E3666C-D99E-40B2-A29C-20212825519D}">
      <dgm:prSet/>
      <dgm:spPr/>
      <dgm:t>
        <a:bodyPr/>
        <a:lstStyle/>
        <a:p>
          <a:endParaRPr lang="en-US"/>
        </a:p>
      </dgm:t>
    </dgm:pt>
    <dgm:pt modelId="{69FBE146-C554-48F7-8262-67139C903701}">
      <dgm:prSet phldrT="[Text]" phldr="0"/>
      <dgm:spPr/>
      <dgm:t>
        <a:bodyPr/>
        <a:lstStyle/>
        <a:p>
          <a:pPr rtl="0"/>
          <a:r>
            <a:rPr lang="en-US">
              <a:latin typeface="Calibri Light" panose="020F0302020204030204"/>
            </a:rPr>
            <a:t>Authorization form on IRB website</a:t>
          </a:r>
          <a:endParaRPr lang="en-US"/>
        </a:p>
      </dgm:t>
    </dgm:pt>
    <dgm:pt modelId="{5B6639B3-2F92-493B-AC37-695A5F25D037}" type="parTrans" cxnId="{244DB64B-ACBF-48A2-A674-40DE5C0475D2}">
      <dgm:prSet/>
      <dgm:spPr/>
      <dgm:t>
        <a:bodyPr/>
        <a:lstStyle/>
        <a:p>
          <a:endParaRPr lang="en-US"/>
        </a:p>
      </dgm:t>
    </dgm:pt>
    <dgm:pt modelId="{05B99C8F-B37F-4753-9E6A-E915A2C42595}" type="sibTrans" cxnId="{244DB64B-ACBF-48A2-A674-40DE5C0475D2}">
      <dgm:prSet/>
      <dgm:spPr/>
      <dgm:t>
        <a:bodyPr/>
        <a:lstStyle/>
        <a:p>
          <a:endParaRPr lang="en-US"/>
        </a:p>
      </dgm:t>
    </dgm:pt>
    <dgm:pt modelId="{7F4C1A59-737D-40EF-B4A4-68EEC3CBFD1E}">
      <dgm:prSet phldrT="[Text]" phldr="0"/>
      <dgm:spPr/>
      <dgm:t>
        <a:bodyPr/>
        <a:lstStyle/>
        <a:p>
          <a:pPr rtl="0"/>
          <a:r>
            <a:rPr lang="en-US" b="1" dirty="0">
              <a:latin typeface="Calibri Light" panose="020F0302020204030204"/>
            </a:rPr>
            <a:t>Data Safety &amp; Monitoring Plan (DSMP)</a:t>
          </a:r>
          <a:endParaRPr lang="en-US" b="1" dirty="0"/>
        </a:p>
      </dgm:t>
    </dgm:pt>
    <dgm:pt modelId="{DC47F0A2-D656-4776-9A10-DF6BD555B918}" type="parTrans" cxnId="{2BC3324C-7E6C-4A1C-9A25-A956AC20F0DB}">
      <dgm:prSet/>
      <dgm:spPr/>
      <dgm:t>
        <a:bodyPr/>
        <a:lstStyle/>
        <a:p>
          <a:endParaRPr lang="en-US"/>
        </a:p>
      </dgm:t>
    </dgm:pt>
    <dgm:pt modelId="{73AD33CC-3196-4731-B151-3A21CC96B8C1}" type="sibTrans" cxnId="{2BC3324C-7E6C-4A1C-9A25-A956AC20F0DB}">
      <dgm:prSet/>
      <dgm:spPr/>
      <dgm:t>
        <a:bodyPr/>
        <a:lstStyle/>
        <a:p>
          <a:endParaRPr lang="en-US"/>
        </a:p>
      </dgm:t>
    </dgm:pt>
    <dgm:pt modelId="{11EF005E-5000-42E6-882A-A11132A02A2E}">
      <dgm:prSet phldrT="[Text]" phldr="0"/>
      <dgm:spPr/>
      <dgm:t>
        <a:bodyPr/>
        <a:lstStyle/>
        <a:p>
          <a:pPr rtl="0"/>
          <a:r>
            <a:rPr lang="en-US">
              <a:latin typeface="Calibri Light" panose="020F0302020204030204"/>
            </a:rPr>
            <a:t>Limited data set with PHI</a:t>
          </a:r>
          <a:endParaRPr lang="en-US"/>
        </a:p>
      </dgm:t>
    </dgm:pt>
    <dgm:pt modelId="{9FDC2E4D-1651-4E5A-B24F-65F4C6AA8E91}" type="parTrans" cxnId="{1E75D533-0C74-438F-A005-1FDDA02444FE}">
      <dgm:prSet/>
      <dgm:spPr/>
      <dgm:t>
        <a:bodyPr/>
        <a:lstStyle/>
        <a:p>
          <a:endParaRPr lang="en-US"/>
        </a:p>
      </dgm:t>
    </dgm:pt>
    <dgm:pt modelId="{41F4226C-D1F5-45F9-BC56-BC789764B675}" type="sibTrans" cxnId="{1E75D533-0C74-438F-A005-1FDDA02444FE}">
      <dgm:prSet/>
      <dgm:spPr/>
      <dgm:t>
        <a:bodyPr/>
        <a:lstStyle/>
        <a:p>
          <a:endParaRPr lang="en-US"/>
        </a:p>
      </dgm:t>
    </dgm:pt>
    <dgm:pt modelId="{279CCAD2-2937-471A-AAAC-E49BEF423D03}">
      <dgm:prSet phldrT="[Text]" phldr="0"/>
      <dgm:spPr/>
      <dgm:t>
        <a:bodyPr/>
        <a:lstStyle/>
        <a:p>
          <a:pPr rtl="0"/>
          <a:r>
            <a:rPr lang="en-US" b="0">
              <a:latin typeface="Calibri Light" panose="020F0302020204030204"/>
            </a:rPr>
            <a:t>Data Sharing &amp;/or Data Use Agreement</a:t>
          </a:r>
          <a:endParaRPr lang="en-US" b="0"/>
        </a:p>
      </dgm:t>
    </dgm:pt>
    <dgm:pt modelId="{B78E5841-84AA-4D32-B71C-6AD9E1C04567}" type="parTrans" cxnId="{E14A6702-9185-4D83-BF16-83594BDF7726}">
      <dgm:prSet/>
      <dgm:spPr/>
      <dgm:t>
        <a:bodyPr/>
        <a:lstStyle/>
        <a:p>
          <a:endParaRPr lang="en-US"/>
        </a:p>
      </dgm:t>
    </dgm:pt>
    <dgm:pt modelId="{5D8712F4-4D51-4229-BBBC-054B4F74113A}" type="sibTrans" cxnId="{E14A6702-9185-4D83-BF16-83594BDF7726}">
      <dgm:prSet/>
      <dgm:spPr/>
      <dgm:t>
        <a:bodyPr/>
        <a:lstStyle/>
        <a:p>
          <a:endParaRPr lang="en-US"/>
        </a:p>
      </dgm:t>
    </dgm:pt>
    <dgm:pt modelId="{23ABF7DE-42DD-46CD-964E-835CDF529E6F}">
      <dgm:prSet phldrT="[Text]" phldr="0"/>
      <dgm:spPr/>
      <dgm:t>
        <a:bodyPr/>
        <a:lstStyle/>
        <a:p>
          <a:pPr rtl="0"/>
          <a:r>
            <a:rPr lang="en-US" b="1" dirty="0">
              <a:latin typeface="Calibri Light" panose="020F0302020204030204"/>
            </a:rPr>
            <a:t>Data Safety &amp; Monitoring Plan (DSMP)</a:t>
          </a:r>
          <a:endParaRPr lang="en-US" dirty="0"/>
        </a:p>
      </dgm:t>
    </dgm:pt>
    <dgm:pt modelId="{1CAE3298-92CF-4D73-9875-23F2373D34B5}" type="parTrans" cxnId="{AD0C2AFA-78B9-45F7-A8D9-67D9FBDA4DA5}">
      <dgm:prSet/>
      <dgm:spPr/>
      <dgm:t>
        <a:bodyPr/>
        <a:lstStyle/>
        <a:p>
          <a:endParaRPr lang="en-US"/>
        </a:p>
      </dgm:t>
    </dgm:pt>
    <dgm:pt modelId="{76619361-C2DE-4623-B339-3B28FB348655}" type="sibTrans" cxnId="{AD0C2AFA-78B9-45F7-A8D9-67D9FBDA4DA5}">
      <dgm:prSet/>
      <dgm:spPr/>
      <dgm:t>
        <a:bodyPr/>
        <a:lstStyle/>
        <a:p>
          <a:endParaRPr lang="en-US"/>
        </a:p>
      </dgm:t>
    </dgm:pt>
    <dgm:pt modelId="{40D1C7D1-1B0C-4CBC-ABAF-A9516BE9C70A}">
      <dgm:prSet phldrT="[Text]" phldr="0"/>
      <dgm:spPr/>
      <dgm:t>
        <a:bodyPr/>
        <a:lstStyle/>
        <a:p>
          <a:pPr rtl="0"/>
          <a:r>
            <a:rPr lang="en-US">
              <a:latin typeface="Calibri Light" panose="020F0302020204030204"/>
            </a:rPr>
            <a:t>Waiver of authorization to access PHI</a:t>
          </a:r>
          <a:endParaRPr lang="en-US"/>
        </a:p>
      </dgm:t>
    </dgm:pt>
    <dgm:pt modelId="{99F6B827-965B-404C-AA2B-5ECBA444ACA4}" type="parTrans" cxnId="{2442E670-A648-4110-8FA2-41D09EFC52F5}">
      <dgm:prSet/>
      <dgm:spPr/>
      <dgm:t>
        <a:bodyPr/>
        <a:lstStyle/>
        <a:p>
          <a:endParaRPr lang="en-US"/>
        </a:p>
      </dgm:t>
    </dgm:pt>
    <dgm:pt modelId="{46E70478-AC35-46A0-B8B4-E917EAEDC9C1}" type="sibTrans" cxnId="{2442E670-A648-4110-8FA2-41D09EFC52F5}">
      <dgm:prSet/>
      <dgm:spPr/>
      <dgm:t>
        <a:bodyPr/>
        <a:lstStyle/>
        <a:p>
          <a:endParaRPr lang="en-US"/>
        </a:p>
      </dgm:t>
    </dgm:pt>
    <dgm:pt modelId="{FE177704-00D5-4C0B-ABC1-23D2E36D519A}">
      <dgm:prSet phldrT="[Text]" phldr="0"/>
      <dgm:spPr/>
      <dgm:t>
        <a:bodyPr/>
        <a:lstStyle/>
        <a:p>
          <a:pPr rtl="0"/>
          <a:r>
            <a:rPr lang="en-US" b="0">
              <a:solidFill>
                <a:srgbClr val="000000"/>
              </a:solidFill>
              <a:latin typeface="Calibri Light" panose="020F0302020204030204"/>
            </a:rPr>
            <a:t>Minimal</a:t>
          </a:r>
          <a:r>
            <a:rPr lang="en-US" b="0">
              <a:solidFill>
                <a:srgbClr val="000000"/>
              </a:solidFill>
            </a:rPr>
            <a:t> risk, authorization is not possible, etc.</a:t>
          </a:r>
          <a:endParaRPr lang="en-US" b="0"/>
        </a:p>
      </dgm:t>
    </dgm:pt>
    <dgm:pt modelId="{0D57F2B1-CFE6-4A9F-AA7D-33374AE3C2DF}" type="parTrans" cxnId="{105BD756-1321-4B14-9A0D-ECE570386F3A}">
      <dgm:prSet/>
      <dgm:spPr/>
      <dgm:t>
        <a:bodyPr/>
        <a:lstStyle/>
        <a:p>
          <a:endParaRPr lang="en-US"/>
        </a:p>
      </dgm:t>
    </dgm:pt>
    <dgm:pt modelId="{C5BCD0BA-0AD3-484C-A272-91D27E0F61BE}" type="sibTrans" cxnId="{105BD756-1321-4B14-9A0D-ECE570386F3A}">
      <dgm:prSet/>
      <dgm:spPr/>
      <dgm:t>
        <a:bodyPr/>
        <a:lstStyle/>
        <a:p>
          <a:endParaRPr lang="en-US"/>
        </a:p>
      </dgm:t>
    </dgm:pt>
    <dgm:pt modelId="{E42CCF4C-60D1-4604-9E43-5F109DFD8C29}">
      <dgm:prSet phldrT="[Text]" phldr="0"/>
      <dgm:spPr/>
      <dgm:t>
        <a:bodyPr/>
        <a:lstStyle/>
        <a:p>
          <a:pPr rtl="0"/>
          <a:r>
            <a:rPr lang="en-US" b="1" dirty="0">
              <a:latin typeface="Calibri Light" panose="020F0302020204030204"/>
            </a:rPr>
            <a:t>Data Safety &amp; Monitoring Plan (DSMP)</a:t>
          </a:r>
          <a:endParaRPr lang="en-US" dirty="0"/>
        </a:p>
      </dgm:t>
    </dgm:pt>
    <dgm:pt modelId="{FC430ADA-6D7F-4181-801B-8942F549BC04}" type="parTrans" cxnId="{0D7AA997-DB06-432A-9EC7-53F50098CC5A}">
      <dgm:prSet/>
      <dgm:spPr/>
      <dgm:t>
        <a:bodyPr/>
        <a:lstStyle/>
        <a:p>
          <a:endParaRPr lang="en-US"/>
        </a:p>
      </dgm:t>
    </dgm:pt>
    <dgm:pt modelId="{3F97228A-682A-4951-A05A-346C242E2F50}" type="sibTrans" cxnId="{0D7AA997-DB06-432A-9EC7-53F50098CC5A}">
      <dgm:prSet/>
      <dgm:spPr/>
      <dgm:t>
        <a:bodyPr/>
        <a:lstStyle/>
        <a:p>
          <a:endParaRPr lang="en-US"/>
        </a:p>
      </dgm:t>
    </dgm:pt>
    <dgm:pt modelId="{C28C20D5-3BC1-451F-B7B2-A30866EA9D0E}" type="pres">
      <dgm:prSet presAssocID="{30FA849B-4A27-4E6E-BB4A-14509A74F567}" presName="Name0" presStyleCnt="0">
        <dgm:presLayoutVars>
          <dgm:chPref val="3"/>
          <dgm:dir/>
          <dgm:animLvl val="lvl"/>
          <dgm:resizeHandles/>
        </dgm:presLayoutVars>
      </dgm:prSet>
      <dgm:spPr/>
    </dgm:pt>
    <dgm:pt modelId="{6832F099-7FE5-4A21-AE87-E00D1F761506}" type="pres">
      <dgm:prSet presAssocID="{9A8AAFE9-3431-43A2-9186-9D3F081A40B4}" presName="horFlow" presStyleCnt="0"/>
      <dgm:spPr/>
    </dgm:pt>
    <dgm:pt modelId="{B1418AEE-CB6E-4FC2-BD84-AD7033927E90}" type="pres">
      <dgm:prSet presAssocID="{9A8AAFE9-3431-43A2-9186-9D3F081A40B4}" presName="bigChev" presStyleLbl="node1" presStyleIdx="0" presStyleCnt="3"/>
      <dgm:spPr/>
    </dgm:pt>
    <dgm:pt modelId="{EE340FA3-D973-46CE-A6F9-D49E90F50475}" type="pres">
      <dgm:prSet presAssocID="{5B6639B3-2F92-493B-AC37-695A5F25D037}" presName="parTrans" presStyleCnt="0"/>
      <dgm:spPr/>
    </dgm:pt>
    <dgm:pt modelId="{4C079936-1156-4B9E-A0E5-9DC33C4CC834}" type="pres">
      <dgm:prSet presAssocID="{69FBE146-C554-48F7-8262-67139C903701}" presName="node" presStyleLbl="alignAccFollowNode1" presStyleIdx="0" presStyleCnt="6">
        <dgm:presLayoutVars>
          <dgm:bulletEnabled val="1"/>
        </dgm:presLayoutVars>
      </dgm:prSet>
      <dgm:spPr/>
    </dgm:pt>
    <dgm:pt modelId="{680318FC-D985-43FC-BF88-C2D772EB1063}" type="pres">
      <dgm:prSet presAssocID="{05B99C8F-B37F-4753-9E6A-E915A2C42595}" presName="sibTrans" presStyleCnt="0"/>
      <dgm:spPr/>
    </dgm:pt>
    <dgm:pt modelId="{831B90D3-59DA-4C92-95EF-16B3860E82FC}" type="pres">
      <dgm:prSet presAssocID="{7F4C1A59-737D-40EF-B4A4-68EEC3CBFD1E}" presName="node" presStyleLbl="alignAccFollowNode1" presStyleIdx="1" presStyleCnt="6">
        <dgm:presLayoutVars>
          <dgm:bulletEnabled val="1"/>
        </dgm:presLayoutVars>
      </dgm:prSet>
      <dgm:spPr/>
    </dgm:pt>
    <dgm:pt modelId="{CCE472B7-6EFD-438B-94B4-595BB6E12CC2}" type="pres">
      <dgm:prSet presAssocID="{9A8AAFE9-3431-43A2-9186-9D3F081A40B4}" presName="vSp" presStyleCnt="0"/>
      <dgm:spPr/>
    </dgm:pt>
    <dgm:pt modelId="{A32ACEAB-A00C-4ED1-A432-62EDE60D12EF}" type="pres">
      <dgm:prSet presAssocID="{11EF005E-5000-42E6-882A-A11132A02A2E}" presName="horFlow" presStyleCnt="0"/>
      <dgm:spPr/>
    </dgm:pt>
    <dgm:pt modelId="{B499C0D9-D1BB-4EAE-B332-0C7609674C95}" type="pres">
      <dgm:prSet presAssocID="{11EF005E-5000-42E6-882A-A11132A02A2E}" presName="bigChev" presStyleLbl="node1" presStyleIdx="1" presStyleCnt="3"/>
      <dgm:spPr/>
    </dgm:pt>
    <dgm:pt modelId="{425BA9CB-A8E1-491B-A126-8F590B614DFF}" type="pres">
      <dgm:prSet presAssocID="{B78E5841-84AA-4D32-B71C-6AD9E1C04567}" presName="parTrans" presStyleCnt="0"/>
      <dgm:spPr/>
    </dgm:pt>
    <dgm:pt modelId="{E2C84A10-944C-43E9-AA61-C1FD5F07F321}" type="pres">
      <dgm:prSet presAssocID="{279CCAD2-2937-471A-AAAC-E49BEF423D03}" presName="node" presStyleLbl="alignAccFollowNode1" presStyleIdx="2" presStyleCnt="6">
        <dgm:presLayoutVars>
          <dgm:bulletEnabled val="1"/>
        </dgm:presLayoutVars>
      </dgm:prSet>
      <dgm:spPr/>
    </dgm:pt>
    <dgm:pt modelId="{15A08B5B-4F50-4170-A560-3A73FB7FEFF1}" type="pres">
      <dgm:prSet presAssocID="{5D8712F4-4D51-4229-BBBC-054B4F74113A}" presName="sibTrans" presStyleCnt="0"/>
      <dgm:spPr/>
    </dgm:pt>
    <dgm:pt modelId="{F359548E-5841-4940-B8C1-A18CDCAEDAF8}" type="pres">
      <dgm:prSet presAssocID="{23ABF7DE-42DD-46CD-964E-835CDF529E6F}" presName="node" presStyleLbl="alignAccFollowNode1" presStyleIdx="3" presStyleCnt="6">
        <dgm:presLayoutVars>
          <dgm:bulletEnabled val="1"/>
        </dgm:presLayoutVars>
      </dgm:prSet>
      <dgm:spPr/>
    </dgm:pt>
    <dgm:pt modelId="{9BD2DA3E-D5BA-42AC-8675-8939F9A768C1}" type="pres">
      <dgm:prSet presAssocID="{11EF005E-5000-42E6-882A-A11132A02A2E}" presName="vSp" presStyleCnt="0"/>
      <dgm:spPr/>
    </dgm:pt>
    <dgm:pt modelId="{6BA6A61E-0C67-41D9-99C0-522B49484F89}" type="pres">
      <dgm:prSet presAssocID="{40D1C7D1-1B0C-4CBC-ABAF-A9516BE9C70A}" presName="horFlow" presStyleCnt="0"/>
      <dgm:spPr/>
    </dgm:pt>
    <dgm:pt modelId="{8B8FDD35-516A-4FF3-A6CD-3AB6B37EFB88}" type="pres">
      <dgm:prSet presAssocID="{40D1C7D1-1B0C-4CBC-ABAF-A9516BE9C70A}" presName="bigChev" presStyleLbl="node1" presStyleIdx="2" presStyleCnt="3"/>
      <dgm:spPr/>
    </dgm:pt>
    <dgm:pt modelId="{6E48ABD5-0F11-4879-8F35-2C6235B7F59F}" type="pres">
      <dgm:prSet presAssocID="{0D57F2B1-CFE6-4A9F-AA7D-33374AE3C2DF}" presName="parTrans" presStyleCnt="0"/>
      <dgm:spPr/>
    </dgm:pt>
    <dgm:pt modelId="{A651A37E-2DD4-4496-81C6-0A638EC89CF6}" type="pres">
      <dgm:prSet presAssocID="{FE177704-00D5-4C0B-ABC1-23D2E36D519A}" presName="node" presStyleLbl="alignAccFollowNode1" presStyleIdx="4" presStyleCnt="6">
        <dgm:presLayoutVars>
          <dgm:bulletEnabled val="1"/>
        </dgm:presLayoutVars>
      </dgm:prSet>
      <dgm:spPr/>
    </dgm:pt>
    <dgm:pt modelId="{B7FBD615-FB52-428B-A8C7-609CE0915454}" type="pres">
      <dgm:prSet presAssocID="{C5BCD0BA-0AD3-484C-A272-91D27E0F61BE}" presName="sibTrans" presStyleCnt="0"/>
      <dgm:spPr/>
    </dgm:pt>
    <dgm:pt modelId="{B777C473-A6E2-4A5C-9A8C-52F02CF8B67A}" type="pres">
      <dgm:prSet presAssocID="{E42CCF4C-60D1-4604-9E43-5F109DFD8C29}" presName="node" presStyleLbl="alignAccFollowNode1" presStyleIdx="5" presStyleCnt="6">
        <dgm:presLayoutVars>
          <dgm:bulletEnabled val="1"/>
        </dgm:presLayoutVars>
      </dgm:prSet>
      <dgm:spPr/>
    </dgm:pt>
  </dgm:ptLst>
  <dgm:cxnLst>
    <dgm:cxn modelId="{E14A6702-9185-4D83-BF16-83594BDF7726}" srcId="{11EF005E-5000-42E6-882A-A11132A02A2E}" destId="{279CCAD2-2937-471A-AAAC-E49BEF423D03}" srcOrd="0" destOrd="0" parTransId="{B78E5841-84AA-4D32-B71C-6AD9E1C04567}" sibTransId="{5D8712F4-4D51-4229-BBBC-054B4F74113A}"/>
    <dgm:cxn modelId="{92BFD818-7880-4118-975E-B24278CE1CD1}" type="presOf" srcId="{30FA849B-4A27-4E6E-BB4A-14509A74F567}" destId="{C28C20D5-3BC1-451F-B7B2-A30866EA9D0E}" srcOrd="0" destOrd="0" presId="urn:microsoft.com/office/officeart/2005/8/layout/lProcess3"/>
    <dgm:cxn modelId="{EB3CBD19-6540-4FB2-B620-54A89D7739FE}" type="presOf" srcId="{23ABF7DE-42DD-46CD-964E-835CDF529E6F}" destId="{F359548E-5841-4940-B8C1-A18CDCAEDAF8}" srcOrd="0" destOrd="0" presId="urn:microsoft.com/office/officeart/2005/8/layout/lProcess3"/>
    <dgm:cxn modelId="{1E75D533-0C74-438F-A005-1FDDA02444FE}" srcId="{30FA849B-4A27-4E6E-BB4A-14509A74F567}" destId="{11EF005E-5000-42E6-882A-A11132A02A2E}" srcOrd="1" destOrd="0" parTransId="{9FDC2E4D-1651-4E5A-B24F-65F4C6AA8E91}" sibTransId="{41F4226C-D1F5-45F9-BC56-BC789764B675}"/>
    <dgm:cxn modelId="{585F0D67-495D-432E-8ECD-9892D1A1559E}" type="presOf" srcId="{40D1C7D1-1B0C-4CBC-ABAF-A9516BE9C70A}" destId="{8B8FDD35-516A-4FF3-A6CD-3AB6B37EFB88}" srcOrd="0" destOrd="0" presId="urn:microsoft.com/office/officeart/2005/8/layout/lProcess3"/>
    <dgm:cxn modelId="{5E76FC4A-0071-4839-9454-FC196539AA83}" type="presOf" srcId="{69FBE146-C554-48F7-8262-67139C903701}" destId="{4C079936-1156-4B9E-A0E5-9DC33C4CC834}" srcOrd="0" destOrd="0" presId="urn:microsoft.com/office/officeart/2005/8/layout/lProcess3"/>
    <dgm:cxn modelId="{244DB64B-ACBF-48A2-A674-40DE5C0475D2}" srcId="{9A8AAFE9-3431-43A2-9186-9D3F081A40B4}" destId="{69FBE146-C554-48F7-8262-67139C903701}" srcOrd="0" destOrd="0" parTransId="{5B6639B3-2F92-493B-AC37-695A5F25D037}" sibTransId="{05B99C8F-B37F-4753-9E6A-E915A2C42595}"/>
    <dgm:cxn modelId="{2BC3324C-7E6C-4A1C-9A25-A956AC20F0DB}" srcId="{9A8AAFE9-3431-43A2-9186-9D3F081A40B4}" destId="{7F4C1A59-737D-40EF-B4A4-68EEC3CBFD1E}" srcOrd="1" destOrd="0" parTransId="{DC47F0A2-D656-4776-9A10-DF6BD555B918}" sibTransId="{73AD33CC-3196-4731-B151-3A21CC96B8C1}"/>
    <dgm:cxn modelId="{86E3666C-D99E-40B2-A29C-20212825519D}" srcId="{30FA849B-4A27-4E6E-BB4A-14509A74F567}" destId="{9A8AAFE9-3431-43A2-9186-9D3F081A40B4}" srcOrd="0" destOrd="0" parTransId="{1705A2EA-C0A3-4D5A-B1B6-84236B788215}" sibTransId="{1A3682CD-71B1-46F7-8433-2976A8BDCCF2}"/>
    <dgm:cxn modelId="{4D50EB6F-2484-48B9-B1FE-7515FCB256EC}" type="presOf" srcId="{E42CCF4C-60D1-4604-9E43-5F109DFD8C29}" destId="{B777C473-A6E2-4A5C-9A8C-52F02CF8B67A}" srcOrd="0" destOrd="0" presId="urn:microsoft.com/office/officeart/2005/8/layout/lProcess3"/>
    <dgm:cxn modelId="{2442E670-A648-4110-8FA2-41D09EFC52F5}" srcId="{30FA849B-4A27-4E6E-BB4A-14509A74F567}" destId="{40D1C7D1-1B0C-4CBC-ABAF-A9516BE9C70A}" srcOrd="2" destOrd="0" parTransId="{99F6B827-965B-404C-AA2B-5ECBA444ACA4}" sibTransId="{46E70478-AC35-46A0-B8B4-E917EAEDC9C1}"/>
    <dgm:cxn modelId="{7C5A8454-F658-4325-B915-82B1CCCDE961}" type="presOf" srcId="{FE177704-00D5-4C0B-ABC1-23D2E36D519A}" destId="{A651A37E-2DD4-4496-81C6-0A638EC89CF6}" srcOrd="0" destOrd="0" presId="urn:microsoft.com/office/officeart/2005/8/layout/lProcess3"/>
    <dgm:cxn modelId="{105BD756-1321-4B14-9A0D-ECE570386F3A}" srcId="{40D1C7D1-1B0C-4CBC-ABAF-A9516BE9C70A}" destId="{FE177704-00D5-4C0B-ABC1-23D2E36D519A}" srcOrd="0" destOrd="0" parTransId="{0D57F2B1-CFE6-4A9F-AA7D-33374AE3C2DF}" sibTransId="{C5BCD0BA-0AD3-484C-A272-91D27E0F61BE}"/>
    <dgm:cxn modelId="{0D7AA997-DB06-432A-9EC7-53F50098CC5A}" srcId="{40D1C7D1-1B0C-4CBC-ABAF-A9516BE9C70A}" destId="{E42CCF4C-60D1-4604-9E43-5F109DFD8C29}" srcOrd="1" destOrd="0" parTransId="{FC430ADA-6D7F-4181-801B-8942F549BC04}" sibTransId="{3F97228A-682A-4951-A05A-346C242E2F50}"/>
    <dgm:cxn modelId="{243C6CAD-163C-4B65-BAA3-EEE4C0D86808}" type="presOf" srcId="{7F4C1A59-737D-40EF-B4A4-68EEC3CBFD1E}" destId="{831B90D3-59DA-4C92-95EF-16B3860E82FC}" srcOrd="0" destOrd="0" presId="urn:microsoft.com/office/officeart/2005/8/layout/lProcess3"/>
    <dgm:cxn modelId="{A7A81ED9-1CF6-4A26-86D6-6DC6F9076424}" type="presOf" srcId="{279CCAD2-2937-471A-AAAC-E49BEF423D03}" destId="{E2C84A10-944C-43E9-AA61-C1FD5F07F321}" srcOrd="0" destOrd="0" presId="urn:microsoft.com/office/officeart/2005/8/layout/lProcess3"/>
    <dgm:cxn modelId="{5860A5DA-BCE3-4E0D-BFD5-259E1EFD2767}" type="presOf" srcId="{9A8AAFE9-3431-43A2-9186-9D3F081A40B4}" destId="{B1418AEE-CB6E-4FC2-BD84-AD7033927E90}" srcOrd="0" destOrd="0" presId="urn:microsoft.com/office/officeart/2005/8/layout/lProcess3"/>
    <dgm:cxn modelId="{EB510DEE-62E8-48EA-9878-C5F68A501F4A}" type="presOf" srcId="{11EF005E-5000-42E6-882A-A11132A02A2E}" destId="{B499C0D9-D1BB-4EAE-B332-0C7609674C95}" srcOrd="0" destOrd="0" presId="urn:microsoft.com/office/officeart/2005/8/layout/lProcess3"/>
    <dgm:cxn modelId="{AD0C2AFA-78B9-45F7-A8D9-67D9FBDA4DA5}" srcId="{11EF005E-5000-42E6-882A-A11132A02A2E}" destId="{23ABF7DE-42DD-46CD-964E-835CDF529E6F}" srcOrd="1" destOrd="0" parTransId="{1CAE3298-92CF-4D73-9875-23F2373D34B5}" sibTransId="{76619361-C2DE-4623-B339-3B28FB348655}"/>
    <dgm:cxn modelId="{477959FA-DD84-430E-A69D-44D73A8BDCD3}" type="presParOf" srcId="{C28C20D5-3BC1-451F-B7B2-A30866EA9D0E}" destId="{6832F099-7FE5-4A21-AE87-E00D1F761506}" srcOrd="0" destOrd="0" presId="urn:microsoft.com/office/officeart/2005/8/layout/lProcess3"/>
    <dgm:cxn modelId="{8A7AA0D5-A9D9-47F9-98AB-26B19808833F}" type="presParOf" srcId="{6832F099-7FE5-4A21-AE87-E00D1F761506}" destId="{B1418AEE-CB6E-4FC2-BD84-AD7033927E90}" srcOrd="0" destOrd="0" presId="urn:microsoft.com/office/officeart/2005/8/layout/lProcess3"/>
    <dgm:cxn modelId="{348EA173-6747-4ED2-B3B8-21F6E68C56FB}" type="presParOf" srcId="{6832F099-7FE5-4A21-AE87-E00D1F761506}" destId="{EE340FA3-D973-46CE-A6F9-D49E90F50475}" srcOrd="1" destOrd="0" presId="urn:microsoft.com/office/officeart/2005/8/layout/lProcess3"/>
    <dgm:cxn modelId="{AFBA9DF5-9F57-4947-9624-4E1F6EE37F14}" type="presParOf" srcId="{6832F099-7FE5-4A21-AE87-E00D1F761506}" destId="{4C079936-1156-4B9E-A0E5-9DC33C4CC834}" srcOrd="2" destOrd="0" presId="urn:microsoft.com/office/officeart/2005/8/layout/lProcess3"/>
    <dgm:cxn modelId="{567366D1-9684-4BEE-82DD-754FAF668587}" type="presParOf" srcId="{6832F099-7FE5-4A21-AE87-E00D1F761506}" destId="{680318FC-D985-43FC-BF88-C2D772EB1063}" srcOrd="3" destOrd="0" presId="urn:microsoft.com/office/officeart/2005/8/layout/lProcess3"/>
    <dgm:cxn modelId="{C80A9A04-8471-41E6-A6AB-77A419E4399D}" type="presParOf" srcId="{6832F099-7FE5-4A21-AE87-E00D1F761506}" destId="{831B90D3-59DA-4C92-95EF-16B3860E82FC}" srcOrd="4" destOrd="0" presId="urn:microsoft.com/office/officeart/2005/8/layout/lProcess3"/>
    <dgm:cxn modelId="{1FC3D90E-6673-420E-82A3-7926C3F8D62E}" type="presParOf" srcId="{C28C20D5-3BC1-451F-B7B2-A30866EA9D0E}" destId="{CCE472B7-6EFD-438B-94B4-595BB6E12CC2}" srcOrd="1" destOrd="0" presId="urn:microsoft.com/office/officeart/2005/8/layout/lProcess3"/>
    <dgm:cxn modelId="{1B1E4704-197B-4589-A5A3-A3B7A8EEB4CE}" type="presParOf" srcId="{C28C20D5-3BC1-451F-B7B2-A30866EA9D0E}" destId="{A32ACEAB-A00C-4ED1-A432-62EDE60D12EF}" srcOrd="2" destOrd="0" presId="urn:microsoft.com/office/officeart/2005/8/layout/lProcess3"/>
    <dgm:cxn modelId="{D3BEB91B-84A5-4EC1-818C-30DD73B55EE7}" type="presParOf" srcId="{A32ACEAB-A00C-4ED1-A432-62EDE60D12EF}" destId="{B499C0D9-D1BB-4EAE-B332-0C7609674C95}" srcOrd="0" destOrd="0" presId="urn:microsoft.com/office/officeart/2005/8/layout/lProcess3"/>
    <dgm:cxn modelId="{B4F26456-CEE4-4FFD-AE5E-FB0ADEF95670}" type="presParOf" srcId="{A32ACEAB-A00C-4ED1-A432-62EDE60D12EF}" destId="{425BA9CB-A8E1-491B-A126-8F590B614DFF}" srcOrd="1" destOrd="0" presId="urn:microsoft.com/office/officeart/2005/8/layout/lProcess3"/>
    <dgm:cxn modelId="{8A806462-1081-433A-BE17-6C2BB5CF1894}" type="presParOf" srcId="{A32ACEAB-A00C-4ED1-A432-62EDE60D12EF}" destId="{E2C84A10-944C-43E9-AA61-C1FD5F07F321}" srcOrd="2" destOrd="0" presId="urn:microsoft.com/office/officeart/2005/8/layout/lProcess3"/>
    <dgm:cxn modelId="{CCADA539-7901-46D2-BB1B-9CD58A7DE850}" type="presParOf" srcId="{A32ACEAB-A00C-4ED1-A432-62EDE60D12EF}" destId="{15A08B5B-4F50-4170-A560-3A73FB7FEFF1}" srcOrd="3" destOrd="0" presId="urn:microsoft.com/office/officeart/2005/8/layout/lProcess3"/>
    <dgm:cxn modelId="{A26F099A-A317-4557-8529-41113BB0C723}" type="presParOf" srcId="{A32ACEAB-A00C-4ED1-A432-62EDE60D12EF}" destId="{F359548E-5841-4940-B8C1-A18CDCAEDAF8}" srcOrd="4" destOrd="0" presId="urn:microsoft.com/office/officeart/2005/8/layout/lProcess3"/>
    <dgm:cxn modelId="{0BEF0100-4663-45B9-AC42-A788D06CBE90}" type="presParOf" srcId="{C28C20D5-3BC1-451F-B7B2-A30866EA9D0E}" destId="{9BD2DA3E-D5BA-42AC-8675-8939F9A768C1}" srcOrd="3" destOrd="0" presId="urn:microsoft.com/office/officeart/2005/8/layout/lProcess3"/>
    <dgm:cxn modelId="{6D9153B5-CF66-410C-AB0E-2D2508713D30}" type="presParOf" srcId="{C28C20D5-3BC1-451F-B7B2-A30866EA9D0E}" destId="{6BA6A61E-0C67-41D9-99C0-522B49484F89}" srcOrd="4" destOrd="0" presId="urn:microsoft.com/office/officeart/2005/8/layout/lProcess3"/>
    <dgm:cxn modelId="{2BA9C80D-34D4-45B7-9F43-D0E8BB2843E1}" type="presParOf" srcId="{6BA6A61E-0C67-41D9-99C0-522B49484F89}" destId="{8B8FDD35-516A-4FF3-A6CD-3AB6B37EFB88}" srcOrd="0" destOrd="0" presId="urn:microsoft.com/office/officeart/2005/8/layout/lProcess3"/>
    <dgm:cxn modelId="{8CB83B39-E44E-49B7-9975-81D6F9D52C94}" type="presParOf" srcId="{6BA6A61E-0C67-41D9-99C0-522B49484F89}" destId="{6E48ABD5-0F11-4879-8F35-2C6235B7F59F}" srcOrd="1" destOrd="0" presId="urn:microsoft.com/office/officeart/2005/8/layout/lProcess3"/>
    <dgm:cxn modelId="{46AB1172-EA5C-467F-98A8-BA33D6C03DFA}" type="presParOf" srcId="{6BA6A61E-0C67-41D9-99C0-522B49484F89}" destId="{A651A37E-2DD4-4496-81C6-0A638EC89CF6}" srcOrd="2" destOrd="0" presId="urn:microsoft.com/office/officeart/2005/8/layout/lProcess3"/>
    <dgm:cxn modelId="{FE29177B-D280-41C8-A78C-34421807EDA0}" type="presParOf" srcId="{6BA6A61E-0C67-41D9-99C0-522B49484F89}" destId="{B7FBD615-FB52-428B-A8C7-609CE0915454}" srcOrd="3" destOrd="0" presId="urn:microsoft.com/office/officeart/2005/8/layout/lProcess3"/>
    <dgm:cxn modelId="{7F7B80D0-EF0B-41DB-B8F2-EF56324EBFE6}" type="presParOf" srcId="{6BA6A61E-0C67-41D9-99C0-522B49484F89}" destId="{B777C473-A6E2-4A5C-9A8C-52F02CF8B67A}"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351CD-7208-40FF-A002-67FFAF2F39E4}"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F0905090-5F9A-42DB-84FC-325E2A1A83BD}">
      <dgm:prSet/>
      <dgm:spPr/>
      <dgm:t>
        <a:bodyPr/>
        <a:lstStyle/>
        <a:p>
          <a:pPr rtl="0"/>
          <a:r>
            <a:rPr lang="en-US"/>
            <a:t>Holding the “codes” that links identifiers to data, means the data is not completely de-identified.</a:t>
          </a:r>
        </a:p>
      </dgm:t>
    </dgm:pt>
    <dgm:pt modelId="{FBC985AB-B35C-4C48-BFB2-134FA7D0B056}" type="parTrans" cxnId="{59DE0FF1-B0D4-4601-ADAE-3BC4DAE5C69C}">
      <dgm:prSet/>
      <dgm:spPr/>
      <dgm:t>
        <a:bodyPr/>
        <a:lstStyle/>
        <a:p>
          <a:endParaRPr lang="en-US"/>
        </a:p>
      </dgm:t>
    </dgm:pt>
    <dgm:pt modelId="{92CF4496-FF6F-4947-A6E7-BD7D2D0DD042}" type="sibTrans" cxnId="{59DE0FF1-B0D4-4601-ADAE-3BC4DAE5C69C}">
      <dgm:prSet/>
      <dgm:spPr/>
      <dgm:t>
        <a:bodyPr/>
        <a:lstStyle/>
        <a:p>
          <a:endParaRPr lang="en-US"/>
        </a:p>
      </dgm:t>
    </dgm:pt>
    <dgm:pt modelId="{92C7ED6A-DEFD-4485-BB06-6E467EBFB908}">
      <dgm:prSet/>
      <dgm:spPr/>
      <dgm:t>
        <a:bodyPr/>
        <a:lstStyle/>
        <a:p>
          <a:r>
            <a:rPr lang="en-US"/>
            <a:t>“Anonymous” data means the identifiers were never collected by anyone. </a:t>
          </a:r>
        </a:p>
      </dgm:t>
    </dgm:pt>
    <dgm:pt modelId="{4E3E172E-1341-4146-A88A-1E5CCBB9D788}" type="parTrans" cxnId="{310002D4-09B2-4AEE-9FDB-AF641419BBA1}">
      <dgm:prSet/>
      <dgm:spPr/>
      <dgm:t>
        <a:bodyPr/>
        <a:lstStyle/>
        <a:p>
          <a:endParaRPr lang="en-US"/>
        </a:p>
      </dgm:t>
    </dgm:pt>
    <dgm:pt modelId="{4E7F149F-19A1-45DA-9069-9725C82D6637}" type="sibTrans" cxnId="{310002D4-09B2-4AEE-9FDB-AF641419BBA1}">
      <dgm:prSet/>
      <dgm:spPr/>
      <dgm:t>
        <a:bodyPr/>
        <a:lstStyle/>
        <a:p>
          <a:endParaRPr lang="en-US"/>
        </a:p>
      </dgm:t>
    </dgm:pt>
    <dgm:pt modelId="{4A993490-D2F7-4AD8-A999-31D56532DC2E}">
      <dgm:prSet/>
      <dgm:spPr/>
      <dgm:t>
        <a:bodyPr/>
        <a:lstStyle/>
        <a:p>
          <a:r>
            <a:rPr lang="en-US"/>
            <a:t>Definitions of types of data are in the Confidentiality of Research section of Cayuse</a:t>
          </a:r>
        </a:p>
      </dgm:t>
    </dgm:pt>
    <dgm:pt modelId="{AA1AAB8B-F566-4F1D-BD32-0DBCE86C9C11}" type="parTrans" cxnId="{1512A7FE-163D-4119-9272-50E253BC83A3}">
      <dgm:prSet/>
      <dgm:spPr/>
      <dgm:t>
        <a:bodyPr/>
        <a:lstStyle/>
        <a:p>
          <a:endParaRPr lang="en-US"/>
        </a:p>
      </dgm:t>
    </dgm:pt>
    <dgm:pt modelId="{A6E153EF-569C-4F91-AB8B-AB52E1DA66FC}" type="sibTrans" cxnId="{1512A7FE-163D-4119-9272-50E253BC83A3}">
      <dgm:prSet/>
      <dgm:spPr/>
      <dgm:t>
        <a:bodyPr/>
        <a:lstStyle/>
        <a:p>
          <a:endParaRPr lang="en-US"/>
        </a:p>
      </dgm:t>
    </dgm:pt>
    <dgm:pt modelId="{636DB8AF-CD1E-4173-A2A7-AE10B8FF4AAA}">
      <dgm:prSet phldr="0"/>
      <dgm:spPr/>
      <dgm:t>
        <a:bodyPr/>
        <a:lstStyle/>
        <a:p>
          <a:pPr rtl="0"/>
          <a:r>
            <a:rPr lang="en-US">
              <a:latin typeface="Arial"/>
              <a:cs typeface="Arial"/>
            </a:rPr>
            <a:t>Chapman can receive fully de-identified data from a HIPAA-covered entity with no special provisions.</a:t>
          </a:r>
        </a:p>
      </dgm:t>
    </dgm:pt>
    <dgm:pt modelId="{6E511CBD-9011-420F-8495-A6CDE216B76B}" type="parTrans" cxnId="{FB02B025-1A67-4F67-8C4C-569584D9D8AD}">
      <dgm:prSet/>
      <dgm:spPr/>
    </dgm:pt>
    <dgm:pt modelId="{1A378336-261C-4515-83BF-6ED3FA478638}" type="sibTrans" cxnId="{FB02B025-1A67-4F67-8C4C-569584D9D8AD}">
      <dgm:prSet/>
      <dgm:spPr/>
    </dgm:pt>
    <dgm:pt modelId="{C5E6D6AE-8598-4A31-9B6C-F8F447C87BD5}" type="pres">
      <dgm:prSet presAssocID="{B2E351CD-7208-40FF-A002-67FFAF2F39E4}" presName="linear" presStyleCnt="0">
        <dgm:presLayoutVars>
          <dgm:animLvl val="lvl"/>
          <dgm:resizeHandles val="exact"/>
        </dgm:presLayoutVars>
      </dgm:prSet>
      <dgm:spPr/>
    </dgm:pt>
    <dgm:pt modelId="{4F4A815A-58C3-40F8-94FE-48F865332252}" type="pres">
      <dgm:prSet presAssocID="{F0905090-5F9A-42DB-84FC-325E2A1A83BD}" presName="parentText" presStyleLbl="node1" presStyleIdx="0" presStyleCnt="4">
        <dgm:presLayoutVars>
          <dgm:chMax val="0"/>
          <dgm:bulletEnabled val="1"/>
        </dgm:presLayoutVars>
      </dgm:prSet>
      <dgm:spPr/>
    </dgm:pt>
    <dgm:pt modelId="{5B65E127-6647-49C8-9520-FEE0214ACB2B}" type="pres">
      <dgm:prSet presAssocID="{92CF4496-FF6F-4947-A6E7-BD7D2D0DD042}" presName="spacer" presStyleCnt="0"/>
      <dgm:spPr/>
    </dgm:pt>
    <dgm:pt modelId="{3745FDA5-EE28-4665-83AB-A08D1D85682D}" type="pres">
      <dgm:prSet presAssocID="{92C7ED6A-DEFD-4485-BB06-6E467EBFB908}" presName="parentText" presStyleLbl="node1" presStyleIdx="1" presStyleCnt="4">
        <dgm:presLayoutVars>
          <dgm:chMax val="0"/>
          <dgm:bulletEnabled val="1"/>
        </dgm:presLayoutVars>
      </dgm:prSet>
      <dgm:spPr/>
    </dgm:pt>
    <dgm:pt modelId="{81F2D1D2-80D4-4B5E-8580-26CBCE37DB93}" type="pres">
      <dgm:prSet presAssocID="{4E7F149F-19A1-45DA-9069-9725C82D6637}" presName="spacer" presStyleCnt="0"/>
      <dgm:spPr/>
    </dgm:pt>
    <dgm:pt modelId="{7A4BDC57-6752-46C6-9376-2FDF95FB6D83}" type="pres">
      <dgm:prSet presAssocID="{4A993490-D2F7-4AD8-A999-31D56532DC2E}" presName="parentText" presStyleLbl="node1" presStyleIdx="2" presStyleCnt="4">
        <dgm:presLayoutVars>
          <dgm:chMax val="0"/>
          <dgm:bulletEnabled val="1"/>
        </dgm:presLayoutVars>
      </dgm:prSet>
      <dgm:spPr/>
    </dgm:pt>
    <dgm:pt modelId="{BB088BBF-BD5E-44A3-9884-3447A916E634}" type="pres">
      <dgm:prSet presAssocID="{A6E153EF-569C-4F91-AB8B-AB52E1DA66FC}" presName="spacer" presStyleCnt="0"/>
      <dgm:spPr/>
    </dgm:pt>
    <dgm:pt modelId="{8099057B-CC22-4D52-AE05-B70DD04D91FE}" type="pres">
      <dgm:prSet presAssocID="{636DB8AF-CD1E-4173-A2A7-AE10B8FF4AAA}" presName="parentText" presStyleLbl="node1" presStyleIdx="3" presStyleCnt="4">
        <dgm:presLayoutVars>
          <dgm:chMax val="0"/>
          <dgm:bulletEnabled val="1"/>
        </dgm:presLayoutVars>
      </dgm:prSet>
      <dgm:spPr/>
    </dgm:pt>
  </dgm:ptLst>
  <dgm:cxnLst>
    <dgm:cxn modelId="{C05BC00B-BBC5-4721-8197-449D14E6C884}" type="presOf" srcId="{4A993490-D2F7-4AD8-A999-31D56532DC2E}" destId="{7A4BDC57-6752-46C6-9376-2FDF95FB6D83}" srcOrd="0" destOrd="0" presId="urn:microsoft.com/office/officeart/2005/8/layout/vList2"/>
    <dgm:cxn modelId="{FB02B025-1A67-4F67-8C4C-569584D9D8AD}" srcId="{B2E351CD-7208-40FF-A002-67FFAF2F39E4}" destId="{636DB8AF-CD1E-4173-A2A7-AE10B8FF4AAA}" srcOrd="3" destOrd="0" parTransId="{6E511CBD-9011-420F-8495-A6CDE216B76B}" sibTransId="{1A378336-261C-4515-83BF-6ED3FA478638}"/>
    <dgm:cxn modelId="{5F0FAB31-E5B9-4A07-A3C0-12064C9CFE43}" type="presOf" srcId="{92C7ED6A-DEFD-4485-BB06-6E467EBFB908}" destId="{3745FDA5-EE28-4665-83AB-A08D1D85682D}" srcOrd="0" destOrd="0" presId="urn:microsoft.com/office/officeart/2005/8/layout/vList2"/>
    <dgm:cxn modelId="{4EFA8A41-92F2-4AF8-939C-2106114D6754}" type="presOf" srcId="{636DB8AF-CD1E-4173-A2A7-AE10B8FF4AAA}" destId="{8099057B-CC22-4D52-AE05-B70DD04D91FE}" srcOrd="0" destOrd="0" presId="urn:microsoft.com/office/officeart/2005/8/layout/vList2"/>
    <dgm:cxn modelId="{7964B780-4E64-4AE2-AC69-F87CAE54C05A}" type="presOf" srcId="{B2E351CD-7208-40FF-A002-67FFAF2F39E4}" destId="{C5E6D6AE-8598-4A31-9B6C-F8F447C87BD5}" srcOrd="0" destOrd="0" presId="urn:microsoft.com/office/officeart/2005/8/layout/vList2"/>
    <dgm:cxn modelId="{8611F6A2-3AC9-4409-9F8F-2E61BA041978}" type="presOf" srcId="{F0905090-5F9A-42DB-84FC-325E2A1A83BD}" destId="{4F4A815A-58C3-40F8-94FE-48F865332252}" srcOrd="0" destOrd="0" presId="urn:microsoft.com/office/officeart/2005/8/layout/vList2"/>
    <dgm:cxn modelId="{310002D4-09B2-4AEE-9FDB-AF641419BBA1}" srcId="{B2E351CD-7208-40FF-A002-67FFAF2F39E4}" destId="{92C7ED6A-DEFD-4485-BB06-6E467EBFB908}" srcOrd="1" destOrd="0" parTransId="{4E3E172E-1341-4146-A88A-1E5CCBB9D788}" sibTransId="{4E7F149F-19A1-45DA-9069-9725C82D6637}"/>
    <dgm:cxn modelId="{59DE0FF1-B0D4-4601-ADAE-3BC4DAE5C69C}" srcId="{B2E351CD-7208-40FF-A002-67FFAF2F39E4}" destId="{F0905090-5F9A-42DB-84FC-325E2A1A83BD}" srcOrd="0" destOrd="0" parTransId="{FBC985AB-B35C-4C48-BFB2-134FA7D0B056}" sibTransId="{92CF4496-FF6F-4947-A6E7-BD7D2D0DD042}"/>
    <dgm:cxn modelId="{1512A7FE-163D-4119-9272-50E253BC83A3}" srcId="{B2E351CD-7208-40FF-A002-67FFAF2F39E4}" destId="{4A993490-D2F7-4AD8-A999-31D56532DC2E}" srcOrd="2" destOrd="0" parTransId="{AA1AAB8B-F566-4F1D-BD32-0DBCE86C9C11}" sibTransId="{A6E153EF-569C-4F91-AB8B-AB52E1DA66FC}"/>
    <dgm:cxn modelId="{8F40FD34-6C6F-4CF1-8A48-05786EE65455}" type="presParOf" srcId="{C5E6D6AE-8598-4A31-9B6C-F8F447C87BD5}" destId="{4F4A815A-58C3-40F8-94FE-48F865332252}" srcOrd="0" destOrd="0" presId="urn:microsoft.com/office/officeart/2005/8/layout/vList2"/>
    <dgm:cxn modelId="{ED15E986-AC59-4ACD-9825-29ECA191C801}" type="presParOf" srcId="{C5E6D6AE-8598-4A31-9B6C-F8F447C87BD5}" destId="{5B65E127-6647-49C8-9520-FEE0214ACB2B}" srcOrd="1" destOrd="0" presId="urn:microsoft.com/office/officeart/2005/8/layout/vList2"/>
    <dgm:cxn modelId="{F1B25E53-6BEA-4229-BE1B-E1F6560363B6}" type="presParOf" srcId="{C5E6D6AE-8598-4A31-9B6C-F8F447C87BD5}" destId="{3745FDA5-EE28-4665-83AB-A08D1D85682D}" srcOrd="2" destOrd="0" presId="urn:microsoft.com/office/officeart/2005/8/layout/vList2"/>
    <dgm:cxn modelId="{59A608B7-FE59-42D3-B11A-78400B6974BE}" type="presParOf" srcId="{C5E6D6AE-8598-4A31-9B6C-F8F447C87BD5}" destId="{81F2D1D2-80D4-4B5E-8580-26CBCE37DB93}" srcOrd="3" destOrd="0" presId="urn:microsoft.com/office/officeart/2005/8/layout/vList2"/>
    <dgm:cxn modelId="{BCC2A4BE-2E13-4C6C-B02E-15F115FF1FC1}" type="presParOf" srcId="{C5E6D6AE-8598-4A31-9B6C-F8F447C87BD5}" destId="{7A4BDC57-6752-46C6-9376-2FDF95FB6D83}" srcOrd="4" destOrd="0" presId="urn:microsoft.com/office/officeart/2005/8/layout/vList2"/>
    <dgm:cxn modelId="{20DAE202-37F2-4A9A-A67F-DC5C6539E740}" type="presParOf" srcId="{C5E6D6AE-8598-4A31-9B6C-F8F447C87BD5}" destId="{BB088BBF-BD5E-44A3-9884-3447A916E634}" srcOrd="5" destOrd="0" presId="urn:microsoft.com/office/officeart/2005/8/layout/vList2"/>
    <dgm:cxn modelId="{9DFE7C32-D280-43FD-8CF5-DCD550F9F0F8}" type="presParOf" srcId="{C5E6D6AE-8598-4A31-9B6C-F8F447C87BD5}" destId="{8099057B-CC22-4D52-AE05-B70DD04D91F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46C38-CD0F-4755-AFCD-0858258347FD}">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Rule #1</a:t>
          </a:r>
          <a:endParaRPr lang="en-US" sz="2500" kern="1200"/>
        </a:p>
      </dsp:txBody>
      <dsp:txXfrm rot="-5400000">
        <a:off x="0" y="554579"/>
        <a:ext cx="1105044" cy="473590"/>
      </dsp:txXfrm>
    </dsp:sp>
    <dsp:sp modelId="{6CB3FC14-CF8E-47ED-87F9-14B7A0755C79}">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solidFill>
                <a:srgbClr val="000000"/>
              </a:solidFill>
            </a:rPr>
            <a:t>PHI cannot be shared with anyone outside the research team and can be used only per the patient’s authorization and consent forms or necessary waivers</a:t>
          </a:r>
          <a:endParaRPr lang="en-US" sz="2200" kern="1200"/>
        </a:p>
      </dsp:txBody>
      <dsp:txXfrm rot="-5400000">
        <a:off x="1105044" y="52149"/>
        <a:ext cx="9360464" cy="925930"/>
      </dsp:txXfrm>
    </dsp:sp>
    <dsp:sp modelId="{7B0E7359-E2CE-47DB-BD8B-AE85790B4A92}">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Ruler #2</a:t>
          </a:r>
          <a:endParaRPr lang="en-US" sz="2500" kern="1200"/>
        </a:p>
      </dsp:txBody>
      <dsp:txXfrm rot="-5400000">
        <a:off x="0" y="1938873"/>
        <a:ext cx="1105044" cy="473590"/>
      </dsp:txXfrm>
    </dsp:sp>
    <dsp:sp modelId="{BD89C0DF-C3DD-48DA-886B-7EE45F7DAFB3}">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solidFill>
                <a:srgbClr val="000000"/>
              </a:solidFill>
              <a:latin typeface="Calibri Light" panose="020F0302020204030204"/>
            </a:rPr>
            <a:t>Researchers</a:t>
          </a:r>
          <a:r>
            <a:rPr lang="en-US" sz="2200" kern="1200">
              <a:solidFill>
                <a:srgbClr val="000000"/>
              </a:solidFill>
            </a:rPr>
            <a:t> cannot</a:t>
          </a:r>
          <a:r>
            <a:rPr lang="en-US" sz="2200" kern="1200">
              <a:solidFill>
                <a:srgbClr val="000000"/>
              </a:solidFill>
              <a:latin typeface="Calibri Light" panose="020F0302020204030204"/>
            </a:rPr>
            <a:t> attempt</a:t>
          </a:r>
          <a:r>
            <a:rPr lang="en-US" sz="2200" kern="1200">
              <a:solidFill>
                <a:srgbClr val="000000"/>
              </a:solidFill>
            </a:rPr>
            <a:t> to re-identify the data or contact patients</a:t>
          </a:r>
          <a:r>
            <a:rPr lang="en-US" sz="2200" kern="1200">
              <a:latin typeface="Calibri Light" panose="020F0302020204030204"/>
            </a:rPr>
            <a:t> if securing a data set</a:t>
          </a:r>
          <a:endParaRPr lang="en-US" sz="2200" kern="1200"/>
        </a:p>
      </dsp:txBody>
      <dsp:txXfrm rot="-5400000">
        <a:off x="1105044" y="1436443"/>
        <a:ext cx="9360464" cy="925930"/>
      </dsp:txXfrm>
    </dsp:sp>
    <dsp:sp modelId="{CDD3F66D-CA45-447E-8AEB-B6121BA26D86}">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Ruler #3</a:t>
          </a:r>
          <a:endParaRPr lang="en-US" sz="2500" kern="1200"/>
        </a:p>
      </dsp:txBody>
      <dsp:txXfrm rot="-5400000">
        <a:off x="0" y="3323167"/>
        <a:ext cx="1105044" cy="473590"/>
      </dsp:txXfrm>
    </dsp:sp>
    <dsp:sp modelId="{59995D5D-59AF-4EC6-A849-2C7A185FC007}">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solidFill>
                <a:srgbClr val="000000"/>
              </a:solidFill>
            </a:rPr>
            <a:t>Researchers must be trained in HIPAA using the CITI module</a:t>
          </a:r>
        </a:p>
        <a:p>
          <a:pPr marL="228600" lvl="1" indent="-228600" algn="l" defTabSz="977900" rtl="0">
            <a:lnSpc>
              <a:spcPct val="90000"/>
            </a:lnSpc>
            <a:spcBef>
              <a:spcPct val="0"/>
            </a:spcBef>
            <a:spcAft>
              <a:spcPct val="15000"/>
            </a:spcAft>
            <a:buChar char="•"/>
          </a:pPr>
          <a:endParaRPr lang="en-US" sz="2200" kern="1200">
            <a:latin typeface="Calibri Light" panose="020F0302020204030204"/>
          </a:endParaRPr>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8AEE-CB6E-4FC2-BD84-AD7033927E90}">
      <dsp:nvSpPr>
        <dsp:cNvPr id="0" name=""/>
        <dsp:cNvSpPr/>
      </dsp:nvSpPr>
      <dsp:spPr>
        <a:xfrm>
          <a:off x="1260791" y="3129"/>
          <a:ext cx="3311797" cy="13247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Participant authorizes access</a:t>
          </a:r>
          <a:endParaRPr lang="en-US" sz="2800" kern="1200"/>
        </a:p>
      </dsp:txBody>
      <dsp:txXfrm>
        <a:off x="1923151" y="3129"/>
        <a:ext cx="1987078" cy="1324719"/>
      </dsp:txXfrm>
    </dsp:sp>
    <dsp:sp modelId="{4C079936-1156-4B9E-A0E5-9DC33C4CC834}">
      <dsp:nvSpPr>
        <dsp:cNvPr id="0" name=""/>
        <dsp:cNvSpPr/>
      </dsp:nvSpPr>
      <dsp:spPr>
        <a:xfrm>
          <a:off x="4142055" y="115730"/>
          <a:ext cx="2748792" cy="109951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Authorization form on IRB website</a:t>
          </a:r>
          <a:endParaRPr lang="en-US" sz="1900" kern="1200"/>
        </a:p>
      </dsp:txBody>
      <dsp:txXfrm>
        <a:off x="4691813" y="115730"/>
        <a:ext cx="1649276" cy="1099516"/>
      </dsp:txXfrm>
    </dsp:sp>
    <dsp:sp modelId="{831B90D3-59DA-4C92-95EF-16B3860E82FC}">
      <dsp:nvSpPr>
        <dsp:cNvPr id="0" name=""/>
        <dsp:cNvSpPr/>
      </dsp:nvSpPr>
      <dsp:spPr>
        <a:xfrm>
          <a:off x="6506016" y="115730"/>
          <a:ext cx="2748792" cy="109951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Light" panose="020F0302020204030204"/>
            </a:rPr>
            <a:t>Data Safety &amp; Monitoring Plan (DSMP)</a:t>
          </a:r>
          <a:endParaRPr lang="en-US" sz="1900" b="1" kern="1200" dirty="0"/>
        </a:p>
      </dsp:txBody>
      <dsp:txXfrm>
        <a:off x="7055774" y="115730"/>
        <a:ext cx="1649276" cy="1099516"/>
      </dsp:txXfrm>
    </dsp:sp>
    <dsp:sp modelId="{B499C0D9-D1BB-4EAE-B332-0C7609674C95}">
      <dsp:nvSpPr>
        <dsp:cNvPr id="0" name=""/>
        <dsp:cNvSpPr/>
      </dsp:nvSpPr>
      <dsp:spPr>
        <a:xfrm>
          <a:off x="1260791" y="1513309"/>
          <a:ext cx="3311797" cy="13247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Limited data set with PHI</a:t>
          </a:r>
          <a:endParaRPr lang="en-US" sz="2800" kern="1200"/>
        </a:p>
      </dsp:txBody>
      <dsp:txXfrm>
        <a:off x="1923151" y="1513309"/>
        <a:ext cx="1987078" cy="1324719"/>
      </dsp:txXfrm>
    </dsp:sp>
    <dsp:sp modelId="{E2C84A10-944C-43E9-AA61-C1FD5F07F321}">
      <dsp:nvSpPr>
        <dsp:cNvPr id="0" name=""/>
        <dsp:cNvSpPr/>
      </dsp:nvSpPr>
      <dsp:spPr>
        <a:xfrm>
          <a:off x="4142055" y="1625910"/>
          <a:ext cx="2748792" cy="109951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Light" panose="020F0302020204030204"/>
            </a:rPr>
            <a:t>Data Sharing &amp;/or Data Use Agreement</a:t>
          </a:r>
          <a:endParaRPr lang="en-US" sz="1900" b="0" kern="1200"/>
        </a:p>
      </dsp:txBody>
      <dsp:txXfrm>
        <a:off x="4691813" y="1625910"/>
        <a:ext cx="1649276" cy="1099516"/>
      </dsp:txXfrm>
    </dsp:sp>
    <dsp:sp modelId="{F359548E-5841-4940-B8C1-A18CDCAEDAF8}">
      <dsp:nvSpPr>
        <dsp:cNvPr id="0" name=""/>
        <dsp:cNvSpPr/>
      </dsp:nvSpPr>
      <dsp:spPr>
        <a:xfrm>
          <a:off x="6506016" y="1625910"/>
          <a:ext cx="2748792" cy="109951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Light" panose="020F0302020204030204"/>
            </a:rPr>
            <a:t>Data Safety &amp; Monitoring Plan (DSMP)</a:t>
          </a:r>
          <a:endParaRPr lang="en-US" sz="1900" kern="1200" dirty="0"/>
        </a:p>
      </dsp:txBody>
      <dsp:txXfrm>
        <a:off x="7055774" y="1625910"/>
        <a:ext cx="1649276" cy="1099516"/>
      </dsp:txXfrm>
    </dsp:sp>
    <dsp:sp modelId="{8B8FDD35-516A-4FF3-A6CD-3AB6B37EFB88}">
      <dsp:nvSpPr>
        <dsp:cNvPr id="0" name=""/>
        <dsp:cNvSpPr/>
      </dsp:nvSpPr>
      <dsp:spPr>
        <a:xfrm>
          <a:off x="1260791" y="3023489"/>
          <a:ext cx="3311797" cy="13247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Waiver of authorization to access PHI</a:t>
          </a:r>
          <a:endParaRPr lang="en-US" sz="2800" kern="1200"/>
        </a:p>
      </dsp:txBody>
      <dsp:txXfrm>
        <a:off x="1923151" y="3023489"/>
        <a:ext cx="1987078" cy="1324719"/>
      </dsp:txXfrm>
    </dsp:sp>
    <dsp:sp modelId="{A651A37E-2DD4-4496-81C6-0A638EC89CF6}">
      <dsp:nvSpPr>
        <dsp:cNvPr id="0" name=""/>
        <dsp:cNvSpPr/>
      </dsp:nvSpPr>
      <dsp:spPr>
        <a:xfrm>
          <a:off x="4142055" y="3136090"/>
          <a:ext cx="2748792" cy="109951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0" kern="1200">
              <a:solidFill>
                <a:srgbClr val="000000"/>
              </a:solidFill>
              <a:latin typeface="Calibri Light" panose="020F0302020204030204"/>
            </a:rPr>
            <a:t>Minimal</a:t>
          </a:r>
          <a:r>
            <a:rPr lang="en-US" sz="1900" b="0" kern="1200">
              <a:solidFill>
                <a:srgbClr val="000000"/>
              </a:solidFill>
            </a:rPr>
            <a:t> risk, authorization is not possible, etc.</a:t>
          </a:r>
          <a:endParaRPr lang="en-US" sz="1900" b="0" kern="1200"/>
        </a:p>
      </dsp:txBody>
      <dsp:txXfrm>
        <a:off x="4691813" y="3136090"/>
        <a:ext cx="1649276" cy="1099516"/>
      </dsp:txXfrm>
    </dsp:sp>
    <dsp:sp modelId="{B777C473-A6E2-4A5C-9A8C-52F02CF8B67A}">
      <dsp:nvSpPr>
        <dsp:cNvPr id="0" name=""/>
        <dsp:cNvSpPr/>
      </dsp:nvSpPr>
      <dsp:spPr>
        <a:xfrm>
          <a:off x="6506016" y="3136090"/>
          <a:ext cx="2748792" cy="109951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Light" panose="020F0302020204030204"/>
            </a:rPr>
            <a:t>Data Safety &amp; Monitoring Plan (DSMP)</a:t>
          </a:r>
          <a:endParaRPr lang="en-US" sz="1900" kern="1200" dirty="0"/>
        </a:p>
      </dsp:txBody>
      <dsp:txXfrm>
        <a:off x="7055774" y="3136090"/>
        <a:ext cx="1649276" cy="1099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A815A-58C3-40F8-94FE-48F865332252}">
      <dsp:nvSpPr>
        <dsp:cNvPr id="0" name=""/>
        <dsp:cNvSpPr/>
      </dsp:nvSpPr>
      <dsp:spPr>
        <a:xfrm>
          <a:off x="0" y="41341"/>
          <a:ext cx="10515600" cy="1113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Holding the “codes” that links identifiers to data, means the data is not completely de-identified.</a:t>
          </a:r>
        </a:p>
      </dsp:txBody>
      <dsp:txXfrm>
        <a:off x="54373" y="95714"/>
        <a:ext cx="10406854" cy="1005094"/>
      </dsp:txXfrm>
    </dsp:sp>
    <dsp:sp modelId="{3745FDA5-EE28-4665-83AB-A08D1D85682D}">
      <dsp:nvSpPr>
        <dsp:cNvPr id="0" name=""/>
        <dsp:cNvSpPr/>
      </dsp:nvSpPr>
      <dsp:spPr>
        <a:xfrm>
          <a:off x="0" y="1235821"/>
          <a:ext cx="10515600" cy="1113840"/>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“Anonymous” data means the identifiers were never collected by anyone. </a:t>
          </a:r>
        </a:p>
      </dsp:txBody>
      <dsp:txXfrm>
        <a:off x="54373" y="1290194"/>
        <a:ext cx="10406854" cy="1005094"/>
      </dsp:txXfrm>
    </dsp:sp>
    <dsp:sp modelId="{7A4BDC57-6752-46C6-9376-2FDF95FB6D83}">
      <dsp:nvSpPr>
        <dsp:cNvPr id="0" name=""/>
        <dsp:cNvSpPr/>
      </dsp:nvSpPr>
      <dsp:spPr>
        <a:xfrm>
          <a:off x="0" y="2430301"/>
          <a:ext cx="10515600" cy="1113840"/>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Definitions of types of data are in the Confidentiality of Research section of Cayuse</a:t>
          </a:r>
        </a:p>
      </dsp:txBody>
      <dsp:txXfrm>
        <a:off x="54373" y="2484674"/>
        <a:ext cx="10406854" cy="1005094"/>
      </dsp:txXfrm>
    </dsp:sp>
    <dsp:sp modelId="{8099057B-CC22-4D52-AE05-B70DD04D91FE}">
      <dsp:nvSpPr>
        <dsp:cNvPr id="0" name=""/>
        <dsp:cNvSpPr/>
      </dsp:nvSpPr>
      <dsp:spPr>
        <a:xfrm>
          <a:off x="0" y="3624781"/>
          <a:ext cx="10515600" cy="111384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Arial"/>
              <a:cs typeface="Arial"/>
            </a:rPr>
            <a:t>Chapman can receive fully de-identified data from a HIPAA-covered entity with no special provisions.</a:t>
          </a:r>
        </a:p>
      </dsp:txBody>
      <dsp:txXfrm>
        <a:off x="54373" y="3679154"/>
        <a:ext cx="10406854"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91FE1-210B-494D-BB78-AD35AE8ADFF2}"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EB3B-46F7-C743-8386-0FF1F23B499B}" type="slidenum">
              <a:rPr lang="en-US" smtClean="0"/>
              <a:t>‹#›</a:t>
            </a:fld>
            <a:endParaRPr lang="en-US"/>
          </a:p>
        </p:txBody>
      </p:sp>
    </p:spTree>
    <p:extLst>
      <p:ext uri="{BB962C8B-B14F-4D97-AF65-F5344CB8AC3E}">
        <p14:creationId xmlns:p14="http://schemas.microsoft.com/office/powerpoint/2010/main" val="182462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0F39B-451A-384B-B76A-C8B6771F8B78}" type="slidenum">
              <a:rPr lang="en-US" smtClean="0"/>
              <a:t>15</a:t>
            </a:fld>
            <a:endParaRPr lang="en-US"/>
          </a:p>
        </p:txBody>
      </p:sp>
    </p:spTree>
    <p:extLst>
      <p:ext uri="{BB962C8B-B14F-4D97-AF65-F5344CB8AC3E}">
        <p14:creationId xmlns:p14="http://schemas.microsoft.com/office/powerpoint/2010/main" val="86271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Calibri" panose="020F0502020204030204" pitchFamily="34" charset="0"/>
                <a:cs typeface="Calibri" panose="020F0502020204030204" pitchFamily="34" charset="0"/>
              </a:rPr>
              <a:t>Date recorded on </a:t>
            </a:r>
            <a:r>
              <a:rPr lang="en-US" sz="1200">
                <a:effectLst/>
                <a:latin typeface="Calibri" panose="020F0502020204030204" pitchFamily="34" charset="0"/>
                <a:ea typeface="Calibri" panose="020F0502020204030204" pitchFamily="34" charset="0"/>
                <a:cs typeface="Calibri" panose="020F0502020204030204" pitchFamily="34" charset="0"/>
              </a:rPr>
              <a:t>phones, tablets, and other mobile devices must be transferred to a secured cloud server.  This is because mobile devices are more susceptible to loss or theft. After that, PHI must be deleted from collection devices entirely.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910F39B-451A-384B-B76A-C8B6771F8B78}" type="slidenum">
              <a:rPr lang="en-US" smtClean="0"/>
              <a:t>17</a:t>
            </a:fld>
            <a:endParaRPr lang="en-US"/>
          </a:p>
        </p:txBody>
      </p:sp>
    </p:spTree>
    <p:extLst>
      <p:ext uri="{BB962C8B-B14F-4D97-AF65-F5344CB8AC3E}">
        <p14:creationId xmlns:p14="http://schemas.microsoft.com/office/powerpoint/2010/main" val="403021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Authorization – usually signed alongside ICF; some content similar with ICF but explicitly says data is no longer HIPAA-protected (</a:t>
            </a:r>
            <a:r>
              <a:rPr lang="en-US" b="0" i="0">
                <a:solidFill>
                  <a:srgbClr val="1F1F1F"/>
                </a:solidFill>
                <a:effectLst/>
                <a:highlight>
                  <a:srgbClr val="FFFFFF"/>
                </a:highlight>
                <a:latin typeface="Google Sans"/>
              </a:rPr>
              <a:t>Health Insurance Portability and Accountability Act); says who (e.g. doctor) is disclosing the health information and to whom (Chapman); specifies what health information (e.g., CT scans, hearing test results, etc.) will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F1F1F"/>
              </a:solidFill>
              <a:effectLst/>
              <a:highlight>
                <a:srgbClr val="FFFFFF"/>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F1F1F"/>
                </a:solidFill>
                <a:effectLst/>
                <a:highlight>
                  <a:srgbClr val="FFFFFF"/>
                </a:highlight>
                <a:latin typeface="Google Sans"/>
              </a:rPr>
              <a:t>Minimal risk DSMP – appears as checkbox in Cayuse; minimal data security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F1F1F"/>
                </a:solidFill>
                <a:effectLst/>
                <a:highlight>
                  <a:srgbClr val="FFFFFF"/>
                </a:highlight>
                <a:latin typeface="Google Sans"/>
              </a:rPr>
              <a:t>_only research team has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F1F1F"/>
                </a:solidFill>
                <a:effectLst/>
                <a:highlight>
                  <a:srgbClr val="FFFFFF"/>
                </a:highlight>
                <a:latin typeface="Google Sans"/>
              </a:rPr>
              <a:t>-use of only encrypted devices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a:solidFill>
                  <a:srgbClr val="1F1F1F"/>
                </a:solidFill>
                <a:effectLst/>
                <a:highlight>
                  <a:srgbClr val="FFFFFF"/>
                </a:highlight>
                <a:latin typeface="Google Sans"/>
              </a:rPr>
              <a:t>Transfer of data within 24 hours from portable devices to secure location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a:solidFill>
                  <a:srgbClr val="1F1F1F"/>
                </a:solidFill>
                <a:effectLst/>
                <a:highlight>
                  <a:srgbClr val="FFFFFF"/>
                </a:highlight>
                <a:latin typeface="Google Sans"/>
              </a:rPr>
              <a:t>breach- report to IRB within 24 hours, then formal report within 5 biz days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i="0">
                <a:solidFill>
                  <a:srgbClr val="1F1F1F"/>
                </a:solidFill>
                <a:effectLst/>
                <a:highlight>
                  <a:srgbClr val="FFFFFF"/>
                </a:highlight>
                <a:latin typeface="Google Sans"/>
              </a:rPr>
              <a:t>If funded study, work with OOR’s SPS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a:solidFill>
                <a:srgbClr val="1F1F1F"/>
              </a:solidFill>
              <a:effectLst/>
              <a:highlight>
                <a:srgbClr val="FFFFFF"/>
              </a:highlight>
              <a:latin typeface="Google San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a:solidFill>
                  <a:srgbClr val="1F1F1F"/>
                </a:solidFill>
                <a:effectLst/>
                <a:highlight>
                  <a:srgbClr val="FFFFFF"/>
                </a:highlight>
                <a:latin typeface="Google Sans"/>
              </a:rPr>
              <a:t>Abide by any restrictions in DUA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a:solidFill>
                  <a:srgbClr val="1F1F1F"/>
                </a:solidFill>
                <a:effectLst/>
                <a:highlight>
                  <a:srgbClr val="FFFFFF"/>
                </a:highlight>
                <a:latin typeface="Google Sans"/>
              </a:rPr>
              <a:t>Completion of </a:t>
            </a:r>
            <a:r>
              <a:rPr lang="en-US"/>
              <a:t>“</a:t>
            </a:r>
            <a:r>
              <a:rPr lang="en-US" sz="1200" b="0" i="0" u="none" strike="noStrike" baseline="0">
                <a:solidFill>
                  <a:srgbClr val="4A4A4A"/>
                </a:solidFill>
                <a:latin typeface="Calibri" panose="020F0502020204030204" pitchFamily="34" charset="0"/>
              </a:rPr>
              <a:t>CITI Health Information Privacy and Security (HIPS) for Clinical Investigators”</a:t>
            </a:r>
            <a:endParaRPr lang="en-US" b="0" i="0">
              <a:solidFill>
                <a:srgbClr val="1F1F1F"/>
              </a:solidFill>
              <a:effectLst/>
              <a:highlight>
                <a:srgbClr val="FFFFFF"/>
              </a:highlight>
              <a:latin typeface="Google San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Greater than minimal risk DSMP: (includes but not limited to)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i="0" u="none" strike="noStrike" baseline="0">
                <a:solidFill>
                  <a:srgbClr val="000000"/>
                </a:solidFill>
                <a:latin typeface="Calibri" panose="020F0502020204030204" pitchFamily="34" charset="0"/>
              </a:rPr>
              <a:t>How frequent subjects will be checked and by whom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i="0" u="none" strike="noStrike" baseline="0">
                <a:solidFill>
                  <a:srgbClr val="000000"/>
                </a:solidFill>
                <a:latin typeface="Calibri" panose="020F0502020204030204" pitchFamily="34" charset="0"/>
              </a:rPr>
              <a:t>Reporting mechanism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i="0" u="none" strike="noStrike" baseline="0">
                <a:solidFill>
                  <a:srgbClr val="000000"/>
                </a:solidFill>
                <a:latin typeface="Calibri" panose="020F0502020204030204" pitchFamily="34" charset="0"/>
              </a:rPr>
              <a:t>Data elements to be reviewed and frequency of review to ensure integrity</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b="0" i="0" u="none" strike="noStrike" baseline="0">
              <a:solidFill>
                <a:srgbClr val="000000"/>
              </a:solidFill>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b="0" i="0" u="none" strike="noStrike" baseline="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80CEB3B-46F7-C743-8386-0FF1F23B499B}" type="slidenum">
              <a:rPr lang="en-US" smtClean="0"/>
              <a:t>18</a:t>
            </a:fld>
            <a:endParaRPr lang="en-US"/>
          </a:p>
        </p:txBody>
      </p:sp>
    </p:spTree>
    <p:extLst>
      <p:ext uri="{BB962C8B-B14F-4D97-AF65-F5344CB8AC3E}">
        <p14:creationId xmlns:p14="http://schemas.microsoft.com/office/powerpoint/2010/main" val="178336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0F39B-451A-384B-B76A-C8B6771F8B78}" type="slidenum">
              <a:rPr lang="en-US" smtClean="0"/>
              <a:t>23</a:t>
            </a:fld>
            <a:endParaRPr lang="en-US"/>
          </a:p>
        </p:txBody>
      </p:sp>
    </p:spTree>
    <p:extLst>
      <p:ext uri="{BB962C8B-B14F-4D97-AF65-F5344CB8AC3E}">
        <p14:creationId xmlns:p14="http://schemas.microsoft.com/office/powerpoint/2010/main" val="5384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923E-4571-94D5-12D8-E42976174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1A606-C65E-AF14-0C39-2EAA0704F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5F0D9A-65E6-AF1F-EB6D-AA6E75F4DBB3}"/>
              </a:ext>
            </a:extLst>
          </p:cNvPr>
          <p:cNvSpPr>
            <a:spLocks noGrp="1"/>
          </p:cNvSpPr>
          <p:nvPr>
            <p:ph type="dt" sz="half" idx="10"/>
          </p:nvPr>
        </p:nvSpPr>
        <p:spPr/>
        <p:txBody>
          <a:bodyPr/>
          <a:lstStyle/>
          <a:p>
            <a:fld id="{BF1F83E9-CB91-40D0-93E2-D9340BFF5E97}" type="datetime1">
              <a:rPr lang="en-US" smtClean="0"/>
              <a:t>9/23/2025</a:t>
            </a:fld>
            <a:endParaRPr lang="en-US"/>
          </a:p>
        </p:txBody>
      </p:sp>
      <p:sp>
        <p:nvSpPr>
          <p:cNvPr id="5" name="Footer Placeholder 4">
            <a:extLst>
              <a:ext uri="{FF2B5EF4-FFF2-40B4-BE49-F238E27FC236}">
                <a16:creationId xmlns:a16="http://schemas.microsoft.com/office/drawing/2014/main" id="{52A429A1-344B-AF68-D6CE-1220C44F4093}"/>
              </a:ext>
            </a:extLst>
          </p:cNvPr>
          <p:cNvSpPr>
            <a:spLocks noGrp="1"/>
          </p:cNvSpPr>
          <p:nvPr>
            <p:ph type="ftr" sz="quarter" idx="11"/>
          </p:nvPr>
        </p:nvSpPr>
        <p:spPr/>
        <p:txBody>
          <a:bodyPr/>
          <a:lstStyle/>
          <a:p>
            <a:r>
              <a:rPr lang="en-US"/>
              <a:t>02May2024</a:t>
            </a:r>
          </a:p>
        </p:txBody>
      </p:sp>
      <p:sp>
        <p:nvSpPr>
          <p:cNvPr id="6" name="Slide Number Placeholder 5">
            <a:extLst>
              <a:ext uri="{FF2B5EF4-FFF2-40B4-BE49-F238E27FC236}">
                <a16:creationId xmlns:a16="http://schemas.microsoft.com/office/drawing/2014/main" id="{0B6672CC-0F7F-9DA7-70DF-A46B30D7C425}"/>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276515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3D00-5B92-B640-7406-4DA410B3B0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71FD6-5FEA-4420-B0CF-D1ED2C32E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56AC0-0D8B-C9A8-D738-6A382783D75A}"/>
              </a:ext>
            </a:extLst>
          </p:cNvPr>
          <p:cNvSpPr>
            <a:spLocks noGrp="1"/>
          </p:cNvSpPr>
          <p:nvPr>
            <p:ph type="dt" sz="half" idx="10"/>
          </p:nvPr>
        </p:nvSpPr>
        <p:spPr/>
        <p:txBody>
          <a:bodyPr/>
          <a:lstStyle/>
          <a:p>
            <a:fld id="{528B3C15-CA0C-460C-A4EF-E6300B32A5E4}" type="datetime1">
              <a:rPr lang="en-US" smtClean="0"/>
              <a:t>9/23/2025</a:t>
            </a:fld>
            <a:endParaRPr lang="en-US"/>
          </a:p>
        </p:txBody>
      </p:sp>
      <p:sp>
        <p:nvSpPr>
          <p:cNvPr id="5" name="Footer Placeholder 4">
            <a:extLst>
              <a:ext uri="{FF2B5EF4-FFF2-40B4-BE49-F238E27FC236}">
                <a16:creationId xmlns:a16="http://schemas.microsoft.com/office/drawing/2014/main" id="{5DD1482B-2A68-335A-126D-2A47503E33A6}"/>
              </a:ext>
            </a:extLst>
          </p:cNvPr>
          <p:cNvSpPr>
            <a:spLocks noGrp="1"/>
          </p:cNvSpPr>
          <p:nvPr>
            <p:ph type="ftr" sz="quarter" idx="11"/>
          </p:nvPr>
        </p:nvSpPr>
        <p:spPr/>
        <p:txBody>
          <a:bodyPr/>
          <a:lstStyle/>
          <a:p>
            <a:r>
              <a:rPr lang="en-US"/>
              <a:t>02May2024</a:t>
            </a:r>
          </a:p>
        </p:txBody>
      </p:sp>
      <p:sp>
        <p:nvSpPr>
          <p:cNvPr id="6" name="Slide Number Placeholder 5">
            <a:extLst>
              <a:ext uri="{FF2B5EF4-FFF2-40B4-BE49-F238E27FC236}">
                <a16:creationId xmlns:a16="http://schemas.microsoft.com/office/drawing/2014/main" id="{D25885FD-4331-3324-C5F4-E064B17749CA}"/>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221589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FD42D-4B9B-F5F9-8F94-6AC8FFEAD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32D8F4-038E-3043-55B9-D4BAEBC75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9E2C-2BCE-43E4-1958-9D106D1CA2E1}"/>
              </a:ext>
            </a:extLst>
          </p:cNvPr>
          <p:cNvSpPr>
            <a:spLocks noGrp="1"/>
          </p:cNvSpPr>
          <p:nvPr>
            <p:ph type="dt" sz="half" idx="10"/>
          </p:nvPr>
        </p:nvSpPr>
        <p:spPr/>
        <p:txBody>
          <a:bodyPr/>
          <a:lstStyle/>
          <a:p>
            <a:fld id="{24E337C1-391E-4938-A933-EA746085E33B}" type="datetime1">
              <a:rPr lang="en-US" smtClean="0"/>
              <a:t>9/23/2025</a:t>
            </a:fld>
            <a:endParaRPr lang="en-US"/>
          </a:p>
        </p:txBody>
      </p:sp>
      <p:sp>
        <p:nvSpPr>
          <p:cNvPr id="5" name="Footer Placeholder 4">
            <a:extLst>
              <a:ext uri="{FF2B5EF4-FFF2-40B4-BE49-F238E27FC236}">
                <a16:creationId xmlns:a16="http://schemas.microsoft.com/office/drawing/2014/main" id="{F963F799-D198-9A27-25D6-457ABFE3E9D6}"/>
              </a:ext>
            </a:extLst>
          </p:cNvPr>
          <p:cNvSpPr>
            <a:spLocks noGrp="1"/>
          </p:cNvSpPr>
          <p:nvPr>
            <p:ph type="ftr" sz="quarter" idx="11"/>
          </p:nvPr>
        </p:nvSpPr>
        <p:spPr/>
        <p:txBody>
          <a:bodyPr/>
          <a:lstStyle/>
          <a:p>
            <a:r>
              <a:rPr lang="en-US"/>
              <a:t>02May2024</a:t>
            </a:r>
          </a:p>
        </p:txBody>
      </p:sp>
      <p:sp>
        <p:nvSpPr>
          <p:cNvPr id="6" name="Slide Number Placeholder 5">
            <a:extLst>
              <a:ext uri="{FF2B5EF4-FFF2-40B4-BE49-F238E27FC236}">
                <a16:creationId xmlns:a16="http://schemas.microsoft.com/office/drawing/2014/main" id="{0E7832FD-7B99-68EC-16E4-54015EAF07DC}"/>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335556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826C-668E-CBE6-5A1C-696BC936B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FF217-4610-92C6-3704-7657B3376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4F166-8721-DDD7-1D6A-E8D215404882}"/>
              </a:ext>
            </a:extLst>
          </p:cNvPr>
          <p:cNvSpPr>
            <a:spLocks noGrp="1"/>
          </p:cNvSpPr>
          <p:nvPr>
            <p:ph type="dt" sz="half" idx="10"/>
          </p:nvPr>
        </p:nvSpPr>
        <p:spPr/>
        <p:txBody>
          <a:bodyPr/>
          <a:lstStyle/>
          <a:p>
            <a:fld id="{BAE7C82B-10C2-45FE-9571-E1DF0F65406B}" type="datetime1">
              <a:rPr lang="en-US" smtClean="0"/>
              <a:t>9/23/2025</a:t>
            </a:fld>
            <a:endParaRPr lang="en-US"/>
          </a:p>
        </p:txBody>
      </p:sp>
      <p:sp>
        <p:nvSpPr>
          <p:cNvPr id="5" name="Footer Placeholder 4">
            <a:extLst>
              <a:ext uri="{FF2B5EF4-FFF2-40B4-BE49-F238E27FC236}">
                <a16:creationId xmlns:a16="http://schemas.microsoft.com/office/drawing/2014/main" id="{CEF7B5D0-1334-2240-7C92-203D09FD9F58}"/>
              </a:ext>
            </a:extLst>
          </p:cNvPr>
          <p:cNvSpPr>
            <a:spLocks noGrp="1"/>
          </p:cNvSpPr>
          <p:nvPr>
            <p:ph type="ftr" sz="quarter" idx="11"/>
          </p:nvPr>
        </p:nvSpPr>
        <p:spPr/>
        <p:txBody>
          <a:bodyPr/>
          <a:lstStyle/>
          <a:p>
            <a:r>
              <a:rPr lang="en-US"/>
              <a:t>02May2024</a:t>
            </a:r>
          </a:p>
        </p:txBody>
      </p:sp>
      <p:sp>
        <p:nvSpPr>
          <p:cNvPr id="6" name="Slide Number Placeholder 5">
            <a:extLst>
              <a:ext uri="{FF2B5EF4-FFF2-40B4-BE49-F238E27FC236}">
                <a16:creationId xmlns:a16="http://schemas.microsoft.com/office/drawing/2014/main" id="{C45F06A1-36B5-93B9-645F-E5A883CE7453}"/>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274940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9329-D304-066C-364A-0923846100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EBD9E-BEFA-DD85-FB30-BE62238E5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B5FE5-0C10-85B8-FCBE-AF259FE84EBD}"/>
              </a:ext>
            </a:extLst>
          </p:cNvPr>
          <p:cNvSpPr>
            <a:spLocks noGrp="1"/>
          </p:cNvSpPr>
          <p:nvPr>
            <p:ph type="dt" sz="half" idx="10"/>
          </p:nvPr>
        </p:nvSpPr>
        <p:spPr/>
        <p:txBody>
          <a:bodyPr/>
          <a:lstStyle/>
          <a:p>
            <a:fld id="{AB0A56A9-E5BD-4728-8271-FC82CF3AEFFA}" type="datetime1">
              <a:rPr lang="en-US" smtClean="0"/>
              <a:t>9/23/2025</a:t>
            </a:fld>
            <a:endParaRPr lang="en-US"/>
          </a:p>
        </p:txBody>
      </p:sp>
      <p:sp>
        <p:nvSpPr>
          <p:cNvPr id="5" name="Footer Placeholder 4">
            <a:extLst>
              <a:ext uri="{FF2B5EF4-FFF2-40B4-BE49-F238E27FC236}">
                <a16:creationId xmlns:a16="http://schemas.microsoft.com/office/drawing/2014/main" id="{2563AFD0-84FE-D321-0F23-E89C61C5E3A1}"/>
              </a:ext>
            </a:extLst>
          </p:cNvPr>
          <p:cNvSpPr>
            <a:spLocks noGrp="1"/>
          </p:cNvSpPr>
          <p:nvPr>
            <p:ph type="ftr" sz="quarter" idx="11"/>
          </p:nvPr>
        </p:nvSpPr>
        <p:spPr/>
        <p:txBody>
          <a:bodyPr/>
          <a:lstStyle/>
          <a:p>
            <a:r>
              <a:rPr lang="en-US"/>
              <a:t>02May2024</a:t>
            </a:r>
          </a:p>
        </p:txBody>
      </p:sp>
      <p:sp>
        <p:nvSpPr>
          <p:cNvPr id="6" name="Slide Number Placeholder 5">
            <a:extLst>
              <a:ext uri="{FF2B5EF4-FFF2-40B4-BE49-F238E27FC236}">
                <a16:creationId xmlns:a16="http://schemas.microsoft.com/office/drawing/2014/main" id="{1D044168-4F9C-A308-211D-BCC7F1BF1803}"/>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299548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967C-491E-45C7-14A7-1927C26A4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2B2D2-6193-7FC7-9551-C24B65D383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EFA3A3-4D23-6A3C-EDD4-82491639F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AD1752-6918-ADFF-80E2-BA2799A23A45}"/>
              </a:ext>
            </a:extLst>
          </p:cNvPr>
          <p:cNvSpPr>
            <a:spLocks noGrp="1"/>
          </p:cNvSpPr>
          <p:nvPr>
            <p:ph type="dt" sz="half" idx="10"/>
          </p:nvPr>
        </p:nvSpPr>
        <p:spPr/>
        <p:txBody>
          <a:bodyPr/>
          <a:lstStyle/>
          <a:p>
            <a:fld id="{5D3CD659-3DE8-41CD-8CB5-534FF616F70B}" type="datetime1">
              <a:rPr lang="en-US" smtClean="0"/>
              <a:t>9/23/2025</a:t>
            </a:fld>
            <a:endParaRPr lang="en-US"/>
          </a:p>
        </p:txBody>
      </p:sp>
      <p:sp>
        <p:nvSpPr>
          <p:cNvPr id="6" name="Footer Placeholder 5">
            <a:extLst>
              <a:ext uri="{FF2B5EF4-FFF2-40B4-BE49-F238E27FC236}">
                <a16:creationId xmlns:a16="http://schemas.microsoft.com/office/drawing/2014/main" id="{0C843B08-5709-AD9F-6BF9-FCB673730887}"/>
              </a:ext>
            </a:extLst>
          </p:cNvPr>
          <p:cNvSpPr>
            <a:spLocks noGrp="1"/>
          </p:cNvSpPr>
          <p:nvPr>
            <p:ph type="ftr" sz="quarter" idx="11"/>
          </p:nvPr>
        </p:nvSpPr>
        <p:spPr/>
        <p:txBody>
          <a:bodyPr/>
          <a:lstStyle/>
          <a:p>
            <a:r>
              <a:rPr lang="en-US"/>
              <a:t>02May2024</a:t>
            </a:r>
          </a:p>
        </p:txBody>
      </p:sp>
      <p:sp>
        <p:nvSpPr>
          <p:cNvPr id="7" name="Slide Number Placeholder 6">
            <a:extLst>
              <a:ext uri="{FF2B5EF4-FFF2-40B4-BE49-F238E27FC236}">
                <a16:creationId xmlns:a16="http://schemas.microsoft.com/office/drawing/2014/main" id="{66C906A3-6A1B-EDB4-9CDD-CBCF8B895CF0}"/>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168104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628B-56EC-8C28-CA1E-D72153C350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C4F893-FCEF-E083-4653-454088740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2D1BF-7D9B-ADCF-18B0-88375DD12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CDB49-CA62-AA4D-F08D-5C5683729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CE166-F918-AC5F-0366-054A693CA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9CE25-8E96-23C6-A992-87C291EBC712}"/>
              </a:ext>
            </a:extLst>
          </p:cNvPr>
          <p:cNvSpPr>
            <a:spLocks noGrp="1"/>
          </p:cNvSpPr>
          <p:nvPr>
            <p:ph type="dt" sz="half" idx="10"/>
          </p:nvPr>
        </p:nvSpPr>
        <p:spPr/>
        <p:txBody>
          <a:bodyPr/>
          <a:lstStyle/>
          <a:p>
            <a:fld id="{8F61F420-5A16-4CC6-8828-1E4A056C14F2}" type="datetime1">
              <a:rPr lang="en-US" smtClean="0"/>
              <a:t>9/23/2025</a:t>
            </a:fld>
            <a:endParaRPr lang="en-US"/>
          </a:p>
        </p:txBody>
      </p:sp>
      <p:sp>
        <p:nvSpPr>
          <p:cNvPr id="8" name="Footer Placeholder 7">
            <a:extLst>
              <a:ext uri="{FF2B5EF4-FFF2-40B4-BE49-F238E27FC236}">
                <a16:creationId xmlns:a16="http://schemas.microsoft.com/office/drawing/2014/main" id="{C0A0E739-3FC5-78F3-0830-A17E0EE55A4E}"/>
              </a:ext>
            </a:extLst>
          </p:cNvPr>
          <p:cNvSpPr>
            <a:spLocks noGrp="1"/>
          </p:cNvSpPr>
          <p:nvPr>
            <p:ph type="ftr" sz="quarter" idx="11"/>
          </p:nvPr>
        </p:nvSpPr>
        <p:spPr/>
        <p:txBody>
          <a:bodyPr/>
          <a:lstStyle/>
          <a:p>
            <a:r>
              <a:rPr lang="en-US"/>
              <a:t>02May2024</a:t>
            </a:r>
          </a:p>
        </p:txBody>
      </p:sp>
      <p:sp>
        <p:nvSpPr>
          <p:cNvPr id="9" name="Slide Number Placeholder 8">
            <a:extLst>
              <a:ext uri="{FF2B5EF4-FFF2-40B4-BE49-F238E27FC236}">
                <a16:creationId xmlns:a16="http://schemas.microsoft.com/office/drawing/2014/main" id="{095803F9-43B6-A786-CBF5-8D0C884BB14E}"/>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114022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42F7-4D01-1F8D-B019-73895359F8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1B805-E332-8410-6C4A-5BD25BE60542}"/>
              </a:ext>
            </a:extLst>
          </p:cNvPr>
          <p:cNvSpPr>
            <a:spLocks noGrp="1"/>
          </p:cNvSpPr>
          <p:nvPr>
            <p:ph type="dt" sz="half" idx="10"/>
          </p:nvPr>
        </p:nvSpPr>
        <p:spPr/>
        <p:txBody>
          <a:bodyPr/>
          <a:lstStyle/>
          <a:p>
            <a:fld id="{BD54079F-D80A-4F15-9067-5058B08905C0}" type="datetime1">
              <a:rPr lang="en-US" smtClean="0"/>
              <a:t>9/23/2025</a:t>
            </a:fld>
            <a:endParaRPr lang="en-US"/>
          </a:p>
        </p:txBody>
      </p:sp>
      <p:sp>
        <p:nvSpPr>
          <p:cNvPr id="4" name="Footer Placeholder 3">
            <a:extLst>
              <a:ext uri="{FF2B5EF4-FFF2-40B4-BE49-F238E27FC236}">
                <a16:creationId xmlns:a16="http://schemas.microsoft.com/office/drawing/2014/main" id="{D8584784-99D3-C87B-23FF-38E74FFF868E}"/>
              </a:ext>
            </a:extLst>
          </p:cNvPr>
          <p:cNvSpPr>
            <a:spLocks noGrp="1"/>
          </p:cNvSpPr>
          <p:nvPr>
            <p:ph type="ftr" sz="quarter" idx="11"/>
          </p:nvPr>
        </p:nvSpPr>
        <p:spPr/>
        <p:txBody>
          <a:bodyPr/>
          <a:lstStyle/>
          <a:p>
            <a:r>
              <a:rPr lang="en-US"/>
              <a:t>02May2024</a:t>
            </a:r>
          </a:p>
        </p:txBody>
      </p:sp>
      <p:sp>
        <p:nvSpPr>
          <p:cNvPr id="5" name="Slide Number Placeholder 4">
            <a:extLst>
              <a:ext uri="{FF2B5EF4-FFF2-40B4-BE49-F238E27FC236}">
                <a16:creationId xmlns:a16="http://schemas.microsoft.com/office/drawing/2014/main" id="{A41CEA7A-833C-FE5E-7A20-A572FD04AE68}"/>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238726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8BA11A-3C28-8494-05FD-C1F10560134F}"/>
              </a:ext>
            </a:extLst>
          </p:cNvPr>
          <p:cNvSpPr>
            <a:spLocks noGrp="1"/>
          </p:cNvSpPr>
          <p:nvPr>
            <p:ph type="dt" sz="half" idx="10"/>
          </p:nvPr>
        </p:nvSpPr>
        <p:spPr/>
        <p:txBody>
          <a:bodyPr/>
          <a:lstStyle/>
          <a:p>
            <a:fld id="{B831302D-7BC8-4860-9906-8C5DB389DF87}" type="datetime1">
              <a:rPr lang="en-US" smtClean="0"/>
              <a:t>9/23/2025</a:t>
            </a:fld>
            <a:endParaRPr lang="en-US"/>
          </a:p>
        </p:txBody>
      </p:sp>
      <p:sp>
        <p:nvSpPr>
          <p:cNvPr id="3" name="Footer Placeholder 2">
            <a:extLst>
              <a:ext uri="{FF2B5EF4-FFF2-40B4-BE49-F238E27FC236}">
                <a16:creationId xmlns:a16="http://schemas.microsoft.com/office/drawing/2014/main" id="{2D7DBEF6-B622-A841-5771-3AF05A7CC1C5}"/>
              </a:ext>
            </a:extLst>
          </p:cNvPr>
          <p:cNvSpPr>
            <a:spLocks noGrp="1"/>
          </p:cNvSpPr>
          <p:nvPr>
            <p:ph type="ftr" sz="quarter" idx="11"/>
          </p:nvPr>
        </p:nvSpPr>
        <p:spPr/>
        <p:txBody>
          <a:bodyPr/>
          <a:lstStyle/>
          <a:p>
            <a:r>
              <a:rPr lang="en-US"/>
              <a:t>02May2024</a:t>
            </a:r>
          </a:p>
        </p:txBody>
      </p:sp>
      <p:sp>
        <p:nvSpPr>
          <p:cNvPr id="4" name="Slide Number Placeholder 3">
            <a:extLst>
              <a:ext uri="{FF2B5EF4-FFF2-40B4-BE49-F238E27FC236}">
                <a16:creationId xmlns:a16="http://schemas.microsoft.com/office/drawing/2014/main" id="{E8513A7F-680C-771D-376E-A2EBF6297BA0}"/>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411056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73ED-EE08-2C10-D0A2-650BA9437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E4D74-4B98-418E-BD56-86E057B88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D5DCE-D079-3D69-377D-791E3F2E7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C7B14-9C30-4C64-2B8E-447446C18D2F}"/>
              </a:ext>
            </a:extLst>
          </p:cNvPr>
          <p:cNvSpPr>
            <a:spLocks noGrp="1"/>
          </p:cNvSpPr>
          <p:nvPr>
            <p:ph type="dt" sz="half" idx="10"/>
          </p:nvPr>
        </p:nvSpPr>
        <p:spPr/>
        <p:txBody>
          <a:bodyPr/>
          <a:lstStyle/>
          <a:p>
            <a:fld id="{531E9CFB-F270-4E84-8426-D30365E79E04}" type="datetime1">
              <a:rPr lang="en-US" smtClean="0"/>
              <a:t>9/23/2025</a:t>
            </a:fld>
            <a:endParaRPr lang="en-US"/>
          </a:p>
        </p:txBody>
      </p:sp>
      <p:sp>
        <p:nvSpPr>
          <p:cNvPr id="6" name="Footer Placeholder 5">
            <a:extLst>
              <a:ext uri="{FF2B5EF4-FFF2-40B4-BE49-F238E27FC236}">
                <a16:creationId xmlns:a16="http://schemas.microsoft.com/office/drawing/2014/main" id="{FCA1E549-8CF5-58DC-17B4-98115E32691D}"/>
              </a:ext>
            </a:extLst>
          </p:cNvPr>
          <p:cNvSpPr>
            <a:spLocks noGrp="1"/>
          </p:cNvSpPr>
          <p:nvPr>
            <p:ph type="ftr" sz="quarter" idx="11"/>
          </p:nvPr>
        </p:nvSpPr>
        <p:spPr/>
        <p:txBody>
          <a:bodyPr/>
          <a:lstStyle/>
          <a:p>
            <a:r>
              <a:rPr lang="en-US"/>
              <a:t>02May2024</a:t>
            </a:r>
          </a:p>
        </p:txBody>
      </p:sp>
      <p:sp>
        <p:nvSpPr>
          <p:cNvPr id="7" name="Slide Number Placeholder 6">
            <a:extLst>
              <a:ext uri="{FF2B5EF4-FFF2-40B4-BE49-F238E27FC236}">
                <a16:creationId xmlns:a16="http://schemas.microsoft.com/office/drawing/2014/main" id="{39C8BDAD-8A1C-F79C-4019-C78125028F09}"/>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161118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C42C-59F3-E28D-DDEC-BE535CE24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17B0C-3C70-C9D0-F193-D380A0946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78569-B6C1-5AD5-DFDD-A26B20ACA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B173D-4117-D7D9-1C97-1243D07DA827}"/>
              </a:ext>
            </a:extLst>
          </p:cNvPr>
          <p:cNvSpPr>
            <a:spLocks noGrp="1"/>
          </p:cNvSpPr>
          <p:nvPr>
            <p:ph type="dt" sz="half" idx="10"/>
          </p:nvPr>
        </p:nvSpPr>
        <p:spPr/>
        <p:txBody>
          <a:bodyPr/>
          <a:lstStyle/>
          <a:p>
            <a:fld id="{55AA4F6F-65BB-47FF-B582-F41C576A36D7}" type="datetime1">
              <a:rPr lang="en-US" smtClean="0"/>
              <a:t>9/23/2025</a:t>
            </a:fld>
            <a:endParaRPr lang="en-US"/>
          </a:p>
        </p:txBody>
      </p:sp>
      <p:sp>
        <p:nvSpPr>
          <p:cNvPr id="6" name="Footer Placeholder 5">
            <a:extLst>
              <a:ext uri="{FF2B5EF4-FFF2-40B4-BE49-F238E27FC236}">
                <a16:creationId xmlns:a16="http://schemas.microsoft.com/office/drawing/2014/main" id="{99CCC4D4-B1CA-3F76-3668-D55B6BA87DD5}"/>
              </a:ext>
            </a:extLst>
          </p:cNvPr>
          <p:cNvSpPr>
            <a:spLocks noGrp="1"/>
          </p:cNvSpPr>
          <p:nvPr>
            <p:ph type="ftr" sz="quarter" idx="11"/>
          </p:nvPr>
        </p:nvSpPr>
        <p:spPr/>
        <p:txBody>
          <a:bodyPr/>
          <a:lstStyle/>
          <a:p>
            <a:r>
              <a:rPr lang="en-US"/>
              <a:t>02May2024</a:t>
            </a:r>
          </a:p>
        </p:txBody>
      </p:sp>
      <p:sp>
        <p:nvSpPr>
          <p:cNvPr id="7" name="Slide Number Placeholder 6">
            <a:extLst>
              <a:ext uri="{FF2B5EF4-FFF2-40B4-BE49-F238E27FC236}">
                <a16:creationId xmlns:a16="http://schemas.microsoft.com/office/drawing/2014/main" id="{E5157AE6-2689-AD72-03B5-6B140170DE03}"/>
              </a:ext>
            </a:extLst>
          </p:cNvPr>
          <p:cNvSpPr>
            <a:spLocks noGrp="1"/>
          </p:cNvSpPr>
          <p:nvPr>
            <p:ph type="sldNum" sz="quarter" idx="12"/>
          </p:nvPr>
        </p:nvSpPr>
        <p:spPr/>
        <p:txBody>
          <a:bodyPr/>
          <a:lstStyle/>
          <a:p>
            <a:fld id="{5BF04524-07A3-874B-BADC-79926C3FAAB8}" type="slidenum">
              <a:rPr lang="en-US" smtClean="0"/>
              <a:t>‹#›</a:t>
            </a:fld>
            <a:endParaRPr lang="en-US"/>
          </a:p>
        </p:txBody>
      </p:sp>
    </p:spTree>
    <p:extLst>
      <p:ext uri="{BB962C8B-B14F-4D97-AF65-F5344CB8AC3E}">
        <p14:creationId xmlns:p14="http://schemas.microsoft.com/office/powerpoint/2010/main" val="417083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94511-32A4-4497-DF66-4064E7A4F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718FF-22A5-AA62-6CB9-B1F6FD403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4398A-D2B8-3F5C-ACD2-55F2A7D82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5E58D-AC3B-4F33-B6A9-A7386006A497}" type="datetime1">
              <a:rPr lang="en-US" smtClean="0"/>
              <a:t>9/23/2025</a:t>
            </a:fld>
            <a:endParaRPr lang="en-US"/>
          </a:p>
        </p:txBody>
      </p:sp>
      <p:sp>
        <p:nvSpPr>
          <p:cNvPr id="5" name="Footer Placeholder 4">
            <a:extLst>
              <a:ext uri="{FF2B5EF4-FFF2-40B4-BE49-F238E27FC236}">
                <a16:creationId xmlns:a16="http://schemas.microsoft.com/office/drawing/2014/main" id="{4CD1F055-4AEE-1341-5B96-41D6DBCAA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02May2024</a:t>
            </a:r>
          </a:p>
        </p:txBody>
      </p:sp>
      <p:sp>
        <p:nvSpPr>
          <p:cNvPr id="6" name="Slide Number Placeholder 5">
            <a:extLst>
              <a:ext uri="{FF2B5EF4-FFF2-40B4-BE49-F238E27FC236}">
                <a16:creationId xmlns:a16="http://schemas.microsoft.com/office/drawing/2014/main" id="{5AFCD60B-441B-F672-6404-BB9E31DF1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04524-07A3-874B-BADC-79926C3FAAB8}" type="slidenum">
              <a:rPr lang="en-US" smtClean="0"/>
              <a:t>‹#›</a:t>
            </a:fld>
            <a:endParaRPr lang="en-US"/>
          </a:p>
        </p:txBody>
      </p:sp>
    </p:spTree>
    <p:extLst>
      <p:ext uri="{BB962C8B-B14F-4D97-AF65-F5344CB8AC3E}">
        <p14:creationId xmlns:p14="http://schemas.microsoft.com/office/powerpoint/2010/main" val="339117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2AA_FBB251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C_8CD6B5B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3_D8DDA84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1_490143C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B7_305108B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hapman.edu/research/integrity/irb/policie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estran@chapman.edu" TargetMode="External"/><Relationship Id="rId2" Type="http://schemas.openxmlformats.org/officeDocument/2006/relationships/hyperlink" Target="mailto:markenne@chapman.edu" TargetMode="External"/><Relationship Id="rId1" Type="http://schemas.openxmlformats.org/officeDocument/2006/relationships/slideLayout" Target="../slideLayouts/slideLayout2.xml"/><Relationship Id="rId5" Type="http://schemas.openxmlformats.org/officeDocument/2006/relationships/hyperlink" Target="mailto:plyle@chapman.edu" TargetMode="External"/><Relationship Id="rId4" Type="http://schemas.openxmlformats.org/officeDocument/2006/relationships/hyperlink" Target="mailto:donais@chapma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apman.edu/research/integrity/irb/forms-and-instructions.aspx" TargetMode="External"/><Relationship Id="rId2" Type="http://schemas.microsoft.com/office/2018/10/relationships/comments" Target="../comments/modernComment_2B2_64364D05.xml"/><Relationship Id="rId1" Type="http://schemas.openxmlformats.org/officeDocument/2006/relationships/slideLayout" Target="../slideLayouts/slideLayout2.xml"/><Relationship Id="rId4" Type="http://schemas.openxmlformats.org/officeDocument/2006/relationships/hyperlink" Target="https://www.chapman.edu/research/integrity/irb/policies.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haring.nih.gov/data-management-and-sharing-policy" TargetMode="External"/><Relationship Id="rId2" Type="http://schemas.microsoft.com/office/2018/10/relationships/comments" Target="../comments/modernComment_2B4_71D1F687.xml"/><Relationship Id="rId1" Type="http://schemas.openxmlformats.org/officeDocument/2006/relationships/slideLayout" Target="../slideLayouts/slideLayout2.xml"/><Relationship Id="rId5" Type="http://schemas.openxmlformats.org/officeDocument/2006/relationships/hyperlink" Target="https://dmptool.org/" TargetMode="External"/><Relationship Id="rId4" Type="http://schemas.openxmlformats.org/officeDocument/2006/relationships/hyperlink" Target="https://researchdatamanagement.harvard.ed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2B3_E07E1C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2B1_9EB31E8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6CB401-7A86-824F-B957-84FA1B329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936"/>
            <a:ext cx="12179300" cy="6858000"/>
          </a:xfrm>
          <a:prstGeom prst="rect">
            <a:avLst/>
          </a:prstGeom>
        </p:spPr>
      </p:pic>
      <p:sp>
        <p:nvSpPr>
          <p:cNvPr id="4" name="Title 3"/>
          <p:cNvSpPr>
            <a:spLocks noGrp="1"/>
          </p:cNvSpPr>
          <p:nvPr>
            <p:ph type="ctrTitle"/>
          </p:nvPr>
        </p:nvSpPr>
        <p:spPr>
          <a:xfrm>
            <a:off x="1510451" y="369936"/>
            <a:ext cx="8825659" cy="2677648"/>
          </a:xfrm>
        </p:spPr>
        <p:txBody>
          <a:bodyPr>
            <a:normAutofit/>
          </a:bodyPr>
          <a:lstStyle/>
          <a:p>
            <a:r>
              <a:rPr lang="en-US" sz="3700" dirty="0">
                <a:solidFill>
                  <a:schemeClr val="bg1"/>
                </a:solidFill>
              </a:rPr>
              <a:t>Using PHI in Research</a:t>
            </a:r>
            <a:br>
              <a:rPr lang="en-US" sz="3700" dirty="0"/>
            </a:br>
            <a:r>
              <a:rPr lang="en-US" sz="3700" dirty="0">
                <a:solidFill>
                  <a:schemeClr val="bg1"/>
                </a:solidFill>
              </a:rPr>
              <a:t>Procedures and Case Studies</a:t>
            </a:r>
            <a:br>
              <a:rPr lang="en-US" sz="3700" dirty="0"/>
            </a:br>
            <a:r>
              <a:rPr lang="en-US" sz="2800" i="1" dirty="0">
                <a:solidFill>
                  <a:schemeClr val="bg1"/>
                </a:solidFill>
              </a:rPr>
              <a:t>June 2024</a:t>
            </a:r>
            <a:br>
              <a:rPr lang="en-US" sz="1100" dirty="0"/>
            </a:br>
            <a:br>
              <a:rPr lang="en-US" sz="3200" dirty="0"/>
            </a:br>
            <a:endParaRPr lang="en-US" sz="2133" b="1" dirty="0">
              <a:solidFill>
                <a:schemeClr val="bg1"/>
              </a:solidFill>
              <a:latin typeface="Futura Lt BT" panose="020B0402020204020303" pitchFamily="34" charset="0"/>
              <a:cs typeface="Arial" charset="0"/>
            </a:endParaRPr>
          </a:p>
        </p:txBody>
      </p:sp>
      <p:sp>
        <p:nvSpPr>
          <p:cNvPr id="2" name="Subtitle 4">
            <a:extLst>
              <a:ext uri="{FF2B5EF4-FFF2-40B4-BE49-F238E27FC236}">
                <a16:creationId xmlns:a16="http://schemas.microsoft.com/office/drawing/2014/main" id="{4504ADB3-4227-ACBB-9FEE-5BA772A24F94}"/>
              </a:ext>
            </a:extLst>
          </p:cNvPr>
          <p:cNvSpPr txBox="1">
            <a:spLocks/>
          </p:cNvSpPr>
          <p:nvPr/>
        </p:nvSpPr>
        <p:spPr>
          <a:xfrm>
            <a:off x="695001" y="2831740"/>
            <a:ext cx="11125055" cy="1194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chemeClr val="bg1"/>
                </a:solidFill>
              </a:rPr>
              <a:t>Professor Mary Kennedy Vice Chair, IRB</a:t>
            </a:r>
          </a:p>
          <a:p>
            <a:r>
              <a:rPr lang="en-US" err="1">
                <a:solidFill>
                  <a:schemeClr val="bg1"/>
                </a:solidFill>
              </a:rPr>
              <a:t>Crean</a:t>
            </a:r>
            <a:r>
              <a:rPr lang="en-US">
                <a:solidFill>
                  <a:schemeClr val="bg1"/>
                </a:solidFill>
              </a:rPr>
              <a:t> College of Health and Behavioral Sciences - Communication Sciences and Disorders</a:t>
            </a:r>
          </a:p>
          <a:p>
            <a:r>
              <a:rPr lang="en-US" sz="1800">
                <a:solidFill>
                  <a:schemeClr val="bg1"/>
                </a:solidFill>
              </a:rPr>
              <a:t>with</a:t>
            </a:r>
          </a:p>
          <a:p>
            <a:r>
              <a:rPr lang="en-US" sz="1800">
                <a:solidFill>
                  <a:schemeClr val="bg1"/>
                </a:solidFill>
              </a:rPr>
              <a:t>Judith Tran – Senior Compliance Administrator &amp;  Jen Donais – Asst. VP for Research Integrity &amp; Compliance</a:t>
            </a:r>
          </a:p>
          <a:p>
            <a:r>
              <a:rPr lang="en-US" sz="1800">
                <a:solidFill>
                  <a:schemeClr val="bg1"/>
                </a:solidFill>
              </a:rPr>
              <a:t>Office of Research &amp; Graduate Education</a:t>
            </a:r>
          </a:p>
        </p:txBody>
      </p:sp>
      <p:sp>
        <p:nvSpPr>
          <p:cNvPr id="3" name="Footer Placeholder 2">
            <a:extLst>
              <a:ext uri="{FF2B5EF4-FFF2-40B4-BE49-F238E27FC236}">
                <a16:creationId xmlns:a16="http://schemas.microsoft.com/office/drawing/2014/main" id="{A214ADCA-0793-23E6-36A0-BF2BF2F3684A}"/>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422276758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331-A396-33C3-9DD3-5AB6CBCC9457}"/>
              </a:ext>
            </a:extLst>
          </p:cNvPr>
          <p:cNvSpPr>
            <a:spLocks noGrp="1"/>
          </p:cNvSpPr>
          <p:nvPr>
            <p:ph type="title"/>
          </p:nvPr>
        </p:nvSpPr>
        <p:spPr/>
        <p:txBody>
          <a:bodyPr/>
          <a:lstStyle/>
          <a:p>
            <a:pPr algn="ctr"/>
            <a:r>
              <a:rPr lang="en-US"/>
              <a:t>Limited Data Set that includes PHI</a:t>
            </a:r>
          </a:p>
        </p:txBody>
      </p:sp>
      <p:sp>
        <p:nvSpPr>
          <p:cNvPr id="3" name="Content Placeholder 2">
            <a:extLst>
              <a:ext uri="{FF2B5EF4-FFF2-40B4-BE49-F238E27FC236}">
                <a16:creationId xmlns:a16="http://schemas.microsoft.com/office/drawing/2014/main" id="{728189D6-F818-15AD-982C-1D706957ED5E}"/>
              </a:ext>
            </a:extLst>
          </p:cNvPr>
          <p:cNvSpPr>
            <a:spLocks noGrp="1"/>
          </p:cNvSpPr>
          <p:nvPr>
            <p:ph idx="1"/>
          </p:nvPr>
        </p:nvSpPr>
        <p:spPr/>
        <p:txBody>
          <a:bodyPr vert="horz" lIns="91440" tIns="45720" rIns="91440" bIns="45720" rtlCol="0" anchor="t">
            <a:normAutofit/>
          </a:bodyPr>
          <a:lstStyle/>
          <a:p>
            <a:pPr marL="0" indent="0">
              <a:buNone/>
            </a:pPr>
            <a:r>
              <a:rPr lang="en-US" sz="3000" b="1"/>
              <a:t>Limited data sets may be provided to Chapman researchers under a data use agreement (DUA), where the PI must agree to:</a:t>
            </a:r>
          </a:p>
          <a:p>
            <a:pPr marL="0" indent="0">
              <a:buNone/>
            </a:pPr>
            <a:r>
              <a:rPr lang="en-US"/>
              <a:t> - use and disclose the data only as prescribed in the DUA or as required under law, and </a:t>
            </a:r>
            <a:endParaRPr lang="en-US">
              <a:ea typeface="Calibri"/>
              <a:cs typeface="Calibri"/>
            </a:endParaRPr>
          </a:p>
          <a:p>
            <a:pPr marL="0" indent="0">
              <a:buNone/>
            </a:pPr>
            <a:r>
              <a:rPr lang="en-US"/>
              <a:t> - report unapproved disclosures of the data (e.g., a breach) within 5 business days of discovering the unapproved disclosure, and </a:t>
            </a:r>
            <a:endParaRPr lang="en-US">
              <a:ea typeface="Calibri"/>
              <a:cs typeface="Calibri"/>
            </a:endParaRPr>
          </a:p>
          <a:p>
            <a:pPr marL="0" indent="0">
              <a:buNone/>
            </a:pPr>
            <a:r>
              <a:rPr lang="en-US"/>
              <a:t> - make no effort to identify or contact individuals in the data; and </a:t>
            </a:r>
            <a:endParaRPr lang="en-US">
              <a:ea typeface="Calibri"/>
              <a:cs typeface="Calibri"/>
            </a:endParaRPr>
          </a:p>
          <a:p>
            <a:pPr marL="0" indent="0">
              <a:buNone/>
            </a:pPr>
            <a:r>
              <a:rPr lang="en-US"/>
              <a:t> - contact the IRB if the Chapman team receives identified data that is outside of the LDS agreement. </a:t>
            </a:r>
            <a:endParaRPr lang="en-US">
              <a:ea typeface="Calibri"/>
              <a:cs typeface="Calibri"/>
            </a:endParaRPr>
          </a:p>
          <a:p>
            <a:pPr marL="0" indent="0">
              <a:buNone/>
            </a:pPr>
            <a:endParaRPr lang="en-US"/>
          </a:p>
        </p:txBody>
      </p:sp>
      <p:sp>
        <p:nvSpPr>
          <p:cNvPr id="5" name="Footer Placeholder 4">
            <a:extLst>
              <a:ext uri="{FF2B5EF4-FFF2-40B4-BE49-F238E27FC236}">
                <a16:creationId xmlns:a16="http://schemas.microsoft.com/office/drawing/2014/main" id="{1926BCCD-92F3-F313-3284-A6A6A111C776}"/>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236288146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5632-07DE-AB7A-1770-71DF0C5C00D7}"/>
              </a:ext>
            </a:extLst>
          </p:cNvPr>
          <p:cNvSpPr>
            <a:spLocks noGrp="1"/>
          </p:cNvSpPr>
          <p:nvPr>
            <p:ph type="title"/>
          </p:nvPr>
        </p:nvSpPr>
        <p:spPr/>
        <p:txBody>
          <a:bodyPr/>
          <a:lstStyle/>
          <a:p>
            <a:pPr algn="ctr"/>
            <a:r>
              <a:rPr lang="en-US"/>
              <a:t>Limited Data Set Example with PHI</a:t>
            </a:r>
          </a:p>
        </p:txBody>
      </p:sp>
      <p:sp>
        <p:nvSpPr>
          <p:cNvPr id="3" name="Content Placeholder 2">
            <a:extLst>
              <a:ext uri="{FF2B5EF4-FFF2-40B4-BE49-F238E27FC236}">
                <a16:creationId xmlns:a16="http://schemas.microsoft.com/office/drawing/2014/main" id="{3E840F9A-D563-26B5-D89D-5CE7798EFECD}"/>
              </a:ext>
            </a:extLst>
          </p:cNvPr>
          <p:cNvSpPr>
            <a:spLocks noGrp="1"/>
          </p:cNvSpPr>
          <p:nvPr>
            <p:ph idx="1"/>
          </p:nvPr>
        </p:nvSpPr>
        <p:spPr>
          <a:xfrm>
            <a:off x="838200" y="1825625"/>
            <a:ext cx="3171570" cy="4351338"/>
          </a:xfrm>
        </p:spPr>
        <p:txBody>
          <a:bodyPr>
            <a:normAutofit/>
          </a:bodyPr>
          <a:lstStyle/>
          <a:p>
            <a:pPr marL="0" indent="0">
              <a:buNone/>
            </a:pPr>
            <a:r>
              <a:rPr lang="en-US" sz="2400">
                <a:solidFill>
                  <a:schemeClr val="bg1">
                    <a:lumMod val="65000"/>
                  </a:schemeClr>
                </a:solidFill>
              </a:rPr>
              <a:t>1. Name</a:t>
            </a:r>
          </a:p>
          <a:p>
            <a:pPr marL="0" indent="0">
              <a:buNone/>
            </a:pPr>
            <a:r>
              <a:rPr lang="en-US" sz="2400"/>
              <a:t>2. Town/City/Zip</a:t>
            </a:r>
          </a:p>
          <a:p>
            <a:pPr marL="0" indent="0">
              <a:buNone/>
            </a:pPr>
            <a:r>
              <a:rPr lang="en-US" sz="2400"/>
              <a:t>3. Dates related to an individual, e.g., of admission, diagnosis, discharge, services, DOB, DOD</a:t>
            </a:r>
          </a:p>
          <a:p>
            <a:pPr marL="0" indent="0">
              <a:buNone/>
            </a:pPr>
            <a:r>
              <a:rPr lang="en-US" sz="2400">
                <a:solidFill>
                  <a:schemeClr val="bg1">
                    <a:lumMod val="65000"/>
                  </a:schemeClr>
                </a:solidFill>
              </a:rPr>
              <a:t>4. Telephone numbers</a:t>
            </a:r>
          </a:p>
          <a:p>
            <a:pPr marL="0" indent="0">
              <a:buNone/>
            </a:pPr>
            <a:r>
              <a:rPr lang="en-US" sz="2400">
                <a:solidFill>
                  <a:schemeClr val="bg1">
                    <a:lumMod val="65000"/>
                  </a:schemeClr>
                </a:solidFill>
              </a:rPr>
              <a:t>5. Fax number</a:t>
            </a:r>
          </a:p>
          <a:p>
            <a:pPr marL="0" indent="0">
              <a:buNone/>
            </a:pPr>
            <a:r>
              <a:rPr lang="en-US" sz="2400">
                <a:solidFill>
                  <a:schemeClr val="bg1">
                    <a:lumMod val="65000"/>
                  </a:schemeClr>
                </a:solidFill>
              </a:rPr>
              <a:t>6. Email address</a:t>
            </a:r>
          </a:p>
        </p:txBody>
      </p:sp>
      <p:sp>
        <p:nvSpPr>
          <p:cNvPr id="5" name="Content Placeholder 2">
            <a:extLst>
              <a:ext uri="{FF2B5EF4-FFF2-40B4-BE49-F238E27FC236}">
                <a16:creationId xmlns:a16="http://schemas.microsoft.com/office/drawing/2014/main" id="{3A83C174-8ACE-6898-E28F-87FDCCCE9B20}"/>
              </a:ext>
            </a:extLst>
          </p:cNvPr>
          <p:cNvSpPr txBox="1">
            <a:spLocks/>
          </p:cNvSpPr>
          <p:nvPr/>
        </p:nvSpPr>
        <p:spPr>
          <a:xfrm>
            <a:off x="4009770" y="1825625"/>
            <a:ext cx="367201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1">
                    <a:lumMod val="65000"/>
                  </a:schemeClr>
                </a:solidFill>
              </a:rPr>
              <a:t>7. Social Security number</a:t>
            </a:r>
          </a:p>
          <a:p>
            <a:pPr marL="0" indent="0">
              <a:buNone/>
            </a:pPr>
            <a:r>
              <a:rPr lang="en-US" sz="2400">
                <a:solidFill>
                  <a:srgbClr val="FF0000"/>
                </a:solidFill>
              </a:rPr>
              <a:t>8. Medical info, e.g.,  diagnosis, record #</a:t>
            </a:r>
            <a:endParaRPr lang="en-US" sz="2400">
              <a:solidFill>
                <a:srgbClr val="FF0000"/>
              </a:solidFill>
              <a:ea typeface="Calibri"/>
              <a:cs typeface="Calibri"/>
            </a:endParaRPr>
          </a:p>
          <a:p>
            <a:pPr marL="0" indent="0">
              <a:buNone/>
            </a:pPr>
            <a:r>
              <a:rPr lang="en-US" sz="2400">
                <a:solidFill>
                  <a:srgbClr val="FF0000"/>
                </a:solidFill>
              </a:rPr>
              <a:t>9. Health plan beneficiary number</a:t>
            </a:r>
            <a:endParaRPr lang="en-US" sz="2400">
              <a:solidFill>
                <a:srgbClr val="FF0000"/>
              </a:solidFill>
              <a:cs typeface="Calibri"/>
            </a:endParaRPr>
          </a:p>
          <a:p>
            <a:pPr marL="0" indent="0">
              <a:buNone/>
            </a:pPr>
            <a:r>
              <a:rPr lang="en-US" sz="2400">
                <a:solidFill>
                  <a:schemeClr val="bg1">
                    <a:lumMod val="65000"/>
                  </a:schemeClr>
                </a:solidFill>
              </a:rPr>
              <a:t>10. Account number</a:t>
            </a:r>
            <a:endParaRPr lang="en-US" sz="2400">
              <a:solidFill>
                <a:schemeClr val="bg1">
                  <a:lumMod val="65000"/>
                </a:schemeClr>
              </a:solidFill>
              <a:cs typeface="Calibri"/>
            </a:endParaRPr>
          </a:p>
          <a:p>
            <a:pPr marL="0" indent="0">
              <a:buNone/>
            </a:pPr>
            <a:r>
              <a:rPr lang="en-US" sz="2400">
                <a:solidFill>
                  <a:schemeClr val="bg1">
                    <a:lumMod val="65000"/>
                  </a:schemeClr>
                </a:solidFill>
              </a:rPr>
              <a:t>11. Certificate/license number</a:t>
            </a:r>
            <a:endParaRPr lang="en-US" sz="2400">
              <a:solidFill>
                <a:schemeClr val="bg1">
                  <a:lumMod val="65000"/>
                </a:schemeClr>
              </a:solidFill>
              <a:cs typeface="Calibri"/>
            </a:endParaRPr>
          </a:p>
          <a:p>
            <a:pPr marL="0" indent="0">
              <a:buNone/>
            </a:pPr>
            <a:r>
              <a:rPr lang="en-US" sz="2400">
                <a:solidFill>
                  <a:schemeClr val="bg1">
                    <a:lumMod val="65000"/>
                  </a:schemeClr>
                </a:solidFill>
              </a:rPr>
              <a:t>12. Any vehicle or other device serial</a:t>
            </a:r>
            <a:endParaRPr lang="en-US" sz="2400">
              <a:solidFill>
                <a:schemeClr val="bg1">
                  <a:lumMod val="65000"/>
                </a:schemeClr>
              </a:solidFill>
              <a:cs typeface="Calibri"/>
            </a:endParaRPr>
          </a:p>
        </p:txBody>
      </p:sp>
      <p:sp>
        <p:nvSpPr>
          <p:cNvPr id="6" name="Content Placeholder 2">
            <a:extLst>
              <a:ext uri="{FF2B5EF4-FFF2-40B4-BE49-F238E27FC236}">
                <a16:creationId xmlns:a16="http://schemas.microsoft.com/office/drawing/2014/main" id="{B3B1224F-27BB-A84F-81DD-7B416F1AC16A}"/>
              </a:ext>
            </a:extLst>
          </p:cNvPr>
          <p:cNvSpPr txBox="1">
            <a:spLocks/>
          </p:cNvSpPr>
          <p:nvPr/>
        </p:nvSpPr>
        <p:spPr>
          <a:xfrm>
            <a:off x="8130745" y="1690688"/>
            <a:ext cx="36720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1">
                    <a:lumMod val="65000"/>
                  </a:schemeClr>
                </a:solidFill>
              </a:rPr>
              <a:t>13. Device identifiers or serial numbers</a:t>
            </a:r>
          </a:p>
          <a:p>
            <a:pPr marL="0" indent="0">
              <a:buNone/>
            </a:pPr>
            <a:r>
              <a:rPr lang="en-US" sz="2400">
                <a:solidFill>
                  <a:schemeClr val="bg1">
                    <a:lumMod val="65000"/>
                  </a:schemeClr>
                </a:solidFill>
              </a:rPr>
              <a:t>14. Web URL</a:t>
            </a:r>
          </a:p>
          <a:p>
            <a:pPr marL="0" indent="0">
              <a:buNone/>
            </a:pPr>
            <a:r>
              <a:rPr lang="en-US" sz="2400">
                <a:solidFill>
                  <a:schemeClr val="bg1">
                    <a:lumMod val="65000"/>
                  </a:schemeClr>
                </a:solidFill>
              </a:rPr>
              <a:t>15.Internet Protocol (IP) address</a:t>
            </a:r>
          </a:p>
          <a:p>
            <a:pPr marL="0" indent="0">
              <a:buNone/>
            </a:pPr>
            <a:r>
              <a:rPr lang="en-US" sz="2400">
                <a:solidFill>
                  <a:schemeClr val="bg1">
                    <a:lumMod val="65000"/>
                  </a:schemeClr>
                </a:solidFill>
              </a:rPr>
              <a:t>16.Finger or voice prints</a:t>
            </a:r>
          </a:p>
          <a:p>
            <a:pPr marL="0" indent="0">
              <a:buNone/>
            </a:pPr>
            <a:r>
              <a:rPr lang="en-US" sz="2400">
                <a:solidFill>
                  <a:schemeClr val="bg1">
                    <a:lumMod val="65000"/>
                  </a:schemeClr>
                </a:solidFill>
              </a:rPr>
              <a:t>17.Photographic images</a:t>
            </a:r>
          </a:p>
          <a:p>
            <a:pPr marL="0" indent="0">
              <a:buNone/>
            </a:pPr>
            <a:r>
              <a:rPr lang="en-US" sz="2400">
                <a:solidFill>
                  <a:schemeClr val="bg1">
                    <a:lumMod val="65000"/>
                  </a:schemeClr>
                </a:solidFill>
              </a:rPr>
              <a:t>18. Any other characteristic that would uniquely identify the individual, e.g., codes</a:t>
            </a:r>
          </a:p>
        </p:txBody>
      </p:sp>
      <p:sp>
        <p:nvSpPr>
          <p:cNvPr id="7" name="Footer Placeholder 6">
            <a:extLst>
              <a:ext uri="{FF2B5EF4-FFF2-40B4-BE49-F238E27FC236}">
                <a16:creationId xmlns:a16="http://schemas.microsoft.com/office/drawing/2014/main" id="{DCA39E2A-85F2-4E4E-8C50-C7C12BAF759A}"/>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50301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A8289EC-3A71-EACB-03F5-B2C52530D802}"/>
              </a:ext>
            </a:extLst>
          </p:cNvPr>
          <p:cNvSpPr/>
          <p:nvPr/>
        </p:nvSpPr>
        <p:spPr>
          <a:xfrm>
            <a:off x="3750908" y="1830841"/>
            <a:ext cx="4023097" cy="2338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 Health Information from Participants in a New Study</a:t>
            </a:r>
          </a:p>
        </p:txBody>
      </p:sp>
      <p:sp>
        <p:nvSpPr>
          <p:cNvPr id="4" name="Rounded Rectangle 3">
            <a:extLst>
              <a:ext uri="{FF2B5EF4-FFF2-40B4-BE49-F238E27FC236}">
                <a16:creationId xmlns:a16="http://schemas.microsoft.com/office/drawing/2014/main" id="{0A458F07-2138-D742-2FA4-AC8B1819AACE}"/>
              </a:ext>
            </a:extLst>
          </p:cNvPr>
          <p:cNvSpPr/>
          <p:nvPr/>
        </p:nvSpPr>
        <p:spPr>
          <a:xfrm>
            <a:off x="1774418" y="4912710"/>
            <a:ext cx="2482012" cy="114713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Participants Share health information with PI</a:t>
            </a:r>
          </a:p>
        </p:txBody>
      </p:sp>
      <p:sp>
        <p:nvSpPr>
          <p:cNvPr id="6" name="Rounded Rectangle 5">
            <a:extLst>
              <a:ext uri="{FF2B5EF4-FFF2-40B4-BE49-F238E27FC236}">
                <a16:creationId xmlns:a16="http://schemas.microsoft.com/office/drawing/2014/main" id="{C10CDC6B-04CC-CDF6-62F2-D112EB37B7B0}"/>
              </a:ext>
            </a:extLst>
          </p:cNvPr>
          <p:cNvSpPr/>
          <p:nvPr/>
        </p:nvSpPr>
        <p:spPr>
          <a:xfrm>
            <a:off x="8238355" y="4913071"/>
            <a:ext cx="2082421" cy="114306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Data is completely de-identified</a:t>
            </a:r>
          </a:p>
        </p:txBody>
      </p:sp>
      <p:sp>
        <p:nvSpPr>
          <p:cNvPr id="10" name="Title 1">
            <a:extLst>
              <a:ext uri="{FF2B5EF4-FFF2-40B4-BE49-F238E27FC236}">
                <a16:creationId xmlns:a16="http://schemas.microsoft.com/office/drawing/2014/main" id="{A1491F3F-C210-FBD9-8EB5-ED30ABE92B4C}"/>
              </a:ext>
            </a:extLst>
          </p:cNvPr>
          <p:cNvSpPr txBox="1">
            <a:spLocks/>
          </p:cNvSpPr>
          <p:nvPr/>
        </p:nvSpPr>
        <p:spPr>
          <a:xfrm>
            <a:off x="838200" y="50228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cs typeface="Calibri Light"/>
              </a:rPr>
              <a:t>This kind of data is NOT PHI</a:t>
            </a:r>
          </a:p>
        </p:txBody>
      </p:sp>
      <p:cxnSp>
        <p:nvCxnSpPr>
          <p:cNvPr id="12" name="Straight Arrow Connector 11">
            <a:extLst>
              <a:ext uri="{FF2B5EF4-FFF2-40B4-BE49-F238E27FC236}">
                <a16:creationId xmlns:a16="http://schemas.microsoft.com/office/drawing/2014/main" id="{B56F5234-6DC0-2CEE-FD57-13C28D980531}"/>
              </a:ext>
            </a:extLst>
          </p:cNvPr>
          <p:cNvCxnSpPr>
            <a:cxnSpLocks/>
          </p:cNvCxnSpPr>
          <p:nvPr/>
        </p:nvCxnSpPr>
        <p:spPr>
          <a:xfrm flipH="1">
            <a:off x="2671259" y="3984120"/>
            <a:ext cx="1868212" cy="90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DB9DC2-2B1F-51F3-E76A-8E4B9963CACC}"/>
              </a:ext>
            </a:extLst>
          </p:cNvPr>
          <p:cNvCxnSpPr>
            <a:cxnSpLocks/>
          </p:cNvCxnSpPr>
          <p:nvPr/>
        </p:nvCxnSpPr>
        <p:spPr>
          <a:xfrm>
            <a:off x="7137891" y="3930780"/>
            <a:ext cx="1462993" cy="92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3E2E4B9B-306A-4D4D-C307-6F73F4812B19}"/>
              </a:ext>
            </a:extLst>
          </p:cNvPr>
          <p:cNvSpPr/>
          <p:nvPr/>
        </p:nvSpPr>
        <p:spPr>
          <a:xfrm>
            <a:off x="4846320" y="4884419"/>
            <a:ext cx="2651760" cy="1158240"/>
          </a:xfrm>
          <a:prstGeom prst="roundRect">
            <a:avLst/>
          </a:prstGeom>
          <a:solidFill>
            <a:schemeClr val="accent6">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ea typeface="Calibri"/>
                <a:cs typeface="Calibri"/>
              </a:rPr>
              <a:t>A limited data set without health AND identifying information</a:t>
            </a:r>
          </a:p>
        </p:txBody>
      </p:sp>
      <p:cxnSp>
        <p:nvCxnSpPr>
          <p:cNvPr id="5" name="Straight Arrow Connector 4">
            <a:extLst>
              <a:ext uri="{FF2B5EF4-FFF2-40B4-BE49-F238E27FC236}">
                <a16:creationId xmlns:a16="http://schemas.microsoft.com/office/drawing/2014/main" id="{87AD8681-AD87-FCD2-798A-FE7D1E97A3C5}"/>
              </a:ext>
            </a:extLst>
          </p:cNvPr>
          <p:cNvCxnSpPr>
            <a:cxnSpLocks/>
          </p:cNvCxnSpPr>
          <p:nvPr/>
        </p:nvCxnSpPr>
        <p:spPr>
          <a:xfrm>
            <a:off x="5964410" y="4189859"/>
            <a:ext cx="6308" cy="656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6FEF073A-7DE8-F7A3-25CD-9D8DA49BF7CA}"/>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416985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249867-589E-6D47-B53E-1E8E28D30854}"/>
              </a:ext>
            </a:extLst>
          </p:cNvPr>
          <p:cNvPicPr>
            <a:picLocks noChangeAspect="1"/>
          </p:cNvPicPr>
          <p:nvPr/>
        </p:nvPicPr>
        <p:blipFill rotWithShape="1">
          <a:blip r:embed="rId2">
            <a:alphaModFix amt="35000"/>
          </a:blip>
          <a:srcRect t="2500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EE41D92F-969C-1FCA-D692-9957CAC4DB0A}"/>
              </a:ext>
            </a:extLst>
          </p:cNvPr>
          <p:cNvSpPr>
            <a:spLocks noGrp="1"/>
          </p:cNvSpPr>
          <p:nvPr>
            <p:ph type="title"/>
          </p:nvPr>
        </p:nvSpPr>
        <p:spPr>
          <a:xfrm>
            <a:off x="838200" y="1710"/>
            <a:ext cx="10515600" cy="1325563"/>
          </a:xfrm>
        </p:spPr>
        <p:txBody>
          <a:bodyPr>
            <a:normAutofit/>
          </a:bodyPr>
          <a:lstStyle/>
          <a:p>
            <a:pPr algn="ctr"/>
            <a:r>
              <a:rPr lang="en-US">
                <a:solidFill>
                  <a:srgbClr val="FFFFFF"/>
                </a:solidFill>
              </a:rPr>
              <a:t>De-Identified Data Are Not PHI</a:t>
            </a:r>
            <a:endParaRPr lang="en-US">
              <a:solidFill>
                <a:srgbClr val="FFFFFF"/>
              </a:solidFill>
              <a:ea typeface="Calibri Light"/>
              <a:cs typeface="Calibri Light"/>
            </a:endParaRPr>
          </a:p>
        </p:txBody>
      </p:sp>
      <p:graphicFrame>
        <p:nvGraphicFramePr>
          <p:cNvPr id="14" name="Content Placeholder 2">
            <a:extLst>
              <a:ext uri="{FF2B5EF4-FFF2-40B4-BE49-F238E27FC236}">
                <a16:creationId xmlns:a16="http://schemas.microsoft.com/office/drawing/2014/main" id="{766F88D9-5AD3-4936-1122-F73F8C82B90B}"/>
              </a:ext>
            </a:extLst>
          </p:cNvPr>
          <p:cNvGraphicFramePr>
            <a:graphicFrameLocks noGrp="1"/>
          </p:cNvGraphicFramePr>
          <p:nvPr>
            <p:ph idx="1"/>
            <p:extLst>
              <p:ext uri="{D42A27DB-BD31-4B8C-83A1-F6EECF244321}">
                <p14:modId xmlns:p14="http://schemas.microsoft.com/office/powerpoint/2010/main" val="269340466"/>
              </p:ext>
            </p:extLst>
          </p:nvPr>
        </p:nvGraphicFramePr>
        <p:xfrm>
          <a:off x="838200" y="1690077"/>
          <a:ext cx="10515600" cy="47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122F5F2-EAA9-7562-3A55-BFDE76E50C51}"/>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9072334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1AC48E6-C8ED-003E-7E07-EEE5F3DAF3D1}"/>
              </a:ext>
            </a:extLst>
          </p:cNvPr>
          <p:cNvPicPr>
            <a:picLocks noGrp="1" noChangeAspect="1"/>
          </p:cNvPicPr>
          <p:nvPr>
            <p:ph idx="1"/>
          </p:nvPr>
        </p:nvPicPr>
        <p:blipFill>
          <a:blip r:embed="rId2"/>
          <a:stretch>
            <a:fillRect/>
          </a:stretch>
        </p:blipFill>
        <p:spPr>
          <a:xfrm>
            <a:off x="3905926" y="407988"/>
            <a:ext cx="4380147" cy="5768975"/>
          </a:xfrm>
        </p:spPr>
      </p:pic>
      <p:sp>
        <p:nvSpPr>
          <p:cNvPr id="4" name="Footer Placeholder 3">
            <a:extLst>
              <a:ext uri="{FF2B5EF4-FFF2-40B4-BE49-F238E27FC236}">
                <a16:creationId xmlns:a16="http://schemas.microsoft.com/office/drawing/2014/main" id="{EC2ED856-4EE1-3BCC-258F-8DBA39CFE789}"/>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165901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B623-8449-62AD-5D0B-BA1F868AE0C3}"/>
              </a:ext>
            </a:extLst>
          </p:cNvPr>
          <p:cNvSpPr>
            <a:spLocks noGrp="1"/>
          </p:cNvSpPr>
          <p:nvPr>
            <p:ph type="title"/>
          </p:nvPr>
        </p:nvSpPr>
        <p:spPr>
          <a:ln>
            <a:solidFill>
              <a:srgbClr val="C00000"/>
            </a:solidFill>
          </a:ln>
        </p:spPr>
        <p:txBody>
          <a:bodyPr>
            <a:normAutofit/>
          </a:bodyPr>
          <a:lstStyle/>
          <a:p>
            <a:pPr algn="ctr"/>
            <a:r>
              <a:rPr lang="en-US" sz="4000"/>
              <a:t>Case Study 1: A physical therapy PI </a:t>
            </a:r>
            <a:r>
              <a:rPr lang="en-US" sz="4000">
                <a:ea typeface="+mj-lt"/>
                <a:cs typeface="+mj-lt"/>
              </a:rPr>
              <a:t>will </a:t>
            </a:r>
            <a:br>
              <a:rPr lang="en-US" sz="4000">
                <a:ea typeface="+mj-lt"/>
                <a:cs typeface="+mj-lt"/>
              </a:rPr>
            </a:br>
            <a:r>
              <a:rPr lang="en-US" sz="4000">
                <a:ea typeface="+mj-lt"/>
                <a:cs typeface="+mj-lt"/>
              </a:rPr>
              <a:t>collect PHI in a new study</a:t>
            </a:r>
            <a:r>
              <a:rPr lang="en-US">
                <a:ea typeface="+mj-lt"/>
                <a:cs typeface="+mj-lt"/>
              </a:rPr>
              <a:t> </a:t>
            </a:r>
            <a:endParaRPr lang="en-US" sz="2800">
              <a:cs typeface="Calibri Light"/>
            </a:endParaRPr>
          </a:p>
        </p:txBody>
      </p:sp>
      <p:sp>
        <p:nvSpPr>
          <p:cNvPr id="3" name="Content Placeholder 2">
            <a:extLst>
              <a:ext uri="{FF2B5EF4-FFF2-40B4-BE49-F238E27FC236}">
                <a16:creationId xmlns:a16="http://schemas.microsoft.com/office/drawing/2014/main" id="{C022D26E-9760-6481-2340-3E0A8693D893}"/>
              </a:ext>
            </a:extLst>
          </p:cNvPr>
          <p:cNvSpPr>
            <a:spLocks noGrp="1"/>
          </p:cNvSpPr>
          <p:nvPr>
            <p:ph idx="1"/>
          </p:nvPr>
        </p:nvSpPr>
        <p:spPr>
          <a:xfrm>
            <a:off x="838200" y="2008505"/>
            <a:ext cx="10515600" cy="3795713"/>
          </a:xfrm>
        </p:spPr>
        <p:txBody>
          <a:bodyPr vert="horz" lIns="91440" tIns="45720" rIns="91440" bIns="45720" rtlCol="0" anchor="t">
            <a:normAutofit lnSpcReduction="10000"/>
          </a:bodyPr>
          <a:lstStyle/>
          <a:p>
            <a:pPr>
              <a:buFont typeface="Wingdings,Sans-Serif"/>
              <a:buChar char="§"/>
            </a:pPr>
            <a:r>
              <a:rPr lang="en-US">
                <a:latin typeface="Arial"/>
                <a:cs typeface="Arial"/>
              </a:rPr>
              <a:t> </a:t>
            </a:r>
            <a:r>
              <a:rPr lang="en-US" sz="3200">
                <a:latin typeface="Arial"/>
                <a:cs typeface="Arial"/>
              </a:rPr>
              <a:t>The </a:t>
            </a:r>
            <a:r>
              <a:rPr lang="en-US" sz="3200">
                <a:latin typeface="Calibri"/>
                <a:cs typeface="Arial"/>
              </a:rPr>
              <a:t>IRB application must include: </a:t>
            </a:r>
            <a:endParaRPr lang="en-US" sz="3200">
              <a:latin typeface="Calibri"/>
              <a:ea typeface="Calibri"/>
              <a:cs typeface="Calibri"/>
            </a:endParaRPr>
          </a:p>
          <a:p>
            <a:pPr lvl="1">
              <a:buFont typeface="Courier New"/>
              <a:buChar char="o"/>
            </a:pPr>
            <a:r>
              <a:rPr lang="en-US" sz="2800"/>
              <a:t>"Authorization to use or disclose PHI for Research” form to seek approval to collect PHI &amp; requests PHI from the participant’s doctor.</a:t>
            </a:r>
            <a:r>
              <a:rPr lang="en-US" sz="2800">
                <a:cs typeface="Calibri"/>
              </a:rPr>
              <a:t> </a:t>
            </a:r>
            <a:endParaRPr lang="en-US" sz="2800">
              <a:ea typeface="Calibri"/>
              <a:cs typeface="Calibri"/>
            </a:endParaRPr>
          </a:p>
          <a:p>
            <a:pPr lvl="1">
              <a:buFont typeface="Courier New"/>
              <a:buChar char="o"/>
            </a:pPr>
            <a:r>
              <a:rPr lang="en-US" sz="2800">
                <a:cs typeface="Calibri"/>
              </a:rPr>
              <a:t>Informed consent form (ICF) should include a statement about*:</a:t>
            </a:r>
            <a:endParaRPr lang="en-US" sz="2800">
              <a:ea typeface="Calibri"/>
              <a:cs typeface="Calibri"/>
            </a:endParaRPr>
          </a:p>
          <a:p>
            <a:pPr lvl="2">
              <a:buFont typeface="Wingdings"/>
              <a:buChar char="§"/>
            </a:pPr>
            <a:r>
              <a:rPr lang="en-US" sz="2400">
                <a:cs typeface="Calibri"/>
              </a:rPr>
              <a:t>how long identifying information will be kept</a:t>
            </a:r>
            <a:endParaRPr lang="en-US" sz="2400">
              <a:ea typeface="Calibri"/>
              <a:cs typeface="Calibri"/>
            </a:endParaRPr>
          </a:p>
          <a:p>
            <a:pPr lvl="2">
              <a:buFont typeface="Wingdings"/>
              <a:buChar char="§"/>
            </a:pPr>
            <a:r>
              <a:rPr lang="en-US" sz="2400">
                <a:cs typeface="Calibri"/>
              </a:rPr>
              <a:t>who has access</a:t>
            </a:r>
            <a:endParaRPr lang="en-US" sz="2400">
              <a:ea typeface="Calibri"/>
              <a:cs typeface="Calibri"/>
            </a:endParaRPr>
          </a:p>
          <a:p>
            <a:pPr lvl="1">
              <a:buFont typeface="Courier New"/>
              <a:buChar char="o"/>
            </a:pPr>
            <a:r>
              <a:rPr lang="en-US" sz="2800"/>
              <a:t>DSMP that describes the safeguards for protecting participant PHI.</a:t>
            </a:r>
            <a:endParaRPr lang="en-US" sz="2800">
              <a:ea typeface="Calibri"/>
              <a:cs typeface="Calibri"/>
            </a:endParaRPr>
          </a:p>
          <a:p>
            <a:pPr>
              <a:buFont typeface="Wingdings"/>
              <a:buChar char="§"/>
            </a:pPr>
            <a:r>
              <a:rPr lang="en-US" sz="3200"/>
              <a:t>PI keeps records of the use and transfer of PHI. </a:t>
            </a:r>
            <a:endParaRPr lang="en-US" sz="3200">
              <a:ea typeface="Calibri"/>
              <a:cs typeface="Calibri"/>
            </a:endParaRPr>
          </a:p>
        </p:txBody>
      </p:sp>
      <p:sp>
        <p:nvSpPr>
          <p:cNvPr id="5" name="TextBox 4">
            <a:extLst>
              <a:ext uri="{FF2B5EF4-FFF2-40B4-BE49-F238E27FC236}">
                <a16:creationId xmlns:a16="http://schemas.microsoft.com/office/drawing/2014/main" id="{FEE6DC92-A5E1-7F8B-FB90-A3722201117C}"/>
              </a:ext>
            </a:extLst>
          </p:cNvPr>
          <p:cNvSpPr txBox="1"/>
          <p:nvPr/>
        </p:nvSpPr>
        <p:spPr>
          <a:xfrm>
            <a:off x="841374" y="5961061"/>
            <a:ext cx="78898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t>
            </a:r>
            <a:r>
              <a:rPr lang="en-US" sz="2000">
                <a:ea typeface="+mn-lt"/>
                <a:cs typeface="+mn-lt"/>
              </a:rPr>
              <a:t>this is the same as for studies that have any identifying information. </a:t>
            </a:r>
            <a:endParaRPr lang="en-US"/>
          </a:p>
        </p:txBody>
      </p:sp>
      <p:sp>
        <p:nvSpPr>
          <p:cNvPr id="6" name="Footer Placeholder 5">
            <a:extLst>
              <a:ext uri="{FF2B5EF4-FFF2-40B4-BE49-F238E27FC236}">
                <a16:creationId xmlns:a16="http://schemas.microsoft.com/office/drawing/2014/main" id="{C3739177-3AB6-A212-5FC3-A0EEB61AF23E}"/>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363840519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B623-8449-62AD-5D0B-BA1F868AE0C3}"/>
              </a:ext>
            </a:extLst>
          </p:cNvPr>
          <p:cNvSpPr>
            <a:spLocks noGrp="1"/>
          </p:cNvSpPr>
          <p:nvPr>
            <p:ph type="title"/>
          </p:nvPr>
        </p:nvSpPr>
        <p:spPr>
          <a:xfrm>
            <a:off x="358140" y="334645"/>
            <a:ext cx="11475720" cy="1752283"/>
          </a:xfrm>
          <a:ln>
            <a:solidFill>
              <a:srgbClr val="C00000"/>
            </a:solidFill>
          </a:ln>
        </p:spPr>
        <p:txBody>
          <a:bodyPr vert="horz" lIns="91440" tIns="45720" rIns="91440" bIns="45720" rtlCol="0" anchor="ctr">
            <a:noAutofit/>
          </a:bodyPr>
          <a:lstStyle/>
          <a:p>
            <a:r>
              <a:rPr lang="en-US" sz="4000"/>
              <a:t>Case Study 2: </a:t>
            </a:r>
            <a:r>
              <a:rPr lang="en-US" sz="4000">
                <a:ea typeface="+mj-lt"/>
                <a:cs typeface="+mj-lt"/>
              </a:rPr>
              <a:t>A pharmacy PI will bring PHI to Chapman from a hospital in a </a:t>
            </a:r>
            <a:r>
              <a:rPr lang="en-US" sz="4000"/>
              <a:t>retrospective medical records review study</a:t>
            </a:r>
            <a:endParaRPr lang="en-US" sz="4000">
              <a:cs typeface="Calibri Light"/>
            </a:endParaRPr>
          </a:p>
        </p:txBody>
      </p:sp>
      <p:sp>
        <p:nvSpPr>
          <p:cNvPr id="3" name="Content Placeholder 2">
            <a:extLst>
              <a:ext uri="{FF2B5EF4-FFF2-40B4-BE49-F238E27FC236}">
                <a16:creationId xmlns:a16="http://schemas.microsoft.com/office/drawing/2014/main" id="{C022D26E-9760-6481-2340-3E0A8693D893}"/>
              </a:ext>
            </a:extLst>
          </p:cNvPr>
          <p:cNvSpPr>
            <a:spLocks noGrp="1"/>
          </p:cNvSpPr>
          <p:nvPr>
            <p:ph idx="1"/>
          </p:nvPr>
        </p:nvSpPr>
        <p:spPr>
          <a:xfrm>
            <a:off x="800100" y="1715453"/>
            <a:ext cx="10553700" cy="4884738"/>
          </a:xfrm>
        </p:spPr>
        <p:txBody>
          <a:bodyPr vert="horz" lIns="91440" tIns="45720" rIns="91440" bIns="45720" rtlCol="0" anchor="t">
            <a:normAutofit lnSpcReduction="10000"/>
          </a:bodyPr>
          <a:lstStyle/>
          <a:p>
            <a:pPr marL="0" indent="0">
              <a:buNone/>
            </a:pPr>
            <a:endParaRPr lang="en-US">
              <a:cs typeface="Calibri"/>
            </a:endParaRPr>
          </a:p>
          <a:p>
            <a:r>
              <a:rPr lang="en-US">
                <a:ea typeface="+mn-lt"/>
                <a:cs typeface="+mn-lt"/>
              </a:rPr>
              <a:t>PHI will be included in a limited data set (LDS).</a:t>
            </a:r>
          </a:p>
          <a:p>
            <a:r>
              <a:rPr lang="en-US">
                <a:ea typeface="+mn-lt"/>
                <a:cs typeface="+mn-lt"/>
              </a:rPr>
              <a:t>PI completes IRB application and a DSMP.</a:t>
            </a:r>
          </a:p>
          <a:p>
            <a:r>
              <a:rPr lang="en-US"/>
              <a:t>A </a:t>
            </a:r>
            <a:r>
              <a:rPr lang="en-US" u="sng"/>
              <a:t>data-sharing agreement</a:t>
            </a:r>
            <a:r>
              <a:rPr lang="en-US"/>
              <a:t> is executed between the parties, with specific conditions for the use and disclosure of the data</a:t>
            </a:r>
            <a:endParaRPr lang="en-US">
              <a:ea typeface="Calibri"/>
              <a:cs typeface="Calibri"/>
            </a:endParaRPr>
          </a:p>
          <a:p>
            <a:pPr lvl="1">
              <a:buFont typeface="Courier New" panose="020B0604020202020204" pitchFamily="34" charset="0"/>
              <a:buChar char="o"/>
            </a:pPr>
            <a:r>
              <a:rPr lang="en-US"/>
              <a:t>PI must also sign the data-sharing agreement when PHI is transferred to Chapman.</a:t>
            </a:r>
            <a:endParaRPr lang="en-US">
              <a:ea typeface="Calibri" panose="020F0502020204030204"/>
              <a:cs typeface="Calibri"/>
            </a:endParaRPr>
          </a:p>
          <a:p>
            <a:r>
              <a:rPr lang="en-US"/>
              <a:t>Data provider must provide Chapman with written authorization and consent demonstrating that data was collected in a way that permits Chapman’s use of the data in research (usually part of the data sharing agreement).</a:t>
            </a:r>
            <a:endParaRPr lang="en-US">
              <a:ea typeface="Calibri"/>
              <a:cs typeface="Calibri"/>
            </a:endParaRPr>
          </a:p>
          <a:p>
            <a:pPr lvl="1">
              <a:buFont typeface="Courier New" panose="020B0604020202020204" pitchFamily="34" charset="0"/>
              <a:buChar char="o"/>
            </a:pPr>
            <a:r>
              <a:rPr lang="en-US"/>
              <a:t>IRB approval can occur prior to when the DUA is fully completed. </a:t>
            </a:r>
            <a:endParaRPr lang="en-US">
              <a:ea typeface="Calibri" panose="020F0502020204030204"/>
              <a:cs typeface="Calibri"/>
            </a:endParaRPr>
          </a:p>
        </p:txBody>
      </p:sp>
      <p:sp>
        <p:nvSpPr>
          <p:cNvPr id="5" name="Footer Placeholder 4">
            <a:extLst>
              <a:ext uri="{FF2B5EF4-FFF2-40B4-BE49-F238E27FC236}">
                <a16:creationId xmlns:a16="http://schemas.microsoft.com/office/drawing/2014/main" id="{69D99549-5658-72F9-D37C-0F5F01D5E34F}"/>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122481964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DA07-01C1-3983-4637-ED20C773C9FC}"/>
              </a:ext>
            </a:extLst>
          </p:cNvPr>
          <p:cNvSpPr>
            <a:spLocks noGrp="1"/>
          </p:cNvSpPr>
          <p:nvPr>
            <p:ph type="title"/>
          </p:nvPr>
        </p:nvSpPr>
        <p:spPr/>
        <p:txBody>
          <a:bodyPr/>
          <a:lstStyle/>
          <a:p>
            <a:pPr>
              <a:lnSpc>
                <a:spcPct val="100000"/>
              </a:lnSpc>
              <a:spcBef>
                <a:spcPts val="0"/>
              </a:spcBef>
            </a:pPr>
            <a:r>
              <a:rPr lang="en-US" sz="4000"/>
              <a:t>Protecting PHI in Research: </a:t>
            </a:r>
            <a:r>
              <a:rPr lang="en-US" sz="4000">
                <a:ea typeface="+mj-lt"/>
                <a:cs typeface="+mj-lt"/>
              </a:rPr>
              <a:t>Data safety standards</a:t>
            </a:r>
          </a:p>
        </p:txBody>
      </p:sp>
      <p:sp>
        <p:nvSpPr>
          <p:cNvPr id="10" name="TextBox 9">
            <a:extLst>
              <a:ext uri="{FF2B5EF4-FFF2-40B4-BE49-F238E27FC236}">
                <a16:creationId xmlns:a16="http://schemas.microsoft.com/office/drawing/2014/main" id="{41D00EDE-3839-0EE1-F207-5420FB4FDA4C}"/>
              </a:ext>
            </a:extLst>
          </p:cNvPr>
          <p:cNvSpPr txBox="1"/>
          <p:nvPr/>
        </p:nvSpPr>
        <p:spPr>
          <a:xfrm>
            <a:off x="838199" y="1604189"/>
            <a:ext cx="10830697" cy="4401205"/>
          </a:xfrm>
          <a:prstGeom prst="rect">
            <a:avLst/>
          </a:prstGeom>
          <a:noFill/>
        </p:spPr>
        <p:txBody>
          <a:bodyPr wrap="square" lIns="91440" tIns="45720" rIns="91440" bIns="45720" anchor="t">
            <a:spAutoFit/>
          </a:bodyPr>
          <a:lstStyle/>
          <a:p>
            <a:pPr marL="457200" indent="-457200">
              <a:buFont typeface="Arial"/>
              <a:buChar char="•"/>
            </a:pPr>
            <a:r>
              <a:rPr lang="en-US" sz="2800">
                <a:solidFill>
                  <a:srgbClr val="000000"/>
                </a:solidFill>
                <a:latin typeface="Calibri"/>
                <a:ea typeface="Calibri"/>
                <a:cs typeface="Calibri"/>
              </a:rPr>
              <a:t>Separate PHI</a:t>
            </a:r>
            <a:r>
              <a:rPr lang="en-US" sz="2800" b="0" i="0" u="none" strike="noStrike">
                <a:solidFill>
                  <a:srgbClr val="000000"/>
                </a:solidFill>
                <a:effectLst/>
                <a:latin typeface="Calibri"/>
                <a:ea typeface="Calibri"/>
                <a:cs typeface="Calibri"/>
              </a:rPr>
              <a:t> from </a:t>
            </a:r>
            <a:r>
              <a:rPr lang="en-US" sz="2800">
                <a:solidFill>
                  <a:srgbClr val="000000"/>
                </a:solidFill>
                <a:latin typeface="Calibri"/>
                <a:ea typeface="Calibri"/>
                <a:cs typeface="Calibri"/>
              </a:rPr>
              <a:t>the</a:t>
            </a:r>
            <a:r>
              <a:rPr lang="en-US" sz="2800" b="0" i="0" u="none" strike="noStrike">
                <a:solidFill>
                  <a:srgbClr val="000000"/>
                </a:solidFill>
                <a:effectLst/>
                <a:latin typeface="Calibri"/>
                <a:ea typeface="Calibri"/>
                <a:cs typeface="Calibri"/>
              </a:rPr>
              <a:t> linked data set, i.e., data that contains PHI and data sets where codes have replaced PHI.</a:t>
            </a:r>
            <a:endParaRPr lang="en-US"/>
          </a:p>
          <a:p>
            <a:pPr marL="914400" lvl="1" indent="-457200">
              <a:buFont typeface="Courier New"/>
              <a:buChar char="o"/>
            </a:pPr>
            <a:r>
              <a:rPr lang="en-US" sz="2800">
                <a:ea typeface="+mn-lt"/>
                <a:cs typeface="+mn-lt"/>
              </a:rPr>
              <a:t>PHI, the codes and linked data should be kept in separate electronic folders or in a locked file cabinet located in a Chapman office or lab. </a:t>
            </a:r>
          </a:p>
          <a:p>
            <a:pPr marL="914400" lvl="1" indent="-457200">
              <a:buFont typeface="Courier New"/>
              <a:buChar char="o"/>
            </a:pPr>
            <a:r>
              <a:rPr lang="en-US" sz="2800">
                <a:ea typeface="+mn-lt"/>
                <a:cs typeface="+mn-lt"/>
              </a:rPr>
              <a:t>Only authorized researchers can access.   </a:t>
            </a:r>
            <a:endParaRPr lang="en-US" sz="2800">
              <a:latin typeface="Calibri"/>
              <a:ea typeface="Calibri"/>
              <a:cs typeface="Calibri"/>
            </a:endParaRPr>
          </a:p>
          <a:p>
            <a:pPr marL="457200" indent="-457200">
              <a:buFont typeface="Arial"/>
              <a:buChar char="•"/>
            </a:pPr>
            <a:r>
              <a:rPr lang="en-US" sz="2800">
                <a:effectLst/>
                <a:latin typeface="Calibri"/>
                <a:ea typeface="Calibri"/>
                <a:cs typeface="Calibri"/>
              </a:rPr>
              <a:t>Computer files </a:t>
            </a:r>
            <a:r>
              <a:rPr lang="en-US" sz="2800">
                <a:latin typeface="Calibri"/>
                <a:ea typeface="Calibri"/>
                <a:cs typeface="Calibri"/>
              </a:rPr>
              <a:t>with identifying information, including PHI, must </a:t>
            </a:r>
            <a:r>
              <a:rPr lang="en-US" sz="2800">
                <a:effectLst/>
                <a:latin typeface="Calibri"/>
                <a:ea typeface="Calibri"/>
                <a:cs typeface="Calibri"/>
              </a:rPr>
              <a:t>be password protected</a:t>
            </a:r>
            <a:r>
              <a:rPr lang="en-US" sz="2800">
                <a:latin typeface="Calibri"/>
                <a:ea typeface="Calibri"/>
                <a:cs typeface="Calibri"/>
              </a:rPr>
              <a:t> </a:t>
            </a:r>
            <a:endParaRPr lang="en-US" sz="280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Char char="•"/>
            </a:pPr>
            <a:r>
              <a:rPr lang="en-US" sz="2800">
                <a:effectLst/>
                <a:latin typeface="Calibri"/>
                <a:ea typeface="Calibri"/>
                <a:cs typeface="Calibri"/>
              </a:rPr>
              <a:t>Avoid sending PHI through email </a:t>
            </a:r>
            <a:r>
              <a:rPr lang="en-US" sz="2800">
                <a:latin typeface="Calibri"/>
                <a:ea typeface="Calibri"/>
                <a:cs typeface="Calibri"/>
              </a:rPr>
              <a:t>if possible</a:t>
            </a:r>
            <a:r>
              <a:rPr lang="en-US" sz="2800">
                <a:effectLst/>
                <a:latin typeface="Calibri"/>
                <a:ea typeface="Calibri"/>
                <a:cs typeface="Calibri"/>
              </a:rPr>
              <a:t>.</a:t>
            </a:r>
            <a:r>
              <a:rPr lang="en-US" sz="2800">
                <a:latin typeface="Calibri"/>
                <a:ea typeface="Calibri"/>
                <a:cs typeface="Calibri"/>
              </a:rPr>
              <a:t> </a:t>
            </a:r>
          </a:p>
          <a:p>
            <a:pPr marL="914400" lvl="1" indent="-457200">
              <a:buFont typeface="Courier New"/>
              <a:buChar char="o"/>
            </a:pPr>
            <a:r>
              <a:rPr lang="en-US" sz="2800">
                <a:latin typeface="Calibri"/>
                <a:ea typeface="Calibri"/>
                <a:cs typeface="Calibri"/>
              </a:rPr>
              <a:t>Use SECUREMAIL if </a:t>
            </a:r>
            <a:r>
              <a:rPr lang="en-US" sz="2800">
                <a:effectLst/>
                <a:latin typeface="Calibri"/>
                <a:ea typeface="Calibri"/>
                <a:cs typeface="Calibri"/>
              </a:rPr>
              <a:t>you </a:t>
            </a:r>
            <a:r>
              <a:rPr lang="en-US" sz="2800" u="sng">
                <a:effectLst/>
                <a:latin typeface="Calibri"/>
                <a:ea typeface="Calibri"/>
                <a:cs typeface="Calibri"/>
              </a:rPr>
              <a:t>must</a:t>
            </a:r>
            <a:r>
              <a:rPr lang="en-US" sz="2800">
                <a:effectLst/>
                <a:latin typeface="Calibri"/>
                <a:ea typeface="Calibri"/>
                <a:cs typeface="Calibri"/>
              </a:rPr>
              <a:t> send PHI through email</a:t>
            </a:r>
            <a:r>
              <a:rPr lang="en-US" sz="2800">
                <a:latin typeface="Calibri"/>
                <a:ea typeface="Calibri"/>
                <a:cs typeface="Calibri"/>
              </a:rPr>
              <a:t>.</a:t>
            </a:r>
            <a:endParaRPr lang="en-US">
              <a:cs typeface="Calibri" panose="020F0502020204030204"/>
            </a:endParaRPr>
          </a:p>
        </p:txBody>
      </p:sp>
      <p:sp>
        <p:nvSpPr>
          <p:cNvPr id="4" name="Footer Placeholder 3">
            <a:extLst>
              <a:ext uri="{FF2B5EF4-FFF2-40B4-BE49-F238E27FC236}">
                <a16:creationId xmlns:a16="http://schemas.microsoft.com/office/drawing/2014/main" id="{3E498DBD-AB47-CEB3-2C4C-A4F99047B57A}"/>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285451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4012-F126-FFAA-C3DB-44430BC91641}"/>
              </a:ext>
            </a:extLst>
          </p:cNvPr>
          <p:cNvSpPr>
            <a:spLocks noGrp="1"/>
          </p:cNvSpPr>
          <p:nvPr>
            <p:ph type="title"/>
          </p:nvPr>
        </p:nvSpPr>
        <p:spPr>
          <a:xfrm>
            <a:off x="315495" y="185687"/>
            <a:ext cx="10982425" cy="941181"/>
          </a:xfrm>
        </p:spPr>
        <p:txBody>
          <a:bodyPr>
            <a:normAutofit/>
          </a:bodyPr>
          <a:lstStyle/>
          <a:p>
            <a:r>
              <a:rPr lang="en-US" sz="3200" b="1">
                <a:ea typeface="Calibri Light"/>
                <a:cs typeface="Calibri Light"/>
              </a:rPr>
              <a:t>IRB Requirements on use of identifiable health information</a:t>
            </a:r>
          </a:p>
        </p:txBody>
      </p:sp>
      <p:graphicFrame>
        <p:nvGraphicFramePr>
          <p:cNvPr id="18" name="Content Placeholder 17">
            <a:extLst>
              <a:ext uri="{FF2B5EF4-FFF2-40B4-BE49-F238E27FC236}">
                <a16:creationId xmlns:a16="http://schemas.microsoft.com/office/drawing/2014/main" id="{EF8E23E8-7BE7-BF37-2BEC-FB203B2F9D42}"/>
              </a:ext>
            </a:extLst>
          </p:cNvPr>
          <p:cNvGraphicFramePr>
            <a:graphicFrameLocks noGrp="1"/>
          </p:cNvGraphicFramePr>
          <p:nvPr>
            <p:ph idx="1"/>
            <p:extLst>
              <p:ext uri="{D42A27DB-BD31-4B8C-83A1-F6EECF244321}">
                <p14:modId xmlns:p14="http://schemas.microsoft.com/office/powerpoint/2010/main" val="2876518437"/>
              </p:ext>
            </p:extLst>
          </p:nvPr>
        </p:nvGraphicFramePr>
        <p:xfrm>
          <a:off x="419017" y="809070"/>
          <a:ext cx="10878903" cy="6033294"/>
        </p:xfrm>
        <a:graphic>
          <a:graphicData uri="http://schemas.openxmlformats.org/drawingml/2006/table">
            <a:tbl>
              <a:tblPr firstRow="1" firstCol="1" bandRow="1">
                <a:tableStyleId>{5C22544A-7EE6-4342-B048-85BDC9FD1C3A}</a:tableStyleId>
              </a:tblPr>
              <a:tblGrid>
                <a:gridCol w="2823368">
                  <a:extLst>
                    <a:ext uri="{9D8B030D-6E8A-4147-A177-3AD203B41FA5}">
                      <a16:colId xmlns:a16="http://schemas.microsoft.com/office/drawing/2014/main" val="1523408766"/>
                    </a:ext>
                  </a:extLst>
                </a:gridCol>
                <a:gridCol w="2825756">
                  <a:extLst>
                    <a:ext uri="{9D8B030D-6E8A-4147-A177-3AD203B41FA5}">
                      <a16:colId xmlns:a16="http://schemas.microsoft.com/office/drawing/2014/main" val="2703249976"/>
                    </a:ext>
                  </a:extLst>
                </a:gridCol>
                <a:gridCol w="5229779">
                  <a:extLst>
                    <a:ext uri="{9D8B030D-6E8A-4147-A177-3AD203B41FA5}">
                      <a16:colId xmlns:a16="http://schemas.microsoft.com/office/drawing/2014/main" val="167051890"/>
                    </a:ext>
                  </a:extLst>
                </a:gridCol>
              </a:tblGrid>
              <a:tr h="527407">
                <a:tc>
                  <a:txBody>
                    <a:bodyPr/>
                    <a:lstStyle/>
                    <a:p>
                      <a:pPr marL="0" marR="0" algn="l">
                        <a:lnSpc>
                          <a:spcPct val="107000"/>
                        </a:lnSpc>
                        <a:spcBef>
                          <a:spcPts val="0"/>
                        </a:spcBef>
                        <a:spcAft>
                          <a:spcPts val="0"/>
                        </a:spcAft>
                      </a:pPr>
                      <a:r>
                        <a:rPr lang="en-US" sz="1600" kern="100">
                          <a:solidFill>
                            <a:srgbClr val="FFFF00"/>
                          </a:solidFill>
                          <a:effectLst/>
                        </a:rPr>
                        <a:t>Requirement</a:t>
                      </a:r>
                      <a:endParaRPr lang="en-US" sz="1600" kern="100">
                        <a:solidFill>
                          <a:srgbClr val="FFFF00"/>
                        </a:solidFill>
                        <a:effectLst/>
                        <a:latin typeface="Aptos"/>
                        <a:ea typeface="Aptos" panose="020B0004020202020204" pitchFamily="34" charset="0"/>
                        <a:cs typeface="Times New Roman"/>
                      </a:endParaRPr>
                    </a:p>
                  </a:txBody>
                  <a:tcPr marL="54142" marR="54142" marT="0" marB="0"/>
                </a:tc>
                <a:tc>
                  <a:txBody>
                    <a:bodyPr/>
                    <a:lstStyle/>
                    <a:p>
                      <a:pPr marL="0" marR="0" algn="l">
                        <a:lnSpc>
                          <a:spcPct val="107000"/>
                        </a:lnSpc>
                        <a:spcBef>
                          <a:spcPts val="0"/>
                        </a:spcBef>
                        <a:spcAft>
                          <a:spcPts val="0"/>
                        </a:spcAft>
                      </a:pPr>
                      <a:r>
                        <a:rPr lang="en-US" sz="1600" kern="100">
                          <a:solidFill>
                            <a:srgbClr val="FFFF00"/>
                          </a:solidFill>
                          <a:effectLst/>
                        </a:rPr>
                        <a:t>Cayuse section containing trigger question(s)</a:t>
                      </a:r>
                      <a:endParaRPr lang="en-US" sz="1600" kern="100">
                        <a:solidFill>
                          <a:srgbClr val="FFFF00"/>
                        </a:solidFill>
                        <a:effectLst/>
                        <a:latin typeface="Aptos"/>
                        <a:ea typeface="Aptos" panose="020B0004020202020204" pitchFamily="34" charset="0"/>
                        <a:cs typeface="Times New Roman"/>
                      </a:endParaRPr>
                    </a:p>
                  </a:txBody>
                  <a:tcPr marL="54142" marR="54142" marT="0" marB="0"/>
                </a:tc>
                <a:tc>
                  <a:txBody>
                    <a:bodyPr/>
                    <a:lstStyle/>
                    <a:p>
                      <a:pPr marL="0" marR="0" algn="l">
                        <a:lnSpc>
                          <a:spcPct val="107000"/>
                        </a:lnSpc>
                        <a:spcBef>
                          <a:spcPts val="0"/>
                        </a:spcBef>
                        <a:spcAft>
                          <a:spcPts val="0"/>
                        </a:spcAft>
                      </a:pPr>
                      <a:r>
                        <a:rPr lang="en-US" sz="1600" kern="100">
                          <a:solidFill>
                            <a:srgbClr val="FFFF00"/>
                          </a:solidFill>
                          <a:effectLst/>
                        </a:rPr>
                        <a:t>Trigger question(s)</a:t>
                      </a:r>
                      <a:endParaRPr lang="en-US" sz="1600" kern="100">
                        <a:solidFill>
                          <a:srgbClr val="FFFF00"/>
                        </a:solidFill>
                        <a:effectLst/>
                        <a:latin typeface="Aptos"/>
                        <a:ea typeface="Aptos" panose="020B0004020202020204" pitchFamily="34" charset="0"/>
                        <a:cs typeface="Times New Roman"/>
                      </a:endParaRPr>
                    </a:p>
                  </a:txBody>
                  <a:tcPr marL="54142" marR="54142" marT="0" marB="0"/>
                </a:tc>
                <a:extLst>
                  <a:ext uri="{0D108BD9-81ED-4DB2-BD59-A6C34878D82A}">
                    <a16:rowId xmlns:a16="http://schemas.microsoft.com/office/drawing/2014/main" val="1401655232"/>
                  </a:ext>
                </a:extLst>
              </a:tr>
              <a:tr h="496396">
                <a:tc rowSpan="2">
                  <a:txBody>
                    <a:bodyPr/>
                    <a:lstStyle/>
                    <a:p>
                      <a:pPr marL="0" marR="0" algn="l">
                        <a:lnSpc>
                          <a:spcPct val="107000"/>
                        </a:lnSpc>
                        <a:spcBef>
                          <a:spcPts val="0"/>
                        </a:spcBef>
                        <a:spcAft>
                          <a:spcPts val="0"/>
                        </a:spcAft>
                      </a:pPr>
                      <a:r>
                        <a:rPr lang="en-US" sz="1600" kern="100">
                          <a:effectLst/>
                        </a:rPr>
                        <a:t>Authorization to Use or Disclose PHI for Research Purposes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Recruitment, Compensation and Informed Consent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Selecting “Identifiable health information will be coming from a HIPAA-covered entity is required”.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768806702"/>
                  </a:ext>
                </a:extLst>
              </a:tr>
              <a:tr h="749209">
                <a:tc vMerge="1">
                  <a:txBody>
                    <a:bodyPr/>
                    <a:lstStyle/>
                    <a:p>
                      <a:endParaRPr lang="en-US"/>
                    </a:p>
                  </a:txBody>
                  <a:tcPr/>
                </a:tc>
                <a:tc>
                  <a:txBody>
                    <a:bodyPr/>
                    <a:lstStyle/>
                    <a:p>
                      <a:pPr marL="0" marR="0" algn="l">
                        <a:lnSpc>
                          <a:spcPct val="107000"/>
                        </a:lnSpc>
                        <a:spcBef>
                          <a:spcPts val="0"/>
                        </a:spcBef>
                        <a:spcAft>
                          <a:spcPts val="0"/>
                        </a:spcAft>
                      </a:pPr>
                      <a:r>
                        <a:rPr lang="en-US" sz="1600" kern="100">
                          <a:effectLst/>
                        </a:rPr>
                        <a:t>Research Documents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Selecting “identifiable health information will come directly from a HIPAA-covered entity (e.g., doctor, clinician, laboratory)”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075258484"/>
                  </a:ext>
                </a:extLst>
              </a:tr>
              <a:tr h="1254834">
                <a:tc>
                  <a:txBody>
                    <a:bodyPr/>
                    <a:lstStyle/>
                    <a:p>
                      <a:pPr marL="0" marR="0" algn="l">
                        <a:lnSpc>
                          <a:spcPct val="107000"/>
                        </a:lnSpc>
                        <a:spcBef>
                          <a:spcPts val="0"/>
                        </a:spcBef>
                        <a:spcAft>
                          <a:spcPts val="0"/>
                        </a:spcAft>
                      </a:pPr>
                      <a:r>
                        <a:rPr lang="en-US" sz="1600" kern="100">
                          <a:effectLst/>
                        </a:rPr>
                        <a:t>Minimal Risk DSMP (Data and Safety Monitoring Plan) </a:t>
                      </a:r>
                    </a:p>
                    <a:p>
                      <a:pPr marL="342900" marR="0" lvl="0" indent="-342900" algn="l">
                        <a:lnSpc>
                          <a:spcPct val="107000"/>
                        </a:lnSpc>
                        <a:spcBef>
                          <a:spcPts val="0"/>
                        </a:spcBef>
                        <a:spcAft>
                          <a:spcPts val="0"/>
                        </a:spcAft>
                        <a:buFont typeface="Symbol" panose="05050102010706020507" pitchFamily="18" charset="2"/>
                        <a:buChar char=""/>
                      </a:pPr>
                      <a:r>
                        <a:rPr lang="en-US" sz="1600" kern="100">
                          <a:effectLst/>
                        </a:rPr>
                        <a:t>Covers minimum standards on securely handling data</a:t>
                      </a:r>
                    </a:p>
                    <a:p>
                      <a:pPr marL="0" marR="0" algn="l">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Data &amp; Safety Monitoring Plan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Selecting “My study is considered minimal risk, and I will be using identifiable health information.”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82672226"/>
                  </a:ext>
                </a:extLst>
              </a:tr>
              <a:tr h="496396">
                <a:tc rowSpan="4">
                  <a:txBody>
                    <a:bodyPr/>
                    <a:lstStyle/>
                    <a:p>
                      <a:pPr marL="0" marR="0" algn="l">
                        <a:lnSpc>
                          <a:spcPct val="107000"/>
                        </a:lnSpc>
                        <a:spcBef>
                          <a:spcPts val="0"/>
                        </a:spcBef>
                        <a:spcAft>
                          <a:spcPts val="0"/>
                        </a:spcAft>
                      </a:pPr>
                      <a:r>
                        <a:rPr lang="en-US" sz="1600" kern="100">
                          <a:effectLst/>
                        </a:rPr>
                        <a:t>Greater than Minimal Risk DSMP</a:t>
                      </a:r>
                    </a:p>
                    <a:p>
                      <a:pPr marL="342900" marR="0" lvl="0" indent="-342900" algn="l">
                        <a:lnSpc>
                          <a:spcPct val="107000"/>
                        </a:lnSpc>
                        <a:spcBef>
                          <a:spcPts val="0"/>
                        </a:spcBef>
                        <a:spcAft>
                          <a:spcPts val="0"/>
                        </a:spcAft>
                        <a:buFont typeface="Symbol" panose="05050102010706020507" pitchFamily="18" charset="2"/>
                        <a:buChar char=""/>
                      </a:pPr>
                      <a:r>
                        <a:rPr lang="en-US" sz="1600" kern="100">
                          <a:effectLst/>
                        </a:rPr>
                        <a:t>An example is posted within the IRB</a:t>
                      </a:r>
                      <a:r>
                        <a:rPr lang="en-US" sz="1600" kern="100">
                          <a:solidFill>
                            <a:schemeClr val="tx1"/>
                          </a:solidFill>
                          <a:effectLst/>
                        </a:rPr>
                        <a:t> “</a:t>
                      </a:r>
                      <a:r>
                        <a:rPr lang="en-US" sz="1600" u="sng" kern="100">
                          <a:solidFill>
                            <a:schemeClr val="tx1"/>
                          </a:solidFill>
                          <a:effectLst/>
                          <a:hlinkClick r:id="rId4">
                            <a:extLst>
                              <a:ext uri="{A12FA001-AC4F-418D-AE19-62706E023703}">
                                <ahyp:hlinkClr xmlns:ahyp="http://schemas.microsoft.com/office/drawing/2018/hyperlinkcolor" val="tx"/>
                              </a:ext>
                            </a:extLst>
                          </a:hlinkClick>
                        </a:rPr>
                        <a:t>Guidance for Accessing Health Data Including PHI</a:t>
                      </a:r>
                      <a:r>
                        <a:rPr lang="en-US" sz="1600" kern="100">
                          <a:solidFill>
                            <a:schemeClr val="tx1"/>
                          </a:solidFill>
                          <a:effectLst/>
                        </a:rPr>
                        <a:t>”</a:t>
                      </a:r>
                      <a:endParaRPr lang="en-US" sz="16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rowSpan="3">
                  <a:txBody>
                    <a:bodyPr/>
                    <a:lstStyle/>
                    <a:p>
                      <a:pPr marL="0" marR="0" algn="l">
                        <a:lnSpc>
                          <a:spcPct val="107000"/>
                        </a:lnSpc>
                        <a:spcBef>
                          <a:spcPts val="0"/>
                        </a:spcBef>
                        <a:spcAft>
                          <a:spcPts val="0"/>
                        </a:spcAft>
                      </a:pPr>
                      <a:r>
                        <a:rPr lang="en-US" sz="1600" kern="100">
                          <a:effectLst/>
                        </a:rPr>
                        <a:t>Confidentiality of Research</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Selecting “yes” to “will identifying information include health information?”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4024893841"/>
                  </a:ext>
                </a:extLst>
              </a:tr>
              <a:tr h="341115">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600" kern="100">
                          <a:effectLst/>
                        </a:rPr>
                        <a:t>Selecting “medical/health information” as an identifier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175329943"/>
                  </a:ext>
                </a:extLst>
              </a:tr>
              <a:tr h="862208">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600" kern="100">
                          <a:effectLst/>
                        </a:rPr>
                        <a:t>Any of the 17 other identifiers is selected </a:t>
                      </a:r>
                      <a:r>
                        <a:rPr lang="en-US" sz="1600" u="sng" kern="100">
                          <a:effectLst/>
                        </a:rPr>
                        <a:t>and</a:t>
                      </a:r>
                      <a:r>
                        <a:rPr lang="en-US" sz="1600" kern="100">
                          <a:effectLst/>
                        </a:rPr>
                        <a:t> when “yes” is marked for the follow-up question “will any identifiers selected above be combined with health information?”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047648774"/>
                  </a:ext>
                </a:extLst>
              </a:tr>
              <a:tr h="1209605">
                <a:tc vMerge="1">
                  <a:txBody>
                    <a:bodyPr/>
                    <a:lstStyle/>
                    <a:p>
                      <a:endParaRPr lang="en-US"/>
                    </a:p>
                  </a:txBody>
                  <a:tcPr/>
                </a:tc>
                <a:tc>
                  <a:txBody>
                    <a:bodyPr/>
                    <a:lstStyle/>
                    <a:p>
                      <a:pPr marL="0" marR="0" algn="l">
                        <a:lnSpc>
                          <a:spcPct val="107000"/>
                        </a:lnSpc>
                        <a:spcBef>
                          <a:spcPts val="0"/>
                        </a:spcBef>
                        <a:spcAft>
                          <a:spcPts val="0"/>
                        </a:spcAft>
                      </a:pPr>
                      <a:r>
                        <a:rPr lang="en-US" sz="1600" kern="100">
                          <a:effectLst/>
                        </a:rPr>
                        <a:t>Data &amp; Safety Monitoring Plan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tc>
                  <a:txBody>
                    <a:bodyPr/>
                    <a:lstStyle/>
                    <a:p>
                      <a:pPr marL="0" marR="0" algn="l">
                        <a:lnSpc>
                          <a:spcPct val="107000"/>
                        </a:lnSpc>
                        <a:spcBef>
                          <a:spcPts val="0"/>
                        </a:spcBef>
                        <a:spcAft>
                          <a:spcPts val="0"/>
                        </a:spcAft>
                      </a:pPr>
                      <a:r>
                        <a:rPr lang="en-US" sz="1600" kern="100">
                          <a:effectLst/>
                        </a:rPr>
                        <a:t>Marking “My study is considered more than minimal risk, and I will be using identifiable health information.” </a:t>
                      </a:r>
                      <a:r>
                        <a:rPr lang="en-US" sz="1600" u="sng" kern="100">
                          <a:effectLst/>
                        </a:rPr>
                        <a:t>and</a:t>
                      </a:r>
                      <a:r>
                        <a:rPr lang="en-US" sz="1600" kern="100">
                          <a:effectLst/>
                        </a:rPr>
                        <a:t> </a:t>
                      </a:r>
                    </a:p>
                    <a:p>
                      <a:pPr marL="0" marR="0" algn="l">
                        <a:lnSpc>
                          <a:spcPct val="107000"/>
                        </a:lnSpc>
                        <a:spcBef>
                          <a:spcPts val="0"/>
                        </a:spcBef>
                        <a:spcAft>
                          <a:spcPts val="0"/>
                        </a:spcAft>
                      </a:pPr>
                      <a:r>
                        <a:rPr lang="en-US" sz="1600" kern="100">
                          <a:effectLst/>
                        </a:rPr>
                        <a:t>the follow-up option “Identifiable health information will be coming from a HIPAA-covered entity (e.g., doctor, clinic)…”</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1466426087"/>
                  </a:ext>
                </a:extLst>
              </a:tr>
            </a:tbl>
          </a:graphicData>
        </a:graphic>
      </p:graphicFrame>
      <p:sp>
        <p:nvSpPr>
          <p:cNvPr id="3" name="Footer Placeholder 2">
            <a:extLst>
              <a:ext uri="{FF2B5EF4-FFF2-40B4-BE49-F238E27FC236}">
                <a16:creationId xmlns:a16="http://schemas.microsoft.com/office/drawing/2014/main" id="{E5296924-0ED1-2737-1D36-0B46DB4E9070}"/>
              </a:ext>
            </a:extLst>
          </p:cNvPr>
          <p:cNvSpPr>
            <a:spLocks noGrp="1"/>
          </p:cNvSpPr>
          <p:nvPr>
            <p:ph type="ftr" sz="quarter" idx="11"/>
          </p:nvPr>
        </p:nvSpPr>
        <p:spPr>
          <a:xfrm>
            <a:off x="3507259" y="6477239"/>
            <a:ext cx="4114800" cy="365125"/>
          </a:xfrm>
        </p:spPr>
        <p:txBody>
          <a:bodyPr/>
          <a:lstStyle/>
          <a:p>
            <a:r>
              <a:rPr lang="en-US" dirty="0"/>
              <a:t>10Jun2024</a:t>
            </a:r>
          </a:p>
        </p:txBody>
      </p:sp>
    </p:spTree>
    <p:extLst>
      <p:ext uri="{BB962C8B-B14F-4D97-AF65-F5344CB8AC3E}">
        <p14:creationId xmlns:p14="http://schemas.microsoft.com/office/powerpoint/2010/main" val="81061700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107-CD86-BE79-BD48-B6C3D9226458}"/>
              </a:ext>
            </a:extLst>
          </p:cNvPr>
          <p:cNvSpPr>
            <a:spLocks noGrp="1"/>
          </p:cNvSpPr>
          <p:nvPr>
            <p:ph type="title"/>
          </p:nvPr>
        </p:nvSpPr>
        <p:spPr/>
        <p:txBody>
          <a:bodyPr/>
          <a:lstStyle/>
          <a:p>
            <a:r>
              <a:rPr lang="en-US"/>
              <a:t>Who to Contact for Help</a:t>
            </a:r>
          </a:p>
        </p:txBody>
      </p:sp>
      <p:sp>
        <p:nvSpPr>
          <p:cNvPr id="3" name="Content Placeholder 2">
            <a:extLst>
              <a:ext uri="{FF2B5EF4-FFF2-40B4-BE49-F238E27FC236}">
                <a16:creationId xmlns:a16="http://schemas.microsoft.com/office/drawing/2014/main" id="{65073B35-D9C7-64D1-C342-923000FABFE6}"/>
              </a:ext>
            </a:extLst>
          </p:cNvPr>
          <p:cNvSpPr>
            <a:spLocks noGrp="1"/>
          </p:cNvSpPr>
          <p:nvPr>
            <p:ph idx="1"/>
          </p:nvPr>
        </p:nvSpPr>
        <p:spPr>
          <a:xfrm>
            <a:off x="828040" y="1581785"/>
            <a:ext cx="10515600" cy="4351338"/>
          </a:xfrm>
        </p:spPr>
        <p:txBody>
          <a:bodyPr vert="horz" lIns="91440" tIns="45720" rIns="91440" bIns="45720" rtlCol="0" anchor="t">
            <a:normAutofit/>
          </a:bodyPr>
          <a:lstStyle/>
          <a:p>
            <a:r>
              <a:rPr lang="en-US" dirty="0"/>
              <a:t>Professor Mary Kennedy (IRB Vice Chair, College of Health and Behavioral Sciences) – </a:t>
            </a:r>
            <a:r>
              <a:rPr lang="en-US" dirty="0">
                <a:hlinkClick r:id="rId2"/>
              </a:rPr>
              <a:t>markenne@chapman.edu</a:t>
            </a:r>
            <a:r>
              <a:rPr lang="en-US" dirty="0"/>
              <a:t>  (thru July 2024)</a:t>
            </a:r>
          </a:p>
          <a:p>
            <a:endParaRPr lang="en-US" dirty="0"/>
          </a:p>
          <a:p>
            <a:r>
              <a:rPr lang="en-US" dirty="0"/>
              <a:t>Judith Tran (Office of Research) – </a:t>
            </a:r>
            <a:r>
              <a:rPr lang="en-US" dirty="0">
                <a:hlinkClick r:id="rId3"/>
              </a:rPr>
              <a:t>estran@chapman.edu</a:t>
            </a:r>
            <a:endParaRPr lang="en-US" dirty="0"/>
          </a:p>
          <a:p>
            <a:endParaRPr lang="en-US" dirty="0">
              <a:ea typeface="Calibri"/>
              <a:cs typeface="Calibri"/>
            </a:endParaRPr>
          </a:p>
          <a:p>
            <a:r>
              <a:rPr lang="en-US" dirty="0">
                <a:ea typeface="Calibri"/>
                <a:cs typeface="Calibri"/>
              </a:rPr>
              <a:t>Jennifer Donais (Office of Research) - </a:t>
            </a:r>
            <a:r>
              <a:rPr lang="en-US" dirty="0">
                <a:ea typeface="Calibri"/>
                <a:cs typeface="Calibri"/>
                <a:hlinkClick r:id="rId4"/>
              </a:rPr>
              <a:t>donais@chapman.edu</a:t>
            </a:r>
            <a:r>
              <a:rPr lang="en-US" dirty="0">
                <a:ea typeface="Calibri"/>
                <a:cs typeface="Calibri"/>
              </a:rPr>
              <a:t> </a:t>
            </a:r>
          </a:p>
          <a:p>
            <a:endParaRPr lang="en-US" dirty="0"/>
          </a:p>
          <a:p>
            <a:r>
              <a:rPr lang="en-US" dirty="0"/>
              <a:t>Phillip Lyle (IS&amp;T) – </a:t>
            </a:r>
            <a:r>
              <a:rPr lang="en-US" dirty="0">
                <a:hlinkClick r:id="rId5"/>
              </a:rPr>
              <a:t>plyle@chapman.edu</a:t>
            </a:r>
            <a:r>
              <a:rPr lang="en-US" dirty="0"/>
              <a:t> </a:t>
            </a:r>
          </a:p>
          <a:p>
            <a:endParaRPr lang="en-US" dirty="0">
              <a:ea typeface="Calibri"/>
              <a:cs typeface="Calibri"/>
            </a:endParaRPr>
          </a:p>
          <a:p>
            <a:pPr marL="0" indent="0">
              <a:buNone/>
            </a:pPr>
            <a:endParaRPr lang="en-US" sz="4400" dirty="0">
              <a:latin typeface="Calibri Light"/>
              <a:ea typeface="Calibri Light"/>
              <a:cs typeface="Calibri Light"/>
            </a:endParaRPr>
          </a:p>
        </p:txBody>
      </p:sp>
      <p:sp>
        <p:nvSpPr>
          <p:cNvPr id="4" name="Footer Placeholder 3">
            <a:extLst>
              <a:ext uri="{FF2B5EF4-FFF2-40B4-BE49-F238E27FC236}">
                <a16:creationId xmlns:a16="http://schemas.microsoft.com/office/drawing/2014/main" id="{8B2E85DF-3A46-6AFC-402F-C71649C31976}"/>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70045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D14F-184F-CD09-613C-20395D4B3943}"/>
              </a:ext>
            </a:extLst>
          </p:cNvPr>
          <p:cNvSpPr>
            <a:spLocks noGrp="1"/>
          </p:cNvSpPr>
          <p:nvPr>
            <p:ph type="title"/>
          </p:nvPr>
        </p:nvSpPr>
        <p:spPr/>
        <p:txBody>
          <a:bodyPr/>
          <a:lstStyle/>
          <a:p>
            <a:pPr algn="ctr"/>
            <a:r>
              <a:rPr lang="en-US">
                <a:ea typeface="Calibri Light"/>
                <a:cs typeface="Calibri Light"/>
              </a:rPr>
              <a:t>Agenda</a:t>
            </a:r>
          </a:p>
        </p:txBody>
      </p:sp>
      <p:sp>
        <p:nvSpPr>
          <p:cNvPr id="3" name="Content Placeholder 2">
            <a:extLst>
              <a:ext uri="{FF2B5EF4-FFF2-40B4-BE49-F238E27FC236}">
                <a16:creationId xmlns:a16="http://schemas.microsoft.com/office/drawing/2014/main" id="{D22D18EE-0906-C585-282C-F52E1150E896}"/>
              </a:ext>
            </a:extLst>
          </p:cNvPr>
          <p:cNvSpPr>
            <a:spLocks noGrp="1"/>
          </p:cNvSpPr>
          <p:nvPr>
            <p:ph idx="1"/>
          </p:nvPr>
        </p:nvSpPr>
        <p:spPr>
          <a:xfrm>
            <a:off x="1668780" y="1437005"/>
            <a:ext cx="8519160" cy="4351338"/>
          </a:xfrm>
          <a:ln>
            <a:solidFill>
              <a:srgbClr val="C00000"/>
            </a:solidFill>
          </a:ln>
        </p:spPr>
        <p:txBody>
          <a:bodyPr vert="horz" lIns="91440" tIns="45720" rIns="91440" bIns="45720" rtlCol="0" anchor="t">
            <a:normAutofit/>
          </a:bodyPr>
          <a:lstStyle/>
          <a:p>
            <a:r>
              <a:rPr lang="en-US" dirty="0">
                <a:ea typeface="Calibri"/>
                <a:cs typeface="Calibri"/>
              </a:rPr>
              <a:t>Review PHI</a:t>
            </a:r>
          </a:p>
          <a:p>
            <a:r>
              <a:rPr lang="en-US" dirty="0">
                <a:ea typeface="Calibri"/>
                <a:cs typeface="Calibri"/>
              </a:rPr>
              <a:t>Describe IRB updates to accessing, storing and using PHI for research</a:t>
            </a:r>
          </a:p>
          <a:p>
            <a:r>
              <a:rPr lang="en-US" dirty="0">
                <a:ea typeface="Calibri"/>
                <a:cs typeface="Calibri"/>
              </a:rPr>
              <a:t>Describe what is needed/not needed in Cayuse </a:t>
            </a:r>
          </a:p>
          <a:p>
            <a:r>
              <a:rPr lang="en-US" dirty="0">
                <a:ea typeface="Calibri"/>
                <a:cs typeface="Calibri"/>
              </a:rPr>
              <a:t>Discuss options for accessing PHI </a:t>
            </a:r>
          </a:p>
          <a:p>
            <a:r>
              <a:rPr lang="en-US" dirty="0">
                <a:ea typeface="Calibri"/>
                <a:cs typeface="Calibri"/>
              </a:rPr>
              <a:t>Provide case examples</a:t>
            </a:r>
          </a:p>
          <a:p>
            <a:r>
              <a:rPr lang="en-US" dirty="0">
                <a:ea typeface="Calibri"/>
                <a:cs typeface="Calibri"/>
              </a:rPr>
              <a:t>Provide links to additional information on the IRB website</a:t>
            </a:r>
          </a:p>
          <a:p>
            <a:r>
              <a:rPr lang="en-US" dirty="0">
                <a:ea typeface="Calibri"/>
                <a:cs typeface="Calibri"/>
              </a:rPr>
              <a:t>Opportunity for questions and discussion</a:t>
            </a:r>
          </a:p>
          <a:p>
            <a:endParaRPr lang="en-US" dirty="0">
              <a:ea typeface="Calibri"/>
              <a:cs typeface="Calibri"/>
            </a:endParaRPr>
          </a:p>
          <a:p>
            <a:endParaRPr lang="en-US" dirty="0">
              <a:ea typeface="Calibri"/>
              <a:cs typeface="Calibri"/>
            </a:endParaRPr>
          </a:p>
        </p:txBody>
      </p:sp>
      <p:sp>
        <p:nvSpPr>
          <p:cNvPr id="4" name="Footer Placeholder 3">
            <a:extLst>
              <a:ext uri="{FF2B5EF4-FFF2-40B4-BE49-F238E27FC236}">
                <a16:creationId xmlns:a16="http://schemas.microsoft.com/office/drawing/2014/main" id="{1EE479FB-ACE4-34C8-A77B-985CD2967FF6}"/>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388471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0D8B-12DC-BE3B-B2E8-0D84CABD9002}"/>
              </a:ext>
            </a:extLst>
          </p:cNvPr>
          <p:cNvSpPr>
            <a:spLocks noGrp="1"/>
          </p:cNvSpPr>
          <p:nvPr>
            <p:ph type="title"/>
          </p:nvPr>
        </p:nvSpPr>
        <p:spPr>
          <a:xfrm>
            <a:off x="1676400" y="2574749"/>
            <a:ext cx="10515600" cy="1325563"/>
          </a:xfrm>
        </p:spPr>
        <p:txBody>
          <a:bodyPr/>
          <a:lstStyle/>
          <a:p>
            <a:r>
              <a:rPr lang="en-US"/>
              <a:t>Supplementary Materials &amp; Resources</a:t>
            </a:r>
          </a:p>
        </p:txBody>
      </p:sp>
      <p:sp>
        <p:nvSpPr>
          <p:cNvPr id="3" name="Footer Placeholder 2">
            <a:extLst>
              <a:ext uri="{FF2B5EF4-FFF2-40B4-BE49-F238E27FC236}">
                <a16:creationId xmlns:a16="http://schemas.microsoft.com/office/drawing/2014/main" id="{F5CD43C5-7D7B-A147-0E07-259E4F212F7C}"/>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224243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216B-C2A1-04B1-F67A-FDC0DDDECFF9}"/>
              </a:ext>
            </a:extLst>
          </p:cNvPr>
          <p:cNvSpPr>
            <a:spLocks noGrp="1"/>
          </p:cNvSpPr>
          <p:nvPr>
            <p:ph type="title"/>
          </p:nvPr>
        </p:nvSpPr>
        <p:spPr/>
        <p:txBody>
          <a:bodyPr/>
          <a:lstStyle/>
          <a:p>
            <a:r>
              <a:rPr lang="en-US">
                <a:cs typeface="Calibri Light"/>
              </a:rPr>
              <a:t>Helpful Links</a:t>
            </a:r>
            <a:endParaRPr lang="en-US"/>
          </a:p>
        </p:txBody>
      </p:sp>
      <p:sp>
        <p:nvSpPr>
          <p:cNvPr id="3" name="Content Placeholder 2">
            <a:extLst>
              <a:ext uri="{FF2B5EF4-FFF2-40B4-BE49-F238E27FC236}">
                <a16:creationId xmlns:a16="http://schemas.microsoft.com/office/drawing/2014/main" id="{8E12FFB2-357C-71CE-95CD-F6409E576529}"/>
              </a:ext>
            </a:extLst>
          </p:cNvPr>
          <p:cNvSpPr>
            <a:spLocks noGrp="1"/>
          </p:cNvSpPr>
          <p:nvPr>
            <p:ph idx="1"/>
          </p:nvPr>
        </p:nvSpPr>
        <p:spPr/>
        <p:txBody>
          <a:bodyPr/>
          <a:lstStyle/>
          <a:p>
            <a:pPr marL="0" indent="0">
              <a:buNone/>
            </a:pPr>
            <a:r>
              <a:rPr lang="en-US"/>
              <a:t>Authorization on Use of PHI for Research </a:t>
            </a:r>
          </a:p>
          <a:p>
            <a:pPr lvl="1"/>
            <a:r>
              <a:rPr lang="en-US">
                <a:hlinkClick r:id="rId3"/>
              </a:rPr>
              <a:t>https://www.chapman.edu/research/integrity/irb/forms-and-instructions.aspx</a:t>
            </a:r>
            <a:endParaRPr lang="en-US"/>
          </a:p>
          <a:p>
            <a:pPr lvl="1"/>
            <a:endParaRPr lang="en-US"/>
          </a:p>
          <a:p>
            <a:pPr marL="0" lvl="1" indent="0">
              <a:buNone/>
            </a:pPr>
            <a:r>
              <a:rPr lang="en-US" sz="2800"/>
              <a:t>Data and Safety Monitoring Plan</a:t>
            </a:r>
          </a:p>
          <a:p>
            <a:pPr lvl="1"/>
            <a:r>
              <a:rPr lang="en-US">
                <a:hlinkClick r:id="rId4"/>
              </a:rPr>
              <a:t>https://www.chapman.edu/research/integrity/irb/policies.aspx</a:t>
            </a:r>
            <a:endParaRPr lang="en-US"/>
          </a:p>
          <a:p>
            <a:pPr marL="457200" lvl="1" indent="0">
              <a:buNone/>
            </a:pPr>
            <a:endParaRPr lang="en-US"/>
          </a:p>
        </p:txBody>
      </p:sp>
      <p:sp>
        <p:nvSpPr>
          <p:cNvPr id="4" name="Footer Placeholder 3">
            <a:extLst>
              <a:ext uri="{FF2B5EF4-FFF2-40B4-BE49-F238E27FC236}">
                <a16:creationId xmlns:a16="http://schemas.microsoft.com/office/drawing/2014/main" id="{6B0645D1-1FD8-B6E1-FF6F-1678F8A540BD}"/>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168128026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23A1-BF51-AE8E-3CEE-AB3F7F6589D0}"/>
              </a:ext>
            </a:extLst>
          </p:cNvPr>
          <p:cNvSpPr>
            <a:spLocks noGrp="1"/>
          </p:cNvSpPr>
          <p:nvPr>
            <p:ph type="title"/>
          </p:nvPr>
        </p:nvSpPr>
        <p:spPr/>
        <p:txBody>
          <a:bodyPr/>
          <a:lstStyle/>
          <a:p>
            <a:r>
              <a:rPr lang="en-US"/>
              <a:t>Privacy Board Review Process – IRB/PB</a:t>
            </a:r>
          </a:p>
        </p:txBody>
      </p:sp>
      <p:sp>
        <p:nvSpPr>
          <p:cNvPr id="11" name="TextBox 10">
            <a:extLst>
              <a:ext uri="{FF2B5EF4-FFF2-40B4-BE49-F238E27FC236}">
                <a16:creationId xmlns:a16="http://schemas.microsoft.com/office/drawing/2014/main" id="{29D991F9-60A4-5EA9-01E5-46F152C9BED5}"/>
              </a:ext>
            </a:extLst>
          </p:cNvPr>
          <p:cNvSpPr txBox="1"/>
          <p:nvPr/>
        </p:nvSpPr>
        <p:spPr>
          <a:xfrm>
            <a:off x="6870593" y="1985318"/>
            <a:ext cx="528118" cy="1015663"/>
          </a:xfrm>
          <a:prstGeom prst="rect">
            <a:avLst/>
          </a:prstGeom>
          <a:noFill/>
        </p:spPr>
        <p:txBody>
          <a:bodyPr wrap="square" rtlCol="0">
            <a:spAutoFit/>
          </a:bodyPr>
          <a:lstStyle/>
          <a:p>
            <a:r>
              <a:rPr lang="en-US" sz="6000">
                <a:solidFill>
                  <a:srgbClr val="C00000"/>
                </a:solidFill>
              </a:rPr>
              <a:t>+</a:t>
            </a:r>
            <a:endParaRPr lang="en-US">
              <a:solidFill>
                <a:srgbClr val="C00000"/>
              </a:solidFill>
            </a:endParaRPr>
          </a:p>
        </p:txBody>
      </p:sp>
      <p:sp>
        <p:nvSpPr>
          <p:cNvPr id="13" name="TextBox 12">
            <a:extLst>
              <a:ext uri="{FF2B5EF4-FFF2-40B4-BE49-F238E27FC236}">
                <a16:creationId xmlns:a16="http://schemas.microsoft.com/office/drawing/2014/main" id="{ED96EC7C-195C-7079-1DF5-8FAE390BCA24}"/>
              </a:ext>
            </a:extLst>
          </p:cNvPr>
          <p:cNvSpPr txBox="1"/>
          <p:nvPr/>
        </p:nvSpPr>
        <p:spPr>
          <a:xfrm>
            <a:off x="838200" y="3867547"/>
            <a:ext cx="10503243" cy="2677656"/>
          </a:xfrm>
          <a:prstGeom prst="rect">
            <a:avLst/>
          </a:prstGeom>
          <a:noFill/>
        </p:spPr>
        <p:txBody>
          <a:bodyPr wrap="square" rtlCol="0">
            <a:spAutoFit/>
          </a:bodyPr>
          <a:lstStyle/>
          <a:p>
            <a:pPr marL="342900" indent="-342900">
              <a:buFontTx/>
              <a:buChar char="-"/>
            </a:pPr>
            <a:r>
              <a:rPr lang="en-US" sz="2400"/>
              <a:t>Do the informed consent, the authorization to use or collect PHI for research, and the data use/data transfer terms align?</a:t>
            </a:r>
          </a:p>
          <a:p>
            <a:pPr marL="342900" indent="-342900">
              <a:buFontTx/>
              <a:buChar char="-"/>
            </a:pPr>
            <a:r>
              <a:rPr lang="en-US" sz="2400"/>
              <a:t>Do the data safety protections adequately protect participant privacy? (with assistance from IS&amp;T) </a:t>
            </a:r>
          </a:p>
          <a:p>
            <a:pPr marL="342900" indent="-342900">
              <a:buFontTx/>
              <a:buChar char="-"/>
            </a:pPr>
            <a:r>
              <a:rPr lang="en-US" sz="2400"/>
              <a:t>Reviews and approves requests for waivers of authorization to collect/use PHI.</a:t>
            </a:r>
          </a:p>
          <a:p>
            <a:pPr marL="342900" indent="-342900">
              <a:buFontTx/>
              <a:buChar char="-"/>
            </a:pPr>
            <a:r>
              <a:rPr lang="en-US" sz="2400"/>
              <a:t>DSMP template in Cayuse for minimal risk studies; detailed plan for &gt; minimal risk studies</a:t>
            </a:r>
          </a:p>
        </p:txBody>
      </p:sp>
      <p:sp>
        <p:nvSpPr>
          <p:cNvPr id="8" name="Document 7">
            <a:extLst>
              <a:ext uri="{FF2B5EF4-FFF2-40B4-BE49-F238E27FC236}">
                <a16:creationId xmlns:a16="http://schemas.microsoft.com/office/drawing/2014/main" id="{08681C53-F901-7719-AD7C-1FB53ACAAE0B}"/>
              </a:ext>
            </a:extLst>
          </p:cNvPr>
          <p:cNvSpPr/>
          <p:nvPr/>
        </p:nvSpPr>
        <p:spPr>
          <a:xfrm>
            <a:off x="952813" y="1696866"/>
            <a:ext cx="1395239" cy="1882229"/>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Informed</a:t>
            </a:r>
          </a:p>
          <a:p>
            <a:pPr algn="ctr"/>
            <a:r>
              <a:rPr lang="en-US" sz="2000"/>
              <a:t>consent</a:t>
            </a:r>
          </a:p>
        </p:txBody>
      </p:sp>
      <p:sp>
        <p:nvSpPr>
          <p:cNvPr id="14" name="Document 13">
            <a:extLst>
              <a:ext uri="{FF2B5EF4-FFF2-40B4-BE49-F238E27FC236}">
                <a16:creationId xmlns:a16="http://schemas.microsoft.com/office/drawing/2014/main" id="{02D2B9F1-5AD3-D46D-3AE4-D2030CB05ABE}"/>
              </a:ext>
            </a:extLst>
          </p:cNvPr>
          <p:cNvSpPr/>
          <p:nvPr/>
        </p:nvSpPr>
        <p:spPr>
          <a:xfrm>
            <a:off x="2867462" y="1696866"/>
            <a:ext cx="2105216" cy="1882229"/>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Authorization to use or collect PHI for research (or waiver of auth.)</a:t>
            </a:r>
          </a:p>
        </p:txBody>
      </p:sp>
      <p:sp>
        <p:nvSpPr>
          <p:cNvPr id="15" name="Document 14">
            <a:extLst>
              <a:ext uri="{FF2B5EF4-FFF2-40B4-BE49-F238E27FC236}">
                <a16:creationId xmlns:a16="http://schemas.microsoft.com/office/drawing/2014/main" id="{AEEF8CEF-B407-D465-252E-28F46CF24392}"/>
              </a:ext>
            </a:extLst>
          </p:cNvPr>
          <p:cNvSpPr/>
          <p:nvPr/>
        </p:nvSpPr>
        <p:spPr>
          <a:xfrm>
            <a:off x="7398711" y="1696866"/>
            <a:ext cx="1395239" cy="1806017"/>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data safety protections</a:t>
            </a:r>
          </a:p>
        </p:txBody>
      </p:sp>
      <p:sp>
        <p:nvSpPr>
          <p:cNvPr id="16" name="TextBox 15">
            <a:extLst>
              <a:ext uri="{FF2B5EF4-FFF2-40B4-BE49-F238E27FC236}">
                <a16:creationId xmlns:a16="http://schemas.microsoft.com/office/drawing/2014/main" id="{C5F563FB-EEE4-1708-549B-99DCB60C6C20}"/>
              </a:ext>
            </a:extLst>
          </p:cNvPr>
          <p:cNvSpPr txBox="1"/>
          <p:nvPr/>
        </p:nvSpPr>
        <p:spPr>
          <a:xfrm>
            <a:off x="2311250" y="1985318"/>
            <a:ext cx="455767" cy="1015663"/>
          </a:xfrm>
          <a:prstGeom prst="rect">
            <a:avLst/>
          </a:prstGeom>
          <a:noFill/>
        </p:spPr>
        <p:txBody>
          <a:bodyPr wrap="square" rtlCol="0">
            <a:spAutoFit/>
          </a:bodyPr>
          <a:lstStyle/>
          <a:p>
            <a:r>
              <a:rPr lang="en-US" sz="6000">
                <a:solidFill>
                  <a:srgbClr val="C00000"/>
                </a:solidFill>
              </a:rPr>
              <a:t>+</a:t>
            </a:r>
            <a:endParaRPr lang="en-US">
              <a:solidFill>
                <a:srgbClr val="C00000"/>
              </a:solidFill>
            </a:endParaRPr>
          </a:p>
        </p:txBody>
      </p:sp>
      <p:sp>
        <p:nvSpPr>
          <p:cNvPr id="19" name="Document 18">
            <a:extLst>
              <a:ext uri="{FF2B5EF4-FFF2-40B4-BE49-F238E27FC236}">
                <a16:creationId xmlns:a16="http://schemas.microsoft.com/office/drawing/2014/main" id="{35012112-971F-98EA-F2F6-998AE2495A92}"/>
              </a:ext>
            </a:extLst>
          </p:cNvPr>
          <p:cNvSpPr/>
          <p:nvPr/>
        </p:nvSpPr>
        <p:spPr>
          <a:xfrm>
            <a:off x="9401844" y="1719580"/>
            <a:ext cx="1395239" cy="1794208"/>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DSMP</a:t>
            </a:r>
          </a:p>
        </p:txBody>
      </p:sp>
      <p:sp>
        <p:nvSpPr>
          <p:cNvPr id="20" name="Right Arrow 19">
            <a:extLst>
              <a:ext uri="{FF2B5EF4-FFF2-40B4-BE49-F238E27FC236}">
                <a16:creationId xmlns:a16="http://schemas.microsoft.com/office/drawing/2014/main" id="{17F10151-C5C0-EDA6-3F94-686206E4C62E}"/>
              </a:ext>
            </a:extLst>
          </p:cNvPr>
          <p:cNvSpPr/>
          <p:nvPr/>
        </p:nvSpPr>
        <p:spPr>
          <a:xfrm>
            <a:off x="8874333" y="2321579"/>
            <a:ext cx="447128" cy="27829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Document 3">
            <a:extLst>
              <a:ext uri="{FF2B5EF4-FFF2-40B4-BE49-F238E27FC236}">
                <a16:creationId xmlns:a16="http://schemas.microsoft.com/office/drawing/2014/main" id="{6D588BEE-6A48-8E4B-F34E-957B20D8C081}"/>
              </a:ext>
            </a:extLst>
          </p:cNvPr>
          <p:cNvSpPr/>
          <p:nvPr/>
        </p:nvSpPr>
        <p:spPr>
          <a:xfrm>
            <a:off x="5466791" y="1707771"/>
            <a:ext cx="1395239" cy="1806017"/>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Data use/data transfer </a:t>
            </a:r>
          </a:p>
          <a:p>
            <a:pPr algn="ctr"/>
            <a:r>
              <a:rPr lang="en-US" sz="2000"/>
              <a:t>terms?</a:t>
            </a:r>
          </a:p>
        </p:txBody>
      </p:sp>
      <p:sp>
        <p:nvSpPr>
          <p:cNvPr id="5" name="TextBox 4">
            <a:extLst>
              <a:ext uri="{FF2B5EF4-FFF2-40B4-BE49-F238E27FC236}">
                <a16:creationId xmlns:a16="http://schemas.microsoft.com/office/drawing/2014/main" id="{8D86B5BE-8B5D-307F-987E-B5792BCF64BE}"/>
              </a:ext>
            </a:extLst>
          </p:cNvPr>
          <p:cNvSpPr txBox="1"/>
          <p:nvPr/>
        </p:nvSpPr>
        <p:spPr>
          <a:xfrm>
            <a:off x="4930110" y="1985318"/>
            <a:ext cx="528118" cy="1015663"/>
          </a:xfrm>
          <a:prstGeom prst="rect">
            <a:avLst/>
          </a:prstGeom>
          <a:noFill/>
        </p:spPr>
        <p:txBody>
          <a:bodyPr wrap="square" rtlCol="0">
            <a:spAutoFit/>
          </a:bodyPr>
          <a:lstStyle/>
          <a:p>
            <a:r>
              <a:rPr lang="en-US" sz="6000">
                <a:solidFill>
                  <a:srgbClr val="C00000"/>
                </a:solidFill>
              </a:rPr>
              <a:t>+</a:t>
            </a:r>
            <a:endParaRPr lang="en-US">
              <a:solidFill>
                <a:srgbClr val="C00000"/>
              </a:solidFill>
            </a:endParaRPr>
          </a:p>
        </p:txBody>
      </p:sp>
      <p:sp>
        <p:nvSpPr>
          <p:cNvPr id="6" name="Footer Placeholder 5">
            <a:extLst>
              <a:ext uri="{FF2B5EF4-FFF2-40B4-BE49-F238E27FC236}">
                <a16:creationId xmlns:a16="http://schemas.microsoft.com/office/drawing/2014/main" id="{B3D4536F-0123-15FC-F0B1-D751DE536EC0}"/>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67973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B623-8449-62AD-5D0B-BA1F868AE0C3}"/>
              </a:ext>
            </a:extLst>
          </p:cNvPr>
          <p:cNvSpPr>
            <a:spLocks noGrp="1"/>
          </p:cNvSpPr>
          <p:nvPr>
            <p:ph type="title"/>
          </p:nvPr>
        </p:nvSpPr>
        <p:spPr/>
        <p:txBody>
          <a:bodyPr/>
          <a:lstStyle/>
          <a:p>
            <a:r>
              <a:rPr lang="en-US"/>
              <a:t>Case Study 3 – Research on Decedents</a:t>
            </a:r>
          </a:p>
        </p:txBody>
      </p:sp>
      <p:sp>
        <p:nvSpPr>
          <p:cNvPr id="3" name="Content Placeholder 2">
            <a:extLst>
              <a:ext uri="{FF2B5EF4-FFF2-40B4-BE49-F238E27FC236}">
                <a16:creationId xmlns:a16="http://schemas.microsoft.com/office/drawing/2014/main" id="{C022D26E-9760-6481-2340-3E0A8693D893}"/>
              </a:ext>
            </a:extLst>
          </p:cNvPr>
          <p:cNvSpPr>
            <a:spLocks noGrp="1"/>
          </p:cNvSpPr>
          <p:nvPr>
            <p:ph idx="1"/>
          </p:nvPr>
        </p:nvSpPr>
        <p:spPr>
          <a:xfrm>
            <a:off x="716280" y="1353185"/>
            <a:ext cx="10282881" cy="4822310"/>
          </a:xfrm>
        </p:spPr>
        <p:txBody>
          <a:bodyPr vert="horz" lIns="91440" tIns="45720" rIns="91440" bIns="45720" rtlCol="0" anchor="t">
            <a:noAutofit/>
          </a:bodyPr>
          <a:lstStyle/>
          <a:p>
            <a:pPr marL="0" indent="0">
              <a:buNone/>
            </a:pPr>
            <a:r>
              <a:rPr lang="en-US" dirty="0">
                <a:effectLst/>
                <a:latin typeface="Calibri"/>
                <a:cs typeface="Calibri"/>
              </a:rPr>
              <a:t>A researcher plans to review medical records of deceased persons to verify biological specimen data using data from a California archive.</a:t>
            </a:r>
            <a:r>
              <a:rPr lang="en-US" dirty="0">
                <a:latin typeface="Calibri"/>
                <a:cs typeface="Calibri"/>
              </a:rPr>
              <a:t> </a:t>
            </a:r>
            <a:endParaRPr lang="en-US" dirty="0">
              <a:latin typeface="Calibri" panose="020F0502020204030204" pitchFamily="34" charset="0"/>
              <a:cs typeface="Calibri" panose="020F0502020204030204" pitchFamily="34" charset="0"/>
            </a:endParaRPr>
          </a:p>
          <a:p>
            <a:r>
              <a:rPr lang="en-US" dirty="0">
                <a:effectLst/>
                <a:latin typeface="Calibri"/>
                <a:cs typeface="Calibri"/>
              </a:rPr>
              <a:t>If PHI is </a:t>
            </a:r>
            <a:r>
              <a:rPr lang="en-US" u="sng" dirty="0">
                <a:effectLst/>
                <a:latin typeface="Calibri"/>
                <a:cs typeface="Calibri"/>
              </a:rPr>
              <a:t>included in the records</a:t>
            </a:r>
            <a:r>
              <a:rPr lang="en-US" dirty="0">
                <a:effectLst/>
                <a:latin typeface="Calibri"/>
                <a:cs typeface="Calibri"/>
              </a:rPr>
              <a:t>, IRB approval is needed </a:t>
            </a:r>
            <a:r>
              <a:rPr lang="en-US" u="sng" dirty="0">
                <a:effectLst/>
                <a:latin typeface="Calibri"/>
                <a:cs typeface="Calibri"/>
              </a:rPr>
              <a:t>before</a:t>
            </a:r>
            <a:r>
              <a:rPr lang="en-US" dirty="0">
                <a:effectLst/>
                <a:latin typeface="Calibri"/>
                <a:cs typeface="Calibri"/>
              </a:rPr>
              <a:t> accessing </a:t>
            </a:r>
            <a:r>
              <a:rPr lang="en-US" dirty="0">
                <a:latin typeface="Calibri"/>
                <a:cs typeface="Calibri"/>
              </a:rPr>
              <a:t>records (</a:t>
            </a:r>
            <a:r>
              <a:rPr lang="en-US" dirty="0">
                <a:effectLst/>
                <a:latin typeface="Calibri"/>
                <a:cs typeface="Calibri"/>
              </a:rPr>
              <a:t>CA law), whether the PHI will be collected or used in the study;</a:t>
            </a:r>
          </a:p>
          <a:p>
            <a:r>
              <a:rPr lang="en-US" dirty="0">
                <a:effectLst/>
                <a:latin typeface="Calibri"/>
                <a:cs typeface="Calibri"/>
              </a:rPr>
              <a:t>PIs may </a:t>
            </a:r>
            <a:r>
              <a:rPr lang="en-US" dirty="0">
                <a:latin typeface="Calibri"/>
                <a:cs typeface="Calibri"/>
              </a:rPr>
              <a:t>be asked to show </a:t>
            </a:r>
            <a:r>
              <a:rPr lang="en-US" dirty="0">
                <a:effectLst/>
                <a:latin typeface="Calibri"/>
                <a:cs typeface="Calibri"/>
              </a:rPr>
              <a:t>IRB approval before accessing the data.</a:t>
            </a:r>
            <a:r>
              <a:rPr lang="en-US" dirty="0">
                <a:latin typeface="Calibri"/>
                <a:cs typeface="Calibri"/>
              </a:rPr>
              <a:t> </a:t>
            </a:r>
            <a:endParaRPr lang="en-US" dirty="0">
              <a:effectLst/>
              <a:latin typeface="Calibri" panose="020F0502020204030204" pitchFamily="34" charset="0"/>
              <a:cs typeface="Calibri" panose="020F0502020204030204" pitchFamily="34" charset="0"/>
            </a:endParaRPr>
          </a:p>
          <a:p>
            <a:pPr>
              <a:buFontTx/>
              <a:buChar char="-"/>
            </a:pPr>
            <a:r>
              <a:rPr lang="en-US" dirty="0">
                <a:latin typeface="Calibri"/>
                <a:cs typeface="Calibri"/>
              </a:rPr>
              <a:t>HIPAA requires that t</a:t>
            </a:r>
            <a:r>
              <a:rPr lang="en-US" dirty="0">
                <a:effectLst/>
                <a:latin typeface="Calibri"/>
                <a:cs typeface="Calibri"/>
              </a:rPr>
              <a:t>he data be solely used for research, that it is necessary for the research project, and that the PI can document that information is needed from a deceased person.</a:t>
            </a:r>
          </a:p>
          <a:p>
            <a:pPr>
              <a:buFontTx/>
              <a:buChar char="-"/>
            </a:pPr>
            <a:r>
              <a:rPr lang="en-US" dirty="0">
                <a:solidFill>
                  <a:srgbClr val="C00000"/>
                </a:solidFill>
                <a:latin typeface="Calibri"/>
                <a:cs typeface="Calibri"/>
              </a:rPr>
              <a:t>PHI guidance document includes these descriptions. </a:t>
            </a:r>
            <a:endParaRPr lang="en-US" dirty="0">
              <a:solidFill>
                <a:srgbClr val="C00000"/>
              </a:solidFill>
              <a:effectLst/>
              <a:latin typeface="Calibri" panose="020F0502020204030204" pitchFamily="34" charset="0"/>
              <a:cs typeface="Calibri" panose="020F0502020204030204" pitchFamily="34" charset="0"/>
            </a:endParaRPr>
          </a:p>
          <a:p>
            <a:pPr>
              <a:buFontTx/>
              <a:buChar char="-"/>
            </a:pPr>
            <a:r>
              <a:rPr lang="en-US" dirty="0">
                <a:solidFill>
                  <a:srgbClr val="C00000"/>
                </a:solidFill>
                <a:latin typeface="Calibri"/>
                <a:cs typeface="Calibri"/>
              </a:rPr>
              <a:t>Representation form for research involving decedents </a:t>
            </a:r>
            <a:endParaRPr lang="en-US" dirty="0">
              <a:solidFill>
                <a:srgbClr val="C00000"/>
              </a:solidFill>
              <a:effectLst/>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A84C51E7-AB40-80E1-BE11-08061D5CB167}"/>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382755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FB72-CB6C-F7B4-04EF-331534B6A0B3}"/>
              </a:ext>
            </a:extLst>
          </p:cNvPr>
          <p:cNvSpPr>
            <a:spLocks noGrp="1"/>
          </p:cNvSpPr>
          <p:nvPr>
            <p:ph type="title"/>
          </p:nvPr>
        </p:nvSpPr>
        <p:spPr/>
        <p:txBody>
          <a:bodyPr/>
          <a:lstStyle/>
          <a:p>
            <a:pPr algn="ctr"/>
            <a:r>
              <a:rPr lang="en-US">
                <a:ea typeface="Calibri Light"/>
                <a:cs typeface="Calibri Light"/>
              </a:rPr>
              <a:t>Additional External Guidance</a:t>
            </a:r>
            <a:endParaRPr lang="en-US"/>
          </a:p>
        </p:txBody>
      </p:sp>
      <p:sp>
        <p:nvSpPr>
          <p:cNvPr id="3" name="Content Placeholder 2">
            <a:extLst>
              <a:ext uri="{FF2B5EF4-FFF2-40B4-BE49-F238E27FC236}">
                <a16:creationId xmlns:a16="http://schemas.microsoft.com/office/drawing/2014/main" id="{A689AEDB-BA7E-6C04-8FA8-172AC4BB18BC}"/>
              </a:ext>
            </a:extLst>
          </p:cNvPr>
          <p:cNvSpPr>
            <a:spLocks noGrp="1"/>
          </p:cNvSpPr>
          <p:nvPr>
            <p:ph idx="1"/>
          </p:nvPr>
        </p:nvSpPr>
        <p:spPr/>
        <p:txBody>
          <a:bodyPr vert="horz" lIns="91440" tIns="45720" rIns="91440" bIns="45720" rtlCol="0" anchor="t">
            <a:normAutofit/>
          </a:bodyPr>
          <a:lstStyle/>
          <a:p>
            <a:r>
              <a:rPr lang="en-US">
                <a:ea typeface="+mn-lt"/>
                <a:cs typeface="+mn-lt"/>
                <a:hlinkClick r:id="rId3"/>
              </a:rPr>
              <a:t>Data Management and Sharing Policy | Data Sharing (nih.gov)</a:t>
            </a:r>
          </a:p>
          <a:p>
            <a:endParaRPr lang="en-US">
              <a:ea typeface="+mn-lt"/>
              <a:cs typeface="+mn-lt"/>
            </a:endParaRPr>
          </a:p>
          <a:p>
            <a:r>
              <a:rPr lang="en-US">
                <a:ea typeface="+mn-lt"/>
                <a:cs typeface="+mn-lt"/>
                <a:hlinkClick r:id="rId4"/>
              </a:rPr>
              <a:t>Research Data Management @Harvard</a:t>
            </a:r>
          </a:p>
          <a:p>
            <a:endParaRPr lang="en-US">
              <a:ea typeface="+mn-lt"/>
              <a:cs typeface="+mn-lt"/>
            </a:endParaRPr>
          </a:p>
          <a:p>
            <a:r>
              <a:rPr lang="en-US">
                <a:ea typeface="+mn-lt"/>
                <a:cs typeface="+mn-lt"/>
                <a:hlinkClick r:id="rId5"/>
              </a:rPr>
              <a:t>DMPTool</a:t>
            </a:r>
          </a:p>
          <a:p>
            <a:endParaRPr lang="en-US">
              <a:ea typeface="Calibri"/>
              <a:cs typeface="Calibri"/>
            </a:endParaRPr>
          </a:p>
        </p:txBody>
      </p:sp>
      <p:sp>
        <p:nvSpPr>
          <p:cNvPr id="4" name="Footer Placeholder 3">
            <a:extLst>
              <a:ext uri="{FF2B5EF4-FFF2-40B4-BE49-F238E27FC236}">
                <a16:creationId xmlns:a16="http://schemas.microsoft.com/office/drawing/2014/main" id="{15CBAF0C-1D77-5405-CA33-B69F3A65210B}"/>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1909585543"/>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6CB401-7A86-824F-B957-84FA1B329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 y="0"/>
            <a:ext cx="12179300" cy="6858000"/>
          </a:xfrm>
          <a:prstGeom prst="rect">
            <a:avLst/>
          </a:prstGeom>
        </p:spPr>
      </p:pic>
      <p:sp>
        <p:nvSpPr>
          <p:cNvPr id="4" name="Title 3"/>
          <p:cNvSpPr>
            <a:spLocks noGrp="1"/>
          </p:cNvSpPr>
          <p:nvPr>
            <p:ph type="ctrTitle"/>
          </p:nvPr>
        </p:nvSpPr>
        <p:spPr>
          <a:xfrm>
            <a:off x="1510451" y="369936"/>
            <a:ext cx="8825659" cy="2677648"/>
          </a:xfrm>
        </p:spPr>
        <p:txBody>
          <a:bodyPr>
            <a:normAutofit fontScale="90000"/>
          </a:bodyPr>
          <a:lstStyle/>
          <a:p>
            <a:br>
              <a:rPr lang="en-US" sz="3200">
                <a:solidFill>
                  <a:schemeClr val="bg1"/>
                </a:solidFill>
              </a:rPr>
            </a:br>
            <a:br>
              <a:rPr lang="en-US" sz="3200"/>
            </a:br>
            <a:r>
              <a:rPr lang="en-US" sz="3200">
                <a:solidFill>
                  <a:schemeClr val="bg1"/>
                </a:solidFill>
                <a:cs typeface="Calibri Light"/>
              </a:rPr>
              <a:t>Thank you!</a:t>
            </a:r>
            <a:br>
              <a:rPr lang="en-US" sz="3200">
                <a:solidFill>
                  <a:schemeClr val="bg1"/>
                </a:solidFill>
                <a:cs typeface="Calibri Light"/>
              </a:rPr>
            </a:br>
            <a:br>
              <a:rPr lang="en-US" sz="3200"/>
            </a:br>
            <a:r>
              <a:rPr lang="en-US" sz="3200">
                <a:solidFill>
                  <a:schemeClr val="bg1"/>
                </a:solidFill>
              </a:rPr>
              <a:t>Questions and Discussion</a:t>
            </a:r>
            <a:br>
              <a:rPr lang="en-US" sz="3200"/>
            </a:br>
            <a:br>
              <a:rPr lang="en-US" sz="3200"/>
            </a:br>
            <a:endParaRPr lang="en-US" sz="2133" b="1">
              <a:solidFill>
                <a:schemeClr val="bg1"/>
              </a:solidFill>
              <a:latin typeface="Futura Lt BT" panose="020B0402020204020303" pitchFamily="34" charset="0"/>
              <a:cs typeface="Arial" charset="0"/>
            </a:endParaRPr>
          </a:p>
        </p:txBody>
      </p:sp>
      <p:sp>
        <p:nvSpPr>
          <p:cNvPr id="2" name="Footer Placeholder 1">
            <a:extLst>
              <a:ext uri="{FF2B5EF4-FFF2-40B4-BE49-F238E27FC236}">
                <a16:creationId xmlns:a16="http://schemas.microsoft.com/office/drawing/2014/main" id="{774AFBE9-2BD0-1857-1CD3-C8F5AF5632CE}"/>
              </a:ext>
            </a:extLst>
          </p:cNvPr>
          <p:cNvSpPr>
            <a:spLocks noGrp="1"/>
          </p:cNvSpPr>
          <p:nvPr>
            <p:ph type="ftr" sz="quarter" idx="11"/>
          </p:nvPr>
        </p:nvSpPr>
        <p:spPr>
          <a:xfrm>
            <a:off x="9737724" y="6634114"/>
            <a:ext cx="2447925" cy="177800"/>
          </a:xfrm>
        </p:spPr>
        <p:txBody>
          <a:bodyPr/>
          <a:lstStyle/>
          <a:p>
            <a:r>
              <a:rPr lang="en-US" dirty="0"/>
              <a:t>10Jun2024</a:t>
            </a:r>
          </a:p>
          <a:p>
            <a:endParaRPr lang="en-US" dirty="0"/>
          </a:p>
        </p:txBody>
      </p:sp>
    </p:spTree>
    <p:extLst>
      <p:ext uri="{BB962C8B-B14F-4D97-AF65-F5344CB8AC3E}">
        <p14:creationId xmlns:p14="http://schemas.microsoft.com/office/powerpoint/2010/main" val="25213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14DC-3814-6ED6-C79B-F9AB0F05A973}"/>
              </a:ext>
            </a:extLst>
          </p:cNvPr>
          <p:cNvSpPr>
            <a:spLocks noGrp="1"/>
          </p:cNvSpPr>
          <p:nvPr>
            <p:ph type="title"/>
          </p:nvPr>
        </p:nvSpPr>
        <p:spPr/>
        <p:txBody>
          <a:bodyPr/>
          <a:lstStyle/>
          <a:p>
            <a:pPr algn="ctr"/>
            <a:r>
              <a:rPr lang="en-US"/>
              <a:t>What is Protected Health Information?</a:t>
            </a:r>
          </a:p>
        </p:txBody>
      </p:sp>
      <p:sp>
        <p:nvSpPr>
          <p:cNvPr id="3" name="Content Placeholder 2">
            <a:extLst>
              <a:ext uri="{FF2B5EF4-FFF2-40B4-BE49-F238E27FC236}">
                <a16:creationId xmlns:a16="http://schemas.microsoft.com/office/drawing/2014/main" id="{3D05E338-09DE-EFD4-04DC-80EB7703BBB2}"/>
              </a:ext>
            </a:extLst>
          </p:cNvPr>
          <p:cNvSpPr>
            <a:spLocks noGrp="1"/>
          </p:cNvSpPr>
          <p:nvPr>
            <p:ph idx="1"/>
          </p:nvPr>
        </p:nvSpPr>
        <p:spPr/>
        <p:txBody>
          <a:bodyPr vert="horz" lIns="91440" tIns="45720" rIns="91440" bIns="45720" rtlCol="0" anchor="t">
            <a:normAutofit/>
          </a:bodyPr>
          <a:lstStyle/>
          <a:p>
            <a:r>
              <a:rPr lang="en-US"/>
              <a:t>Protected health information (PHI) is </a:t>
            </a:r>
            <a:r>
              <a:rPr lang="en-US" u="sng"/>
              <a:t>any information in a medical record or designated record set that can be used to identify an individual AND </a:t>
            </a:r>
            <a:r>
              <a:rPr lang="en-US"/>
              <a:t>that was created, used, or disclosed while providing a health care service such as diagnosis or treatment. </a:t>
            </a:r>
          </a:p>
          <a:p>
            <a:endParaRPr lang="en-US"/>
          </a:p>
          <a:p>
            <a:r>
              <a:rPr lang="en-US"/>
              <a:t>HIPAA (Health Insurance Portability and Accountability Act of 1996) regulations </a:t>
            </a:r>
            <a:r>
              <a:rPr lang="en-US" u="sng"/>
              <a:t>allow researchers to access and use PHI </a:t>
            </a:r>
            <a:r>
              <a:rPr lang="en-US"/>
              <a:t>when necessary to conduct research. </a:t>
            </a:r>
            <a:endParaRPr lang="en-US" u="sng"/>
          </a:p>
          <a:p>
            <a:pPr lvl="1">
              <a:buFont typeface="Courier New" panose="020B0604020202020204" pitchFamily="34" charset="0"/>
              <a:buChar char="o"/>
            </a:pPr>
            <a:endParaRPr lang="en-US" u="sng">
              <a:ea typeface="Calibri"/>
              <a:cs typeface="Calibri"/>
            </a:endParaRPr>
          </a:p>
        </p:txBody>
      </p:sp>
      <p:sp>
        <p:nvSpPr>
          <p:cNvPr id="5" name="Footer Placeholder 4">
            <a:extLst>
              <a:ext uri="{FF2B5EF4-FFF2-40B4-BE49-F238E27FC236}">
                <a16:creationId xmlns:a16="http://schemas.microsoft.com/office/drawing/2014/main" id="{5FBA2B5D-3445-04B2-F4F2-D417629C0E87}"/>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32476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A663-9950-24C2-FE5B-932BF9E3BEBB}"/>
              </a:ext>
            </a:extLst>
          </p:cNvPr>
          <p:cNvSpPr>
            <a:spLocks noGrp="1"/>
          </p:cNvSpPr>
          <p:nvPr>
            <p:ph type="title"/>
          </p:nvPr>
        </p:nvSpPr>
        <p:spPr>
          <a:xfrm>
            <a:off x="838200" y="624205"/>
            <a:ext cx="10515600" cy="1325563"/>
          </a:xfrm>
        </p:spPr>
        <p:txBody>
          <a:bodyPr/>
          <a:lstStyle/>
          <a:p>
            <a:pPr algn="ctr">
              <a:spcBef>
                <a:spcPts val="1000"/>
              </a:spcBef>
            </a:pPr>
            <a:r>
              <a:rPr lang="en-US" sz="3600">
                <a:latin typeface="Arial"/>
                <a:ea typeface="Calibri Light" panose="020F0302020204030204"/>
                <a:cs typeface="Arial"/>
              </a:rPr>
              <a:t>HIPAA provisions provide options for PIs </a:t>
            </a:r>
            <a:br>
              <a:rPr lang="en-US" sz="3600">
                <a:latin typeface="Arial"/>
                <a:ea typeface="Calibri Light" panose="020F0302020204030204"/>
                <a:cs typeface="Arial"/>
              </a:rPr>
            </a:br>
            <a:r>
              <a:rPr lang="en-US" sz="3600">
                <a:latin typeface="Arial"/>
                <a:ea typeface="Calibri Light" panose="020F0302020204030204"/>
                <a:cs typeface="Arial"/>
              </a:rPr>
              <a:t>to use PHI for research</a:t>
            </a:r>
          </a:p>
          <a:p>
            <a:pPr algn="ctr"/>
            <a:endParaRPr lang="en-US">
              <a:ea typeface="Calibri Light" panose="020F0302020204030204"/>
              <a:cs typeface="Calibri Light" panose="020F0302020204030204"/>
            </a:endParaRPr>
          </a:p>
        </p:txBody>
      </p:sp>
      <p:graphicFrame>
        <p:nvGraphicFramePr>
          <p:cNvPr id="4" name="Content Placeholder 3">
            <a:extLst>
              <a:ext uri="{FF2B5EF4-FFF2-40B4-BE49-F238E27FC236}">
                <a16:creationId xmlns:a16="http://schemas.microsoft.com/office/drawing/2014/main" id="{8A331BB1-8BB4-583A-68D1-3D93B1A3EEA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A8C446A-DDD4-D30B-671B-1FEDEF684F29}"/>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297962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463ECF8-7637-3641-D21A-9660F82B5833}"/>
              </a:ext>
            </a:extLst>
          </p:cNvPr>
          <p:cNvSpPr/>
          <p:nvPr/>
        </p:nvSpPr>
        <p:spPr>
          <a:xfrm>
            <a:off x="3928755" y="1653711"/>
            <a:ext cx="3899272" cy="2103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Chapman PI gets Data from a  HIPAA-covered Entity</a:t>
            </a:r>
          </a:p>
        </p:txBody>
      </p:sp>
      <p:sp>
        <p:nvSpPr>
          <p:cNvPr id="7" name="Rounded Rectangle 6">
            <a:extLst>
              <a:ext uri="{FF2B5EF4-FFF2-40B4-BE49-F238E27FC236}">
                <a16:creationId xmlns:a16="http://schemas.microsoft.com/office/drawing/2014/main" id="{F433655D-8F94-DF1C-894F-669E5098AA51}"/>
              </a:ext>
            </a:extLst>
          </p:cNvPr>
          <p:cNvSpPr/>
          <p:nvPr/>
        </p:nvSpPr>
        <p:spPr>
          <a:xfrm>
            <a:off x="5236622" y="4854491"/>
            <a:ext cx="1467928" cy="15774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Limited Data Set that includes PHI</a:t>
            </a:r>
          </a:p>
        </p:txBody>
      </p:sp>
      <p:sp>
        <p:nvSpPr>
          <p:cNvPr id="8" name="Rounded Rectangle 7">
            <a:extLst>
              <a:ext uri="{FF2B5EF4-FFF2-40B4-BE49-F238E27FC236}">
                <a16:creationId xmlns:a16="http://schemas.microsoft.com/office/drawing/2014/main" id="{E6F816C5-D484-D793-4AB0-9A446262ABA7}"/>
              </a:ext>
            </a:extLst>
          </p:cNvPr>
          <p:cNvSpPr/>
          <p:nvPr/>
        </p:nvSpPr>
        <p:spPr>
          <a:xfrm>
            <a:off x="8099278" y="4953038"/>
            <a:ext cx="1693040" cy="114307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IRB Waiver of Authorization (e.g., records review)</a:t>
            </a:r>
          </a:p>
        </p:txBody>
      </p:sp>
      <p:sp>
        <p:nvSpPr>
          <p:cNvPr id="9" name="Rounded Rectangle 8">
            <a:extLst>
              <a:ext uri="{FF2B5EF4-FFF2-40B4-BE49-F238E27FC236}">
                <a16:creationId xmlns:a16="http://schemas.microsoft.com/office/drawing/2014/main" id="{91B9F4CB-A05E-D14E-40B4-42C87B47C7B5}"/>
              </a:ext>
            </a:extLst>
          </p:cNvPr>
          <p:cNvSpPr/>
          <p:nvPr/>
        </p:nvSpPr>
        <p:spPr>
          <a:xfrm>
            <a:off x="2152478" y="4938966"/>
            <a:ext cx="1792020" cy="11220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Participant’s Authorization to Collect PHI</a:t>
            </a:r>
          </a:p>
        </p:txBody>
      </p:sp>
      <p:sp>
        <p:nvSpPr>
          <p:cNvPr id="10" name="Title 1">
            <a:extLst>
              <a:ext uri="{FF2B5EF4-FFF2-40B4-BE49-F238E27FC236}">
                <a16:creationId xmlns:a16="http://schemas.microsoft.com/office/drawing/2014/main" id="{A1491F3F-C210-FBD9-8EB5-ED30ABE92B4C}"/>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Research data that is PHI &amp; defined in Confidentiality section of Cayuse</a:t>
            </a:r>
          </a:p>
        </p:txBody>
      </p:sp>
      <p:cxnSp>
        <p:nvCxnSpPr>
          <p:cNvPr id="12" name="Straight Arrow Connector 11">
            <a:extLst>
              <a:ext uri="{FF2B5EF4-FFF2-40B4-BE49-F238E27FC236}">
                <a16:creationId xmlns:a16="http://schemas.microsoft.com/office/drawing/2014/main" id="{B56F5234-6DC0-2CEE-FD57-13C28D980531}"/>
              </a:ext>
            </a:extLst>
          </p:cNvPr>
          <p:cNvCxnSpPr>
            <a:cxnSpLocks/>
          </p:cNvCxnSpPr>
          <p:nvPr/>
        </p:nvCxnSpPr>
        <p:spPr>
          <a:xfrm flipH="1">
            <a:off x="3440879" y="3816480"/>
            <a:ext cx="1868212" cy="90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3AF042-B271-7117-1857-137F007765B4}"/>
              </a:ext>
            </a:extLst>
          </p:cNvPr>
          <p:cNvCxnSpPr>
            <a:cxnSpLocks/>
            <a:endCxn id="7" idx="0"/>
          </p:cNvCxnSpPr>
          <p:nvPr/>
        </p:nvCxnSpPr>
        <p:spPr>
          <a:xfrm>
            <a:off x="5936282" y="3723825"/>
            <a:ext cx="34304" cy="1130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395C45-0C1A-F025-2526-FDED92D5F950}"/>
              </a:ext>
            </a:extLst>
          </p:cNvPr>
          <p:cNvCxnSpPr>
            <a:cxnSpLocks/>
          </p:cNvCxnSpPr>
          <p:nvPr/>
        </p:nvCxnSpPr>
        <p:spPr>
          <a:xfrm>
            <a:off x="6704550" y="3801240"/>
            <a:ext cx="2248868" cy="1075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30A7155-0E8F-E712-9892-0CAD9C89D861}"/>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379898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5632-07DE-AB7A-1770-71DF0C5C00D7}"/>
              </a:ext>
            </a:extLst>
          </p:cNvPr>
          <p:cNvSpPr>
            <a:spLocks noGrp="1"/>
          </p:cNvSpPr>
          <p:nvPr>
            <p:ph type="title"/>
          </p:nvPr>
        </p:nvSpPr>
        <p:spPr>
          <a:xfrm>
            <a:off x="403860" y="288925"/>
            <a:ext cx="11391900" cy="1325563"/>
          </a:xfrm>
        </p:spPr>
        <p:txBody>
          <a:bodyPr>
            <a:normAutofit fontScale="90000"/>
          </a:bodyPr>
          <a:lstStyle/>
          <a:p>
            <a:pPr algn="ctr">
              <a:lnSpc>
                <a:spcPct val="100000"/>
              </a:lnSpc>
              <a:spcBef>
                <a:spcPts val="0"/>
              </a:spcBef>
            </a:pPr>
            <a:r>
              <a:rPr lang="en-US" sz="3600"/>
              <a:t>18 Personal Identifiers</a:t>
            </a:r>
            <a:br>
              <a:rPr lang="en-US" sz="3600"/>
            </a:br>
            <a:r>
              <a:rPr lang="en-US" sz="2700" b="1">
                <a:ea typeface="+mj-lt"/>
                <a:cs typeface="+mj-lt"/>
              </a:rPr>
              <a:t>When </a:t>
            </a:r>
            <a:r>
              <a:rPr lang="en-US" sz="2700" b="1">
                <a:solidFill>
                  <a:srgbClr val="FF0000"/>
                </a:solidFill>
                <a:ea typeface="+mj-lt"/>
                <a:cs typeface="+mj-lt"/>
              </a:rPr>
              <a:t>medical information from a HIPAA provider,</a:t>
            </a:r>
            <a:r>
              <a:rPr lang="en-US" sz="2700" b="1">
                <a:ea typeface="+mj-lt"/>
                <a:cs typeface="+mj-lt"/>
              </a:rPr>
              <a:t> is COMBINED </a:t>
            </a:r>
            <a:br>
              <a:rPr lang="en-US" sz="2700" b="1">
                <a:ea typeface="+mj-lt"/>
                <a:cs typeface="+mj-lt"/>
              </a:rPr>
            </a:br>
            <a:r>
              <a:rPr lang="en-US" sz="2700" b="1">
                <a:ea typeface="+mj-lt"/>
                <a:cs typeface="+mj-lt"/>
              </a:rPr>
              <a:t>with other personal identifiers = PHI</a:t>
            </a:r>
            <a:endParaRPr lang="en-US" sz="2700" b="1">
              <a:cs typeface="Calibri Light"/>
            </a:endParaRPr>
          </a:p>
          <a:p>
            <a:pPr algn="ctr"/>
            <a:endParaRPr lang="en-US"/>
          </a:p>
        </p:txBody>
      </p:sp>
      <p:sp>
        <p:nvSpPr>
          <p:cNvPr id="3" name="Content Placeholder 2">
            <a:extLst>
              <a:ext uri="{FF2B5EF4-FFF2-40B4-BE49-F238E27FC236}">
                <a16:creationId xmlns:a16="http://schemas.microsoft.com/office/drawing/2014/main" id="{3E840F9A-D563-26B5-D89D-5CE7798EFECD}"/>
              </a:ext>
            </a:extLst>
          </p:cNvPr>
          <p:cNvSpPr>
            <a:spLocks noGrp="1"/>
          </p:cNvSpPr>
          <p:nvPr>
            <p:ph idx="1"/>
          </p:nvPr>
        </p:nvSpPr>
        <p:spPr>
          <a:xfrm>
            <a:off x="388620" y="1612265"/>
            <a:ext cx="3171570" cy="4351338"/>
          </a:xfrm>
        </p:spPr>
        <p:txBody>
          <a:bodyPr vert="horz" lIns="91440" tIns="45720" rIns="91440" bIns="45720" rtlCol="0" anchor="t">
            <a:normAutofit/>
          </a:bodyPr>
          <a:lstStyle/>
          <a:p>
            <a:pPr marL="0" indent="0">
              <a:buNone/>
            </a:pPr>
            <a:r>
              <a:rPr lang="en-US" sz="2400"/>
              <a:t>1. Name</a:t>
            </a:r>
          </a:p>
          <a:p>
            <a:pPr marL="0" indent="0">
              <a:buNone/>
            </a:pPr>
            <a:r>
              <a:rPr lang="en-US" sz="2400"/>
              <a:t>2. Address</a:t>
            </a:r>
            <a:endParaRPr lang="en-US" sz="2400">
              <a:cs typeface="Calibri"/>
            </a:endParaRPr>
          </a:p>
          <a:p>
            <a:pPr marL="0" indent="0">
              <a:buNone/>
            </a:pPr>
            <a:r>
              <a:rPr lang="en-US" sz="2400">
                <a:solidFill>
                  <a:srgbClr val="FF0000"/>
                </a:solidFill>
              </a:rPr>
              <a:t>3. </a:t>
            </a:r>
            <a:r>
              <a:rPr lang="en-US" sz="2400" b="1">
                <a:solidFill>
                  <a:srgbClr val="FF0000"/>
                </a:solidFill>
              </a:rPr>
              <a:t>Dates</a:t>
            </a:r>
            <a:r>
              <a:rPr lang="en-US" sz="2400">
                <a:solidFill>
                  <a:srgbClr val="FF0000"/>
                </a:solidFill>
              </a:rPr>
              <a:t> related to an individual:  admission, diagnosis, discharge, services, DOB, DOD, etc. </a:t>
            </a:r>
            <a:endParaRPr lang="en-US" sz="2400">
              <a:solidFill>
                <a:srgbClr val="FF0000"/>
              </a:solidFill>
              <a:cs typeface="Calibri"/>
            </a:endParaRPr>
          </a:p>
          <a:p>
            <a:pPr marL="0" indent="0">
              <a:buNone/>
            </a:pPr>
            <a:r>
              <a:rPr lang="en-US" sz="2400"/>
              <a:t>4. Telephone numbers</a:t>
            </a:r>
            <a:endParaRPr lang="en-US" sz="2400">
              <a:cs typeface="Calibri"/>
            </a:endParaRPr>
          </a:p>
          <a:p>
            <a:pPr marL="0" indent="0">
              <a:buNone/>
            </a:pPr>
            <a:r>
              <a:rPr lang="en-US" sz="2400"/>
              <a:t>5. Fax number</a:t>
            </a:r>
            <a:endParaRPr lang="en-US" sz="2400">
              <a:cs typeface="Calibri"/>
            </a:endParaRPr>
          </a:p>
          <a:p>
            <a:pPr marL="0" indent="0">
              <a:buNone/>
            </a:pPr>
            <a:r>
              <a:rPr lang="en-US" sz="2400"/>
              <a:t>6. Email address</a:t>
            </a:r>
            <a:endParaRPr lang="en-US" sz="2400">
              <a:cs typeface="Calibri"/>
            </a:endParaRPr>
          </a:p>
        </p:txBody>
      </p:sp>
      <p:sp>
        <p:nvSpPr>
          <p:cNvPr id="5" name="Content Placeholder 2">
            <a:extLst>
              <a:ext uri="{FF2B5EF4-FFF2-40B4-BE49-F238E27FC236}">
                <a16:creationId xmlns:a16="http://schemas.microsoft.com/office/drawing/2014/main" id="{3A83C174-8ACE-6898-E28F-87FDCCCE9B20}"/>
              </a:ext>
            </a:extLst>
          </p:cNvPr>
          <p:cNvSpPr txBox="1">
            <a:spLocks/>
          </p:cNvSpPr>
          <p:nvPr/>
        </p:nvSpPr>
        <p:spPr>
          <a:xfrm>
            <a:off x="3560190" y="1612265"/>
            <a:ext cx="367201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7. Social Security number</a:t>
            </a:r>
          </a:p>
          <a:p>
            <a:pPr marL="0" indent="0">
              <a:buNone/>
            </a:pPr>
            <a:r>
              <a:rPr lang="en-US" sz="2400">
                <a:solidFill>
                  <a:srgbClr val="FF0000"/>
                </a:solidFill>
              </a:rPr>
              <a:t>8. Medical info, e.g.,  diagnosis, record #</a:t>
            </a:r>
            <a:endParaRPr lang="en-US" sz="2400">
              <a:solidFill>
                <a:srgbClr val="FF0000"/>
              </a:solidFill>
              <a:cs typeface="Calibri"/>
            </a:endParaRPr>
          </a:p>
          <a:p>
            <a:pPr marL="0" indent="0">
              <a:buNone/>
            </a:pPr>
            <a:r>
              <a:rPr lang="en-US" sz="2400">
                <a:solidFill>
                  <a:srgbClr val="FF0000"/>
                </a:solidFill>
              </a:rPr>
              <a:t>9. Health plan beneficiary number</a:t>
            </a:r>
            <a:endParaRPr lang="en-US" sz="2400">
              <a:solidFill>
                <a:srgbClr val="FF0000"/>
              </a:solidFill>
              <a:cs typeface="Calibri"/>
            </a:endParaRPr>
          </a:p>
          <a:p>
            <a:pPr marL="0" indent="0">
              <a:buNone/>
            </a:pPr>
            <a:r>
              <a:rPr lang="en-US" sz="2400"/>
              <a:t>10. Account number</a:t>
            </a:r>
          </a:p>
          <a:p>
            <a:pPr marL="0" indent="0">
              <a:buNone/>
            </a:pPr>
            <a:r>
              <a:rPr lang="en-US" sz="2400"/>
              <a:t>11. Certificate/license number</a:t>
            </a:r>
          </a:p>
          <a:p>
            <a:pPr marL="0" indent="0">
              <a:buNone/>
            </a:pPr>
            <a:r>
              <a:rPr lang="en-US" sz="2400"/>
              <a:t>12. Any vehicle or other device serial</a:t>
            </a:r>
          </a:p>
        </p:txBody>
      </p:sp>
      <p:sp>
        <p:nvSpPr>
          <p:cNvPr id="6" name="Content Placeholder 2">
            <a:extLst>
              <a:ext uri="{FF2B5EF4-FFF2-40B4-BE49-F238E27FC236}">
                <a16:creationId xmlns:a16="http://schemas.microsoft.com/office/drawing/2014/main" id="{B3B1224F-27BB-A84F-81DD-7B416F1AC16A}"/>
              </a:ext>
            </a:extLst>
          </p:cNvPr>
          <p:cNvSpPr txBox="1">
            <a:spLocks/>
          </p:cNvSpPr>
          <p:nvPr/>
        </p:nvSpPr>
        <p:spPr>
          <a:xfrm>
            <a:off x="6957265" y="1614488"/>
            <a:ext cx="42206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13. Device identifiers or serial numbers</a:t>
            </a:r>
          </a:p>
          <a:p>
            <a:pPr marL="0" indent="0">
              <a:buNone/>
            </a:pPr>
            <a:r>
              <a:rPr lang="en-US" sz="2400"/>
              <a:t>14. Web URL</a:t>
            </a:r>
          </a:p>
          <a:p>
            <a:pPr marL="0" indent="0">
              <a:buNone/>
            </a:pPr>
            <a:r>
              <a:rPr lang="en-US" sz="2400"/>
              <a:t>15. Internet Protocol (IP) address</a:t>
            </a:r>
          </a:p>
          <a:p>
            <a:pPr marL="0" indent="0">
              <a:buNone/>
            </a:pPr>
            <a:r>
              <a:rPr lang="en-US" sz="2400"/>
              <a:t>16. Finger or voiceprints</a:t>
            </a:r>
          </a:p>
          <a:p>
            <a:pPr marL="0" indent="0">
              <a:buNone/>
            </a:pPr>
            <a:r>
              <a:rPr lang="en-US" sz="2400"/>
              <a:t>17. Photographic images</a:t>
            </a:r>
          </a:p>
          <a:p>
            <a:pPr marL="0" indent="0">
              <a:buNone/>
            </a:pPr>
            <a:r>
              <a:rPr lang="en-US" sz="2400"/>
              <a:t>18. Any other characteristic that would uniquely identify the individual (e.g., codes)</a:t>
            </a:r>
          </a:p>
        </p:txBody>
      </p:sp>
      <p:sp>
        <p:nvSpPr>
          <p:cNvPr id="7" name="Footer Placeholder 6">
            <a:extLst>
              <a:ext uri="{FF2B5EF4-FFF2-40B4-BE49-F238E27FC236}">
                <a16:creationId xmlns:a16="http://schemas.microsoft.com/office/drawing/2014/main" id="{EDFC129A-ADCF-88B0-4D22-B3AAEF4AA857}"/>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211642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8EA7-37F9-B9A0-0CF1-03366E153540}"/>
              </a:ext>
            </a:extLst>
          </p:cNvPr>
          <p:cNvSpPr>
            <a:spLocks noGrp="1"/>
          </p:cNvSpPr>
          <p:nvPr>
            <p:ph type="title"/>
          </p:nvPr>
        </p:nvSpPr>
        <p:spPr>
          <a:xfrm>
            <a:off x="1155557" y="4551036"/>
            <a:ext cx="4284420" cy="1687143"/>
          </a:xfrm>
        </p:spPr>
        <p:txBody>
          <a:bodyPr anchor="t">
            <a:normAutofit/>
          </a:bodyPr>
          <a:lstStyle/>
          <a:p>
            <a:endParaRPr lang="en-US">
              <a:solidFill>
                <a:schemeClr val="bg1"/>
              </a:solidFill>
            </a:endParaRPr>
          </a:p>
        </p:txBody>
      </p:sp>
      <p:pic>
        <p:nvPicPr>
          <p:cNvPr id="4" name="Content Placeholder 3" descr="A screenshot of a computer&#10;&#10;Description automatically generated">
            <a:extLst>
              <a:ext uri="{FF2B5EF4-FFF2-40B4-BE49-F238E27FC236}">
                <a16:creationId xmlns:a16="http://schemas.microsoft.com/office/drawing/2014/main" id="{9EE38C1A-0E0C-205F-DF55-2E5D61DD3288}"/>
              </a:ext>
            </a:extLst>
          </p:cNvPr>
          <p:cNvPicPr>
            <a:picLocks noChangeAspect="1"/>
          </p:cNvPicPr>
          <p:nvPr/>
        </p:nvPicPr>
        <p:blipFill rotWithShape="1">
          <a:blip r:embed="rId2"/>
          <a:srcRect t="9578" r="-2" b="1606"/>
          <a:stretch/>
        </p:blipFill>
        <p:spPr>
          <a:xfrm>
            <a:off x="504681" y="217075"/>
            <a:ext cx="11524890" cy="6476495"/>
          </a:xfrm>
          <a:prstGeom prst="rect">
            <a:avLst/>
          </a:prstGeom>
        </p:spPr>
      </p:pic>
      <p:sp>
        <p:nvSpPr>
          <p:cNvPr id="5" name="TextBox 4">
            <a:extLst>
              <a:ext uri="{FF2B5EF4-FFF2-40B4-BE49-F238E27FC236}">
                <a16:creationId xmlns:a16="http://schemas.microsoft.com/office/drawing/2014/main" id="{22963953-29E0-1785-3E6E-134233DBC99B}"/>
              </a:ext>
            </a:extLst>
          </p:cNvPr>
          <p:cNvSpPr txBox="1"/>
          <p:nvPr/>
        </p:nvSpPr>
        <p:spPr>
          <a:xfrm>
            <a:off x="6763702" y="873125"/>
            <a:ext cx="4840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Confidentiality section in Cayuse: 18 identifiers</a:t>
            </a:r>
            <a:endParaRPr lang="en-US" b="1"/>
          </a:p>
        </p:txBody>
      </p:sp>
      <p:sp>
        <p:nvSpPr>
          <p:cNvPr id="3" name="Footer Placeholder 2">
            <a:extLst>
              <a:ext uri="{FF2B5EF4-FFF2-40B4-BE49-F238E27FC236}">
                <a16:creationId xmlns:a16="http://schemas.microsoft.com/office/drawing/2014/main" id="{376D8959-EDAA-1898-DF6A-F4AE417DE36E}"/>
              </a:ext>
            </a:extLst>
          </p:cNvPr>
          <p:cNvSpPr>
            <a:spLocks noGrp="1"/>
          </p:cNvSpPr>
          <p:nvPr>
            <p:ph type="ftr" sz="quarter" idx="11"/>
          </p:nvPr>
        </p:nvSpPr>
        <p:spPr>
          <a:xfrm>
            <a:off x="8391525" y="6328445"/>
            <a:ext cx="3295794" cy="365125"/>
          </a:xfrm>
        </p:spPr>
        <p:txBody>
          <a:bodyPr/>
          <a:lstStyle/>
          <a:p>
            <a:r>
              <a:rPr lang="en-US" dirty="0"/>
              <a:t>10Jun2024</a:t>
            </a:r>
          </a:p>
        </p:txBody>
      </p:sp>
    </p:spTree>
    <p:extLst>
      <p:ext uri="{BB962C8B-B14F-4D97-AF65-F5344CB8AC3E}">
        <p14:creationId xmlns:p14="http://schemas.microsoft.com/office/powerpoint/2010/main" val="276364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084CF-6537-AE85-478B-56D045E96D3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Confidentiality section </a:t>
            </a:r>
            <a:r>
              <a:rPr lang="en-US" sz="3200">
                <a:solidFill>
                  <a:schemeClr val="bg1"/>
                </a:solidFill>
              </a:rPr>
              <a:t>in Cayuse:</a:t>
            </a:r>
            <a:endParaRPr lang="en-US" sz="3200" kern="1200">
              <a:solidFill>
                <a:schemeClr val="bg1"/>
              </a:solidFill>
              <a:latin typeface="+mj-lt"/>
              <a:ea typeface="+mj-ea"/>
              <a:cs typeface="+mj-cs"/>
            </a:endParaRPr>
          </a:p>
        </p:txBody>
      </p:sp>
      <p:pic>
        <p:nvPicPr>
          <p:cNvPr id="4" name="Content Placeholder 3" descr="A screenshot of a questionnaire&#10;&#10;Description automatically generated">
            <a:extLst>
              <a:ext uri="{FF2B5EF4-FFF2-40B4-BE49-F238E27FC236}">
                <a16:creationId xmlns:a16="http://schemas.microsoft.com/office/drawing/2014/main" id="{B8A5AEAE-3A26-EBB1-BAC1-4E6BF773A293}"/>
              </a:ext>
            </a:extLst>
          </p:cNvPr>
          <p:cNvPicPr>
            <a:picLocks noGrp="1" noChangeAspect="1"/>
          </p:cNvPicPr>
          <p:nvPr>
            <p:ph idx="1"/>
          </p:nvPr>
        </p:nvPicPr>
        <p:blipFill>
          <a:blip r:embed="rId3"/>
          <a:stretch>
            <a:fillRect/>
          </a:stretch>
        </p:blipFill>
        <p:spPr>
          <a:xfrm>
            <a:off x="557742" y="1718618"/>
            <a:ext cx="11438466" cy="3888317"/>
          </a:xfrm>
          <a:prstGeom prst="rect">
            <a:avLst/>
          </a:prstGeom>
        </p:spPr>
      </p:pic>
      <p:sp>
        <p:nvSpPr>
          <p:cNvPr id="3" name="Footer Placeholder 2">
            <a:extLst>
              <a:ext uri="{FF2B5EF4-FFF2-40B4-BE49-F238E27FC236}">
                <a16:creationId xmlns:a16="http://schemas.microsoft.com/office/drawing/2014/main" id="{662D7DB9-A5F3-0BC5-2B94-7F31BFC09B96}"/>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376636119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DD52-E9EB-FC9A-6396-110DC0DDE659}"/>
              </a:ext>
            </a:extLst>
          </p:cNvPr>
          <p:cNvSpPr>
            <a:spLocks noGrp="1"/>
          </p:cNvSpPr>
          <p:nvPr>
            <p:ph type="title"/>
          </p:nvPr>
        </p:nvSpPr>
        <p:spPr/>
        <p:txBody>
          <a:bodyPr/>
          <a:lstStyle/>
          <a:p>
            <a:pPr algn="ctr"/>
            <a:r>
              <a:rPr lang="en-US">
                <a:cs typeface="Calibri Light" panose="020F0302020204030204"/>
              </a:rPr>
              <a:t>PHI and What is Required </a:t>
            </a:r>
          </a:p>
        </p:txBody>
      </p:sp>
      <p:graphicFrame>
        <p:nvGraphicFramePr>
          <p:cNvPr id="4" name="Content Placeholder 3">
            <a:extLst>
              <a:ext uri="{FF2B5EF4-FFF2-40B4-BE49-F238E27FC236}">
                <a16:creationId xmlns:a16="http://schemas.microsoft.com/office/drawing/2014/main" id="{728A1504-17E4-60D2-1452-73FF8FE3E780}"/>
              </a:ext>
            </a:extLst>
          </p:cNvPr>
          <p:cNvGraphicFramePr>
            <a:graphicFrameLocks noGrp="1"/>
          </p:cNvGraphicFramePr>
          <p:nvPr>
            <p:ph idx="1"/>
            <p:extLst>
              <p:ext uri="{D42A27DB-BD31-4B8C-83A1-F6EECF244321}">
                <p14:modId xmlns:p14="http://schemas.microsoft.com/office/powerpoint/2010/main" val="597104233"/>
              </p:ext>
            </p:extLst>
          </p:nvPr>
        </p:nvGraphicFramePr>
        <p:xfrm>
          <a:off x="381000" y="17113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914E8FC4-13EF-3569-4263-3445D00891B4}"/>
              </a:ext>
            </a:extLst>
          </p:cNvPr>
          <p:cNvSpPr>
            <a:spLocks noGrp="1"/>
          </p:cNvSpPr>
          <p:nvPr>
            <p:ph type="ftr" sz="quarter" idx="11"/>
          </p:nvPr>
        </p:nvSpPr>
        <p:spPr/>
        <p:txBody>
          <a:bodyPr/>
          <a:lstStyle/>
          <a:p>
            <a:r>
              <a:rPr lang="en-US" dirty="0"/>
              <a:t>10Jun2024</a:t>
            </a:r>
          </a:p>
        </p:txBody>
      </p:sp>
    </p:spTree>
    <p:extLst>
      <p:ext uri="{BB962C8B-B14F-4D97-AF65-F5344CB8AC3E}">
        <p14:creationId xmlns:p14="http://schemas.microsoft.com/office/powerpoint/2010/main" val="266253888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7942cc-054c-485b-8e91-c668de4106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3062B385B87F4D8E7DA323C4B74708" ma:contentTypeVersion="14" ma:contentTypeDescription="Create a new document." ma:contentTypeScope="" ma:versionID="703f2432c0acfd923c539a97e7824e50">
  <xsd:schema xmlns:xsd="http://www.w3.org/2001/XMLSchema" xmlns:xs="http://www.w3.org/2001/XMLSchema" xmlns:p="http://schemas.microsoft.com/office/2006/metadata/properties" xmlns:ns2="9c7942cc-054c-485b-8e91-c668de4106eb" xmlns:ns3="8018e8d6-a24f-4afb-b048-495f3dabf39f" targetNamespace="http://schemas.microsoft.com/office/2006/metadata/properties" ma:root="true" ma:fieldsID="66a50e25390310974f9a69742db09586" ns2:_="" ns3:_="">
    <xsd:import namespace="9c7942cc-054c-485b-8e91-c668de4106eb"/>
    <xsd:import namespace="8018e8d6-a24f-4afb-b048-495f3dabf3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942cc-054c-485b-8e91-c668de410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e689ab-e6c1-495a-909d-6e26ff4bb3b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8e8d6-a24f-4afb-b048-495f3dabf3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098522-1528-4C2F-8B09-78914F77DAA8}">
  <ds:schemaRefs>
    <ds:schemaRef ds:uri="http://purl.org/dc/elements/1.1/"/>
    <ds:schemaRef ds:uri="http://schemas.microsoft.com/office/2006/metadata/properties"/>
    <ds:schemaRef ds:uri="8018e8d6-a24f-4afb-b048-495f3dabf39f"/>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 ds:uri="9c7942cc-054c-485b-8e91-c668de4106eb"/>
    <ds:schemaRef ds:uri="http://purl.org/dc/dcmitype/"/>
  </ds:schemaRefs>
</ds:datastoreItem>
</file>

<file path=customXml/itemProps2.xml><?xml version="1.0" encoding="utf-8"?>
<ds:datastoreItem xmlns:ds="http://schemas.openxmlformats.org/officeDocument/2006/customXml" ds:itemID="{00FEB4D1-25DB-4FB0-B338-6879AB16A8A4}">
  <ds:schemaRefs>
    <ds:schemaRef ds:uri="http://schemas.microsoft.com/sharepoint/v3/contenttype/forms"/>
  </ds:schemaRefs>
</ds:datastoreItem>
</file>

<file path=customXml/itemProps3.xml><?xml version="1.0" encoding="utf-8"?>
<ds:datastoreItem xmlns:ds="http://schemas.openxmlformats.org/officeDocument/2006/customXml" ds:itemID="{1CACBBFF-F1D5-4485-8225-F375DF62E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7942cc-054c-485b-8e91-c668de4106eb"/>
    <ds:schemaRef ds:uri="8018e8d6-a24f-4afb-b048-495f3dabf3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09929af-2d25-45bf-9837-089eb9cfbd01}" enabled="0" method="" siteId="{809929af-2d25-45bf-9837-089eb9cfbd01}" removed="1"/>
</clbl:labelList>
</file>

<file path=docProps/app.xml><?xml version="1.0" encoding="utf-8"?>
<Properties xmlns="http://schemas.openxmlformats.org/officeDocument/2006/extended-properties" xmlns:vt="http://schemas.openxmlformats.org/officeDocument/2006/docPropsVTypes">
  <TotalTime>25</TotalTime>
  <Words>2098</Words>
  <Application>Microsoft Office PowerPoint</Application>
  <PresentationFormat>Widescreen</PresentationFormat>
  <Paragraphs>233</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Using PHI in Research Procedures and Case Studies June 2024  </vt:lpstr>
      <vt:lpstr>Agenda</vt:lpstr>
      <vt:lpstr>What is Protected Health Information?</vt:lpstr>
      <vt:lpstr>HIPAA provisions provide options for PIs  to use PHI for research </vt:lpstr>
      <vt:lpstr>PowerPoint Presentation</vt:lpstr>
      <vt:lpstr>18 Personal Identifiers When medical information from a HIPAA provider, is COMBINED  with other personal identifiers = PHI </vt:lpstr>
      <vt:lpstr>PowerPoint Presentation</vt:lpstr>
      <vt:lpstr>Confidentiality section in Cayuse:</vt:lpstr>
      <vt:lpstr>PHI and What is Required </vt:lpstr>
      <vt:lpstr>Limited Data Set that includes PHI</vt:lpstr>
      <vt:lpstr>Limited Data Set Example with PHI</vt:lpstr>
      <vt:lpstr>PowerPoint Presentation</vt:lpstr>
      <vt:lpstr>De-Identified Data Are Not PHI</vt:lpstr>
      <vt:lpstr>PowerPoint Presentation</vt:lpstr>
      <vt:lpstr>Case Study 1: A physical therapy PI will  collect PHI in a new study </vt:lpstr>
      <vt:lpstr>Case Study 2: A pharmacy PI will bring PHI to Chapman from a hospital in a retrospective medical records review study</vt:lpstr>
      <vt:lpstr>Protecting PHI in Research: Data safety standards</vt:lpstr>
      <vt:lpstr>IRB Requirements on use of identifiable health information</vt:lpstr>
      <vt:lpstr>Who to Contact for Help</vt:lpstr>
      <vt:lpstr>Supplementary Materials &amp; Resources</vt:lpstr>
      <vt:lpstr>Helpful Links</vt:lpstr>
      <vt:lpstr>Privacy Board Review Process – IRB/PB</vt:lpstr>
      <vt:lpstr>Case Study 3 – Research on Decedents</vt:lpstr>
      <vt:lpstr>Additional External Guidance</vt:lpstr>
      <vt:lpstr>  Thank you!  Questions and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PHI in Research Procedures and Case Studies</dc:title>
  <dc:creator>M Christy</dc:creator>
  <cp:lastModifiedBy>Tran, Esther Judith</cp:lastModifiedBy>
  <cp:revision>4</cp:revision>
  <dcterms:created xsi:type="dcterms:W3CDTF">2023-03-13T12:29:37Z</dcterms:created>
  <dcterms:modified xsi:type="dcterms:W3CDTF">2025-09-23T17:18:36Z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0x010100863062B385B87F4D8E7DA323C4B74708</vt:lpwstr>
  </property>
  <property fmtid="{D5CDD505-2E9C-101B-9397-08002B2CF9AE}" pid="3" name="MediaServiceImageTags">
    <vt:lpwstr/>
  </property>
</Properties>
</file>