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4"/>
    <p:sldMasterId id="2147483672" r:id="rId5"/>
  </p:sldMasterIdLst>
  <p:notesMasterIdLst>
    <p:notesMasterId r:id="rId37"/>
  </p:notesMasterIdLst>
  <p:sldIdLst>
    <p:sldId id="311" r:id="rId6"/>
    <p:sldId id="339" r:id="rId7"/>
    <p:sldId id="341" r:id="rId8"/>
    <p:sldId id="340" r:id="rId9"/>
    <p:sldId id="364" r:id="rId10"/>
    <p:sldId id="350" r:id="rId11"/>
    <p:sldId id="351" r:id="rId12"/>
    <p:sldId id="343" r:id="rId13"/>
    <p:sldId id="344" r:id="rId14"/>
    <p:sldId id="346" r:id="rId15"/>
    <p:sldId id="348" r:id="rId16"/>
    <p:sldId id="347" r:id="rId17"/>
    <p:sldId id="349" r:id="rId18"/>
    <p:sldId id="352" r:id="rId19"/>
    <p:sldId id="365" r:id="rId20"/>
    <p:sldId id="353" r:id="rId21"/>
    <p:sldId id="359" r:id="rId22"/>
    <p:sldId id="354" r:id="rId23"/>
    <p:sldId id="356" r:id="rId24"/>
    <p:sldId id="355" r:id="rId25"/>
    <p:sldId id="357" r:id="rId26"/>
    <p:sldId id="358" r:id="rId27"/>
    <p:sldId id="360" r:id="rId28"/>
    <p:sldId id="362" r:id="rId29"/>
    <p:sldId id="363" r:id="rId30"/>
    <p:sldId id="366" r:id="rId31"/>
    <p:sldId id="367" r:id="rId32"/>
    <p:sldId id="368" r:id="rId33"/>
    <p:sldId id="369" r:id="rId34"/>
    <p:sldId id="370" r:id="rId35"/>
    <p:sldId id="361" r:id="rId3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4514C142-3FB8-3E98-430C-E2607BD0CAEE}" name="Nieswandt, Martina" initials="MN" userId="S::nieswandt@chapman.edu::96347af8-fe06-488d-8021-c147654c4889" providerId="AD"/>
  <p188:author id="{56B1BE9F-45FC-BAB4-D24D-0EF0B8557E7B}" name="Renville, Tate" initials="TR" userId="S::renville@chapman.edu::2d512bfa-4540-4549-9c2f-57b2f8d5bcbd" providerId="AD"/>
</p188: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B503BBF-B5F6-9D45-A872-4FF29D669756}" v="35" dt="2026-01-21T00:04:14.365"/>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532"/>
    <p:restoredTop sz="76705"/>
  </p:normalViewPr>
  <p:slideViewPr>
    <p:cSldViewPr snapToGrid="0">
      <p:cViewPr varScale="1">
        <p:scale>
          <a:sx n="85" d="100"/>
          <a:sy n="85" d="100"/>
        </p:scale>
        <p:origin x="912" y="78"/>
      </p:cViewPr>
      <p:guideLst/>
    </p:cSldViewPr>
  </p:slideViewPr>
  <p:outlineViewPr>
    <p:cViewPr>
      <p:scale>
        <a:sx n="33" d="100"/>
        <a:sy n="33" d="100"/>
      </p:scale>
      <p:origin x="0" y="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viewProps" Target="viewProps.xml"/><Relationship Id="rId21" Type="http://schemas.openxmlformats.org/officeDocument/2006/relationships/slide" Target="slides/slide16.xml"/><Relationship Id="rId34" Type="http://schemas.openxmlformats.org/officeDocument/2006/relationships/slide" Target="slides/slide29.xml"/><Relationship Id="rId42" Type="http://schemas.microsoft.com/office/2015/10/relationships/revisionInfo" Target="revisionInfo.xml"/><Relationship Id="rId7" Type="http://schemas.openxmlformats.org/officeDocument/2006/relationships/slide" Target="slides/slide2.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41"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notesMaster" Target="notesMasters/notesMaster1.xml"/><Relationship Id="rId40" Type="http://schemas.openxmlformats.org/officeDocument/2006/relationships/theme" Target="theme/theme1.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microsoft.com/office/2018/10/relationships/authors" Target="authors.xml"/><Relationship Id="rId8" Type="http://schemas.openxmlformats.org/officeDocument/2006/relationships/slide" Target="slides/slide3.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D543CA1-5D20-8C4B-B632-6F5555A08B5C}" type="datetimeFigureOut">
              <a:rPr lang="en-US" smtClean="0"/>
              <a:t>1/21/2026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A0C1B22-5A70-8E45-92C5-E701671D1260}" type="slidenum">
              <a:rPr lang="en-US" smtClean="0"/>
              <a:t>‹#›</a:t>
            </a:fld>
            <a:endParaRPr lang="en-US"/>
          </a:p>
        </p:txBody>
      </p:sp>
    </p:spTree>
    <p:extLst>
      <p:ext uri="{BB962C8B-B14F-4D97-AF65-F5344CB8AC3E}">
        <p14:creationId xmlns:p14="http://schemas.microsoft.com/office/powerpoint/2010/main" val="288539586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Overall – aim for 45 / 50 min of presentation </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E57D25B-4964-4471-A1E1-835169D60A1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9743679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A0C1B22-5A70-8E45-92C5-E701671D1260}" type="slidenum">
              <a:rPr lang="en-US" smtClean="0"/>
              <a:t>10</a:t>
            </a:fld>
            <a:endParaRPr lang="en-US"/>
          </a:p>
        </p:txBody>
      </p:sp>
    </p:spTree>
    <p:extLst>
      <p:ext uri="{BB962C8B-B14F-4D97-AF65-F5344CB8AC3E}">
        <p14:creationId xmlns:p14="http://schemas.microsoft.com/office/powerpoint/2010/main" val="2278329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A0C1B22-5A70-8E45-92C5-E701671D1260}" type="slidenum">
              <a:rPr lang="en-US" smtClean="0"/>
              <a:t>11</a:t>
            </a:fld>
            <a:endParaRPr lang="en-US"/>
          </a:p>
        </p:txBody>
      </p:sp>
    </p:spTree>
    <p:extLst>
      <p:ext uri="{BB962C8B-B14F-4D97-AF65-F5344CB8AC3E}">
        <p14:creationId xmlns:p14="http://schemas.microsoft.com/office/powerpoint/2010/main" val="391085497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A0C1B22-5A70-8E45-92C5-E701671D1260}" type="slidenum">
              <a:rPr lang="en-US" smtClean="0"/>
              <a:t>12</a:t>
            </a:fld>
            <a:endParaRPr lang="en-US"/>
          </a:p>
        </p:txBody>
      </p:sp>
    </p:spTree>
    <p:extLst>
      <p:ext uri="{BB962C8B-B14F-4D97-AF65-F5344CB8AC3E}">
        <p14:creationId xmlns:p14="http://schemas.microsoft.com/office/powerpoint/2010/main" val="158588992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en-US" dirty="0"/>
              <a:t>Couple things to point out: Any students you would like to hire with your grant money you will need to account for fringe (linked in guidelines)</a:t>
            </a:r>
          </a:p>
          <a:p>
            <a:pPr marL="171450" indent="-171450">
              <a:buFontTx/>
              <a:buChar char="-"/>
            </a:pPr>
            <a:r>
              <a:rPr lang="en-US" dirty="0"/>
              <a:t>Travel must be related to the project (we will talk more about this In a  few slides)</a:t>
            </a:r>
          </a:p>
          <a:p>
            <a:r>
              <a:rPr lang="en-US" dirty="0"/>
              <a:t>- Equipment will require a quote from the vendor (this can be a screenshot or an official quote)</a:t>
            </a:r>
          </a:p>
          <a:p>
            <a:r>
              <a:rPr lang="en-US" dirty="0"/>
              <a:t>- Please include a DETAILED justification on the right hand column; hard for us to interpret why some line items may be needed if not explained </a:t>
            </a:r>
          </a:p>
          <a:p>
            <a:endParaRPr lang="en-US" dirty="0"/>
          </a:p>
          <a:p>
            <a:r>
              <a:rPr lang="en-US" dirty="0"/>
              <a:t>*show sample </a:t>
            </a:r>
          </a:p>
          <a:p>
            <a:endParaRPr lang="en-US" dirty="0"/>
          </a:p>
        </p:txBody>
      </p:sp>
      <p:sp>
        <p:nvSpPr>
          <p:cNvPr id="4" name="Slide Number Placeholder 3"/>
          <p:cNvSpPr>
            <a:spLocks noGrp="1"/>
          </p:cNvSpPr>
          <p:nvPr>
            <p:ph type="sldNum" sz="quarter" idx="5"/>
          </p:nvPr>
        </p:nvSpPr>
        <p:spPr/>
        <p:txBody>
          <a:bodyPr/>
          <a:lstStyle/>
          <a:p>
            <a:fld id="{CA0C1B22-5A70-8E45-92C5-E701671D1260}" type="slidenum">
              <a:rPr lang="en-US" smtClean="0"/>
              <a:t>13</a:t>
            </a:fld>
            <a:endParaRPr lang="en-US"/>
          </a:p>
        </p:txBody>
      </p:sp>
    </p:spTree>
    <p:extLst>
      <p:ext uri="{BB962C8B-B14F-4D97-AF65-F5344CB8AC3E}">
        <p14:creationId xmlns:p14="http://schemas.microsoft.com/office/powerpoint/2010/main" val="388038176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r>
              <a:rPr lang="en-US" dirty="0"/>
              <a:t>- Two page document available on our webpage</a:t>
            </a:r>
          </a:p>
          <a:p>
            <a:pPr marL="171450" indent="-171450">
              <a:buFont typeface="Calibri"/>
              <a:buChar char="-"/>
            </a:pPr>
            <a:r>
              <a:rPr lang="en-US" dirty="0"/>
              <a:t>First page is about personnel </a:t>
            </a:r>
          </a:p>
          <a:p>
            <a:r>
              <a:rPr lang="en-US" dirty="0"/>
              <a:t>- Discuss fringe rates – a percentage of cost of employee benefits relative to the employee’s salary.</a:t>
            </a:r>
          </a:p>
          <a:p>
            <a:r>
              <a:rPr lang="en-US" dirty="0"/>
              <a:t>- Community partner or subaward document / email us </a:t>
            </a:r>
          </a:p>
        </p:txBody>
      </p:sp>
      <p:sp>
        <p:nvSpPr>
          <p:cNvPr id="4" name="Slide Number Placeholder 3"/>
          <p:cNvSpPr>
            <a:spLocks noGrp="1"/>
          </p:cNvSpPr>
          <p:nvPr>
            <p:ph type="sldNum" sz="quarter" idx="5"/>
          </p:nvPr>
        </p:nvSpPr>
        <p:spPr/>
        <p:txBody>
          <a:bodyPr/>
          <a:lstStyle/>
          <a:p>
            <a:fld id="{CA0C1B22-5A70-8E45-92C5-E701671D1260}" type="slidenum">
              <a:rPr lang="en-US" smtClean="0"/>
              <a:t>14</a:t>
            </a:fld>
            <a:endParaRPr lang="en-US"/>
          </a:p>
        </p:txBody>
      </p:sp>
    </p:spTree>
    <p:extLst>
      <p:ext uri="{BB962C8B-B14F-4D97-AF65-F5344CB8AC3E}">
        <p14:creationId xmlns:p14="http://schemas.microsoft.com/office/powerpoint/2010/main" val="73854203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A0C1B22-5A70-8E45-92C5-E701671D1260}" type="slidenum">
              <a:rPr lang="en-US" smtClean="0"/>
              <a:t>15</a:t>
            </a:fld>
            <a:endParaRPr lang="en-US"/>
          </a:p>
        </p:txBody>
      </p:sp>
    </p:spTree>
    <p:extLst>
      <p:ext uri="{BB962C8B-B14F-4D97-AF65-F5344CB8AC3E}">
        <p14:creationId xmlns:p14="http://schemas.microsoft.com/office/powerpoint/2010/main" val="337457710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Please carefully look over the unallowable costs:</a:t>
            </a:r>
          </a:p>
          <a:p>
            <a:r>
              <a:rPr lang="en-US" dirty="0"/>
              <a:t>-  specifically want to point out </a:t>
            </a:r>
            <a:r>
              <a:rPr lang="en-US" b="1" dirty="0"/>
              <a:t>publication cost this doesn’t cover. Refer to SOARs (support open access research and scholarship)</a:t>
            </a:r>
          </a:p>
          <a:p>
            <a:pPr marL="171450" indent="-171450">
              <a:buFont typeface="Calibri"/>
              <a:buChar char="-"/>
            </a:pPr>
            <a:r>
              <a:rPr lang="en-US" b="1" dirty="0"/>
              <a:t>Travel must be part of the proposed work </a:t>
            </a:r>
          </a:p>
        </p:txBody>
      </p:sp>
      <p:sp>
        <p:nvSpPr>
          <p:cNvPr id="4" name="Slide Number Placeholder 3"/>
          <p:cNvSpPr>
            <a:spLocks noGrp="1"/>
          </p:cNvSpPr>
          <p:nvPr>
            <p:ph type="sldNum" sz="quarter" idx="5"/>
          </p:nvPr>
        </p:nvSpPr>
        <p:spPr/>
        <p:txBody>
          <a:bodyPr/>
          <a:lstStyle/>
          <a:p>
            <a:fld id="{CA0C1B22-5A70-8E45-92C5-E701671D1260}" type="slidenum">
              <a:rPr lang="en-US" smtClean="0"/>
              <a:t>16</a:t>
            </a:fld>
            <a:endParaRPr lang="en-US"/>
          </a:p>
        </p:txBody>
      </p:sp>
    </p:spTree>
    <p:extLst>
      <p:ext uri="{BB962C8B-B14F-4D97-AF65-F5344CB8AC3E}">
        <p14:creationId xmlns:p14="http://schemas.microsoft.com/office/powerpoint/2010/main" val="21211602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also available on our Internal Funding webpage </a:t>
            </a:r>
          </a:p>
          <a:p>
            <a:r>
              <a:rPr lang="en-US" dirty="0"/>
              <a:t>- this is the current, pending and planned support document: for you to report all of the current/pending/planned funds at your disposal (examples - IDC, gift accounts, external grants, startup funds)</a:t>
            </a:r>
          </a:p>
          <a:p>
            <a:r>
              <a:rPr lang="en-US" dirty="0"/>
              <a:t>- We check with the colleges and our offices to check all funding available to you to make sure you are within eligibility of 20K</a:t>
            </a:r>
          </a:p>
          <a:p>
            <a:r>
              <a:rPr lang="en-US" dirty="0"/>
              <a:t>- duplicate this page as many times as needed</a:t>
            </a:r>
          </a:p>
        </p:txBody>
      </p:sp>
      <p:sp>
        <p:nvSpPr>
          <p:cNvPr id="4" name="Slide Number Placeholder 3"/>
          <p:cNvSpPr>
            <a:spLocks noGrp="1"/>
          </p:cNvSpPr>
          <p:nvPr>
            <p:ph type="sldNum" sz="quarter" idx="5"/>
          </p:nvPr>
        </p:nvSpPr>
        <p:spPr/>
        <p:txBody>
          <a:bodyPr/>
          <a:lstStyle/>
          <a:p>
            <a:fld id="{CA0C1B22-5A70-8E45-92C5-E701671D1260}" type="slidenum">
              <a:rPr lang="en-US" smtClean="0"/>
              <a:t>17</a:t>
            </a:fld>
            <a:endParaRPr lang="en-US"/>
          </a:p>
        </p:txBody>
      </p:sp>
    </p:spTree>
    <p:extLst>
      <p:ext uri="{BB962C8B-B14F-4D97-AF65-F5344CB8AC3E}">
        <p14:creationId xmlns:p14="http://schemas.microsoft.com/office/powerpoint/2010/main" val="180677322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r>
              <a:rPr lang="en-US" dirty="0"/>
              <a:t>- CV or </a:t>
            </a:r>
            <a:r>
              <a:rPr lang="en-US" dirty="0" err="1"/>
              <a:t>biosketch</a:t>
            </a:r>
            <a:r>
              <a:rPr lang="en-US" dirty="0"/>
              <a:t>; use whatever is most appropriate for your field </a:t>
            </a:r>
          </a:p>
          <a:p>
            <a:r>
              <a:rPr lang="en-US" dirty="0"/>
              <a:t>- remember to add CVs for any collaborators as well</a:t>
            </a:r>
          </a:p>
        </p:txBody>
      </p:sp>
      <p:sp>
        <p:nvSpPr>
          <p:cNvPr id="4" name="Slide Number Placeholder 3"/>
          <p:cNvSpPr>
            <a:spLocks noGrp="1"/>
          </p:cNvSpPr>
          <p:nvPr>
            <p:ph type="sldNum" sz="quarter" idx="5"/>
          </p:nvPr>
        </p:nvSpPr>
        <p:spPr/>
        <p:txBody>
          <a:bodyPr/>
          <a:lstStyle/>
          <a:p>
            <a:fld id="{CA0C1B22-5A70-8E45-92C5-E701671D1260}" type="slidenum">
              <a:rPr lang="en-US" smtClean="0"/>
              <a:t>18</a:t>
            </a:fld>
            <a:endParaRPr lang="en-US"/>
          </a:p>
        </p:txBody>
      </p:sp>
    </p:spTree>
    <p:extLst>
      <p:ext uri="{BB962C8B-B14F-4D97-AF65-F5344CB8AC3E}">
        <p14:creationId xmlns:p14="http://schemas.microsoft.com/office/powerpoint/2010/main" val="377045750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Here is where for NTT of mid career faculty need either their expectation of scholarship</a:t>
            </a:r>
          </a:p>
        </p:txBody>
      </p:sp>
      <p:sp>
        <p:nvSpPr>
          <p:cNvPr id="4" name="Slide Number Placeholder 3"/>
          <p:cNvSpPr>
            <a:spLocks noGrp="1"/>
          </p:cNvSpPr>
          <p:nvPr>
            <p:ph type="sldNum" sz="quarter" idx="5"/>
          </p:nvPr>
        </p:nvSpPr>
        <p:spPr/>
        <p:txBody>
          <a:bodyPr/>
          <a:lstStyle/>
          <a:p>
            <a:fld id="{CA0C1B22-5A70-8E45-92C5-E701671D1260}" type="slidenum">
              <a:rPr lang="en-US" smtClean="0"/>
              <a:t>19</a:t>
            </a:fld>
            <a:endParaRPr lang="en-US"/>
          </a:p>
        </p:txBody>
      </p:sp>
    </p:spTree>
    <p:extLst>
      <p:ext uri="{BB962C8B-B14F-4D97-AF65-F5344CB8AC3E}">
        <p14:creationId xmlns:p14="http://schemas.microsoft.com/office/powerpoint/2010/main" val="40389549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E57D25B-4964-4471-A1E1-835169D60A1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2595597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r>
              <a:rPr lang="en-US" dirty="0"/>
              <a:t>Encourage you to read over this, in guidelines; only applicable if you have a community partner or a subaward site</a:t>
            </a:r>
          </a:p>
          <a:p>
            <a:endParaRPr lang="en-US" dirty="0"/>
          </a:p>
        </p:txBody>
      </p:sp>
      <p:sp>
        <p:nvSpPr>
          <p:cNvPr id="4" name="Slide Number Placeholder 3"/>
          <p:cNvSpPr>
            <a:spLocks noGrp="1"/>
          </p:cNvSpPr>
          <p:nvPr>
            <p:ph type="sldNum" sz="quarter" idx="5"/>
          </p:nvPr>
        </p:nvSpPr>
        <p:spPr/>
        <p:txBody>
          <a:bodyPr/>
          <a:lstStyle/>
          <a:p>
            <a:fld id="{CA0C1B22-5A70-8E45-92C5-E701671D1260}" type="slidenum">
              <a:rPr lang="en-US" smtClean="0"/>
              <a:t>20</a:t>
            </a:fld>
            <a:endParaRPr lang="en-US"/>
          </a:p>
        </p:txBody>
      </p:sp>
    </p:spTree>
    <p:extLst>
      <p:ext uri="{BB962C8B-B14F-4D97-AF65-F5344CB8AC3E}">
        <p14:creationId xmlns:p14="http://schemas.microsoft.com/office/powerpoint/2010/main" val="292442991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A0C1B22-5A70-8E45-92C5-E701671D1260}" type="slidenum">
              <a:rPr lang="en-US" smtClean="0"/>
              <a:t>21</a:t>
            </a:fld>
            <a:endParaRPr lang="en-US"/>
          </a:p>
        </p:txBody>
      </p:sp>
    </p:spTree>
    <p:extLst>
      <p:ext uri="{BB962C8B-B14F-4D97-AF65-F5344CB8AC3E}">
        <p14:creationId xmlns:p14="http://schemas.microsoft.com/office/powerpoint/2010/main" val="374531749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A0C1B22-5A70-8E45-92C5-E701671D1260}" type="slidenum">
              <a:rPr lang="en-US" smtClean="0"/>
              <a:t>22</a:t>
            </a:fld>
            <a:endParaRPr lang="en-US"/>
          </a:p>
        </p:txBody>
      </p:sp>
    </p:spTree>
    <p:extLst>
      <p:ext uri="{BB962C8B-B14F-4D97-AF65-F5344CB8AC3E}">
        <p14:creationId xmlns:p14="http://schemas.microsoft.com/office/powerpoint/2010/main" val="173017093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r>
              <a:rPr lang="en-US" dirty="0"/>
              <a:t>- NTT faculty will need to request access to Cayuse from Paige</a:t>
            </a:r>
          </a:p>
          <a:p>
            <a:r>
              <a:rPr lang="en-US" dirty="0"/>
              <a:t>- email us for check</a:t>
            </a:r>
          </a:p>
          <a:p>
            <a:endParaRPr lang="en-US" dirty="0"/>
          </a:p>
        </p:txBody>
      </p:sp>
      <p:sp>
        <p:nvSpPr>
          <p:cNvPr id="4" name="Slide Number Placeholder 3"/>
          <p:cNvSpPr>
            <a:spLocks noGrp="1"/>
          </p:cNvSpPr>
          <p:nvPr>
            <p:ph type="sldNum" sz="quarter" idx="5"/>
          </p:nvPr>
        </p:nvSpPr>
        <p:spPr/>
        <p:txBody>
          <a:bodyPr/>
          <a:lstStyle/>
          <a:p>
            <a:fld id="{CA0C1B22-5A70-8E45-92C5-E701671D1260}" type="slidenum">
              <a:rPr lang="en-US" smtClean="0"/>
              <a:t>23</a:t>
            </a:fld>
            <a:endParaRPr lang="en-US"/>
          </a:p>
        </p:txBody>
      </p:sp>
    </p:spTree>
    <p:extLst>
      <p:ext uri="{BB962C8B-B14F-4D97-AF65-F5344CB8AC3E}">
        <p14:creationId xmlns:p14="http://schemas.microsoft.com/office/powerpoint/2010/main" val="267156853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A0C1B22-5A70-8E45-92C5-E701671D1260}" type="slidenum">
              <a:rPr lang="en-US" smtClean="0"/>
              <a:t>24</a:t>
            </a:fld>
            <a:endParaRPr lang="en-US"/>
          </a:p>
        </p:txBody>
      </p:sp>
    </p:spTree>
    <p:extLst>
      <p:ext uri="{BB962C8B-B14F-4D97-AF65-F5344CB8AC3E}">
        <p14:creationId xmlns:p14="http://schemas.microsoft.com/office/powerpoint/2010/main" val="384714523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A0C1B22-5A70-8E45-92C5-E701671D1260}" type="slidenum">
              <a:rPr lang="en-US" smtClean="0"/>
              <a:t>25</a:t>
            </a:fld>
            <a:endParaRPr lang="en-US"/>
          </a:p>
        </p:txBody>
      </p:sp>
    </p:spTree>
    <p:extLst>
      <p:ext uri="{BB962C8B-B14F-4D97-AF65-F5344CB8AC3E}">
        <p14:creationId xmlns:p14="http://schemas.microsoft.com/office/powerpoint/2010/main" val="78516260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A0C1B22-5A70-8E45-92C5-E701671D1260}" type="slidenum">
              <a:rPr lang="en-US" smtClean="0"/>
              <a:t>26</a:t>
            </a:fld>
            <a:endParaRPr lang="en-US"/>
          </a:p>
        </p:txBody>
      </p:sp>
    </p:spTree>
    <p:extLst>
      <p:ext uri="{BB962C8B-B14F-4D97-AF65-F5344CB8AC3E}">
        <p14:creationId xmlns:p14="http://schemas.microsoft.com/office/powerpoint/2010/main" val="154716394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A0C1B22-5A70-8E45-92C5-E701671D1260}" type="slidenum">
              <a:rPr lang="en-US" smtClean="0"/>
              <a:t>30</a:t>
            </a:fld>
            <a:endParaRPr lang="en-US"/>
          </a:p>
        </p:txBody>
      </p:sp>
    </p:spTree>
    <p:extLst>
      <p:ext uri="{BB962C8B-B14F-4D97-AF65-F5344CB8AC3E}">
        <p14:creationId xmlns:p14="http://schemas.microsoft.com/office/powerpoint/2010/main" val="355475747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A0C1B22-5A70-8E45-92C5-E701671D1260}" type="slidenum">
              <a:rPr lang="en-US" smtClean="0"/>
              <a:t>31</a:t>
            </a:fld>
            <a:endParaRPr lang="en-US"/>
          </a:p>
        </p:txBody>
      </p:sp>
    </p:spTree>
    <p:extLst>
      <p:ext uri="{BB962C8B-B14F-4D97-AF65-F5344CB8AC3E}">
        <p14:creationId xmlns:p14="http://schemas.microsoft.com/office/powerpoint/2010/main" val="367929843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A0C1B22-5A70-8E45-92C5-E701671D1260}" type="slidenum">
              <a:rPr lang="en-US" smtClean="0"/>
              <a:t>3</a:t>
            </a:fld>
            <a:endParaRPr lang="en-US"/>
          </a:p>
        </p:txBody>
      </p:sp>
    </p:spTree>
    <p:extLst>
      <p:ext uri="{BB962C8B-B14F-4D97-AF65-F5344CB8AC3E}">
        <p14:creationId xmlns:p14="http://schemas.microsoft.com/office/powerpoint/2010/main" val="242560168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fld id="{CA0C1B22-5A70-8E45-92C5-E701671D1260}" type="slidenum">
              <a:rPr lang="en-US" smtClean="0"/>
              <a:t>4</a:t>
            </a:fld>
            <a:endParaRPr lang="en-US"/>
          </a:p>
        </p:txBody>
      </p:sp>
    </p:spTree>
    <p:extLst>
      <p:ext uri="{BB962C8B-B14F-4D97-AF65-F5344CB8AC3E}">
        <p14:creationId xmlns:p14="http://schemas.microsoft.com/office/powerpoint/2010/main" val="253683751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A0C1B22-5A70-8E45-92C5-E701671D1260}" type="slidenum">
              <a:rPr lang="en-US" smtClean="0"/>
              <a:t>5</a:t>
            </a:fld>
            <a:endParaRPr lang="en-US"/>
          </a:p>
        </p:txBody>
      </p:sp>
    </p:spTree>
    <p:extLst>
      <p:ext uri="{BB962C8B-B14F-4D97-AF65-F5344CB8AC3E}">
        <p14:creationId xmlns:p14="http://schemas.microsoft.com/office/powerpoint/2010/main" val="227433090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A0C1B22-5A70-8E45-92C5-E701671D1260}" type="slidenum">
              <a:rPr lang="en-US" smtClean="0"/>
              <a:t>6</a:t>
            </a:fld>
            <a:endParaRPr lang="en-US"/>
          </a:p>
        </p:txBody>
      </p:sp>
    </p:spTree>
    <p:extLst>
      <p:ext uri="{BB962C8B-B14F-4D97-AF65-F5344CB8AC3E}">
        <p14:creationId xmlns:p14="http://schemas.microsoft.com/office/powerpoint/2010/main" val="385225316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A0C1B22-5A70-8E45-92C5-E701671D1260}" type="slidenum">
              <a:rPr lang="en-US" smtClean="0"/>
              <a:t>7</a:t>
            </a:fld>
            <a:endParaRPr lang="en-US"/>
          </a:p>
        </p:txBody>
      </p:sp>
    </p:spTree>
    <p:extLst>
      <p:ext uri="{BB962C8B-B14F-4D97-AF65-F5344CB8AC3E}">
        <p14:creationId xmlns:p14="http://schemas.microsoft.com/office/powerpoint/2010/main" val="143986485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A0C1B22-5A70-8E45-92C5-E701671D1260}" type="slidenum">
              <a:rPr lang="en-US" smtClean="0"/>
              <a:t>8</a:t>
            </a:fld>
            <a:endParaRPr lang="en-US"/>
          </a:p>
        </p:txBody>
      </p:sp>
    </p:spTree>
    <p:extLst>
      <p:ext uri="{BB962C8B-B14F-4D97-AF65-F5344CB8AC3E}">
        <p14:creationId xmlns:p14="http://schemas.microsoft.com/office/powerpoint/2010/main" val="400760650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A0C1B22-5A70-8E45-92C5-E701671D1260}" type="slidenum">
              <a:rPr lang="en-US" smtClean="0"/>
              <a:t>9</a:t>
            </a:fld>
            <a:endParaRPr lang="en-US"/>
          </a:p>
        </p:txBody>
      </p:sp>
    </p:spTree>
    <p:extLst>
      <p:ext uri="{BB962C8B-B14F-4D97-AF65-F5344CB8AC3E}">
        <p14:creationId xmlns:p14="http://schemas.microsoft.com/office/powerpoint/2010/main" val="41623582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CB4DD0CA-44E1-5742-B55B-D819B5158260}" type="datetime1">
              <a:rPr lang="en-US" smtClean="0"/>
              <a:t>1/21/2026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A73C597-262F-924E-825D-5D6D6B87B89A}" type="slidenum">
              <a:rPr lang="en-US" smtClean="0"/>
              <a:t>‹#›</a:t>
            </a:fld>
            <a:endParaRPr lang="en-US" dirty="0"/>
          </a:p>
        </p:txBody>
      </p:sp>
    </p:spTree>
    <p:extLst>
      <p:ext uri="{BB962C8B-B14F-4D97-AF65-F5344CB8AC3E}">
        <p14:creationId xmlns:p14="http://schemas.microsoft.com/office/powerpoint/2010/main" val="133059489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A57E978-1BDD-E843-821A-F1EF73FCB418}" type="datetime1">
              <a:rPr lang="en-US" smtClean="0"/>
              <a:t>1/21/2026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A73C597-262F-924E-825D-5D6D6B87B89A}" type="slidenum">
              <a:rPr lang="en-US" smtClean="0"/>
              <a:t>‹#›</a:t>
            </a:fld>
            <a:endParaRPr lang="en-US" dirty="0"/>
          </a:p>
        </p:txBody>
      </p:sp>
    </p:spTree>
    <p:extLst>
      <p:ext uri="{BB962C8B-B14F-4D97-AF65-F5344CB8AC3E}">
        <p14:creationId xmlns:p14="http://schemas.microsoft.com/office/powerpoint/2010/main" val="47274029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DB7D2A3-1857-4841-8BD7-229440ABC80C}" type="datetime1">
              <a:rPr lang="en-US" smtClean="0"/>
              <a:t>1/21/2026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A73C597-262F-924E-825D-5D6D6B87B89A}" type="slidenum">
              <a:rPr lang="en-US" smtClean="0"/>
              <a:t>‹#›</a:t>
            </a:fld>
            <a:endParaRPr lang="en-US" dirty="0"/>
          </a:p>
        </p:txBody>
      </p:sp>
    </p:spTree>
    <p:extLst>
      <p:ext uri="{BB962C8B-B14F-4D97-AF65-F5344CB8AC3E}">
        <p14:creationId xmlns:p14="http://schemas.microsoft.com/office/powerpoint/2010/main" val="372129442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62027056-16C7-0647-A108-B2BB8257475A}" type="datetime1">
              <a:rPr lang="en-US" smtClean="0"/>
              <a:t>1/21/2026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6E0A6B4-3195-9B41-AD03-BB817428CF41}" type="slidenum">
              <a:rPr lang="en-US" smtClean="0"/>
              <a:t>‹#›</a:t>
            </a:fld>
            <a:endParaRPr lang="en-US" dirty="0"/>
          </a:p>
        </p:txBody>
      </p:sp>
    </p:spTree>
    <p:extLst>
      <p:ext uri="{BB962C8B-B14F-4D97-AF65-F5344CB8AC3E}">
        <p14:creationId xmlns:p14="http://schemas.microsoft.com/office/powerpoint/2010/main" val="403413521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72545B1-06AB-FA4E-ABD4-6A94043D5446}" type="datetime1">
              <a:rPr lang="en-US" smtClean="0"/>
              <a:t>1/21/2026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6E0A6B4-3195-9B41-AD03-BB817428CF41}" type="slidenum">
              <a:rPr lang="en-US" smtClean="0"/>
              <a:t>‹#›</a:t>
            </a:fld>
            <a:endParaRPr lang="en-US" dirty="0"/>
          </a:p>
        </p:txBody>
      </p:sp>
    </p:spTree>
    <p:extLst>
      <p:ext uri="{BB962C8B-B14F-4D97-AF65-F5344CB8AC3E}">
        <p14:creationId xmlns:p14="http://schemas.microsoft.com/office/powerpoint/2010/main" val="31948363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DF67B3C-45BB-874F-8117-BD6834AE99A9}" type="datetime1">
              <a:rPr lang="en-US" smtClean="0"/>
              <a:t>1/21/2026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6E0A6B4-3195-9B41-AD03-BB817428CF41}" type="slidenum">
              <a:rPr lang="en-US" smtClean="0"/>
              <a:t>‹#›</a:t>
            </a:fld>
            <a:endParaRPr lang="en-US" dirty="0"/>
          </a:p>
        </p:txBody>
      </p:sp>
    </p:spTree>
    <p:extLst>
      <p:ext uri="{BB962C8B-B14F-4D97-AF65-F5344CB8AC3E}">
        <p14:creationId xmlns:p14="http://schemas.microsoft.com/office/powerpoint/2010/main" val="389628109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CDE8E475-D1C6-A945-A303-5486D6031CE7}" type="datetime1">
              <a:rPr lang="en-US" smtClean="0"/>
              <a:t>1/21/2026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6E0A6B4-3195-9B41-AD03-BB817428CF41}" type="slidenum">
              <a:rPr lang="en-US" smtClean="0"/>
              <a:t>‹#›</a:t>
            </a:fld>
            <a:endParaRPr lang="en-US" dirty="0"/>
          </a:p>
        </p:txBody>
      </p:sp>
    </p:spTree>
    <p:extLst>
      <p:ext uri="{BB962C8B-B14F-4D97-AF65-F5344CB8AC3E}">
        <p14:creationId xmlns:p14="http://schemas.microsoft.com/office/powerpoint/2010/main" val="388124716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F5502C21-8044-8A49-BC84-123BFA91FA28}" type="datetime1">
              <a:rPr lang="en-US" smtClean="0"/>
              <a:t>1/21/2026</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36E0A6B4-3195-9B41-AD03-BB817428CF41}" type="slidenum">
              <a:rPr lang="en-US" smtClean="0"/>
              <a:t>‹#›</a:t>
            </a:fld>
            <a:endParaRPr lang="en-US" dirty="0"/>
          </a:p>
        </p:txBody>
      </p:sp>
    </p:spTree>
    <p:extLst>
      <p:ext uri="{BB962C8B-B14F-4D97-AF65-F5344CB8AC3E}">
        <p14:creationId xmlns:p14="http://schemas.microsoft.com/office/powerpoint/2010/main" val="9480526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780A5D14-9D27-5844-B729-C198C48FE25A}" type="datetime1">
              <a:rPr lang="en-US" smtClean="0"/>
              <a:t>1/21/2026</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36E0A6B4-3195-9B41-AD03-BB817428CF41}" type="slidenum">
              <a:rPr lang="en-US" smtClean="0"/>
              <a:t>‹#›</a:t>
            </a:fld>
            <a:endParaRPr lang="en-US" dirty="0"/>
          </a:p>
        </p:txBody>
      </p:sp>
    </p:spTree>
    <p:extLst>
      <p:ext uri="{BB962C8B-B14F-4D97-AF65-F5344CB8AC3E}">
        <p14:creationId xmlns:p14="http://schemas.microsoft.com/office/powerpoint/2010/main" val="86510856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5B80AA2-C3AA-0A41-8E57-2E3692AA665E}" type="datetime1">
              <a:rPr lang="en-US" smtClean="0"/>
              <a:t>1/21/2026</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36E0A6B4-3195-9B41-AD03-BB817428CF41}" type="slidenum">
              <a:rPr lang="en-US" smtClean="0"/>
              <a:t>‹#›</a:t>
            </a:fld>
            <a:endParaRPr lang="en-US" dirty="0"/>
          </a:p>
        </p:txBody>
      </p:sp>
    </p:spTree>
    <p:extLst>
      <p:ext uri="{BB962C8B-B14F-4D97-AF65-F5344CB8AC3E}">
        <p14:creationId xmlns:p14="http://schemas.microsoft.com/office/powerpoint/2010/main" val="289263963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ACD2A0BB-CF30-2349-A7E8-360A3F0FDED8}" type="datetime1">
              <a:rPr lang="en-US" smtClean="0"/>
              <a:t>1/21/2026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6E0A6B4-3195-9B41-AD03-BB817428CF41}" type="slidenum">
              <a:rPr lang="en-US" smtClean="0"/>
              <a:t>‹#›</a:t>
            </a:fld>
            <a:endParaRPr lang="en-US" dirty="0"/>
          </a:p>
        </p:txBody>
      </p:sp>
    </p:spTree>
    <p:extLst>
      <p:ext uri="{BB962C8B-B14F-4D97-AF65-F5344CB8AC3E}">
        <p14:creationId xmlns:p14="http://schemas.microsoft.com/office/powerpoint/2010/main" val="144630316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4A4AA0E-B596-DC4A-A638-0516A41CF262}" type="datetime1">
              <a:rPr lang="en-US" smtClean="0"/>
              <a:t>1/21/2026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A73C597-262F-924E-825D-5D6D6B87B89A}" type="slidenum">
              <a:rPr lang="en-US" smtClean="0"/>
              <a:t>‹#›</a:t>
            </a:fld>
            <a:endParaRPr lang="en-US" dirty="0"/>
          </a:p>
        </p:txBody>
      </p:sp>
    </p:spTree>
    <p:extLst>
      <p:ext uri="{BB962C8B-B14F-4D97-AF65-F5344CB8AC3E}">
        <p14:creationId xmlns:p14="http://schemas.microsoft.com/office/powerpoint/2010/main" val="121461956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EB92E04-37C5-9C49-8E90-505E33498034}" type="datetime1">
              <a:rPr lang="en-US" smtClean="0"/>
              <a:t>1/21/2026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6E0A6B4-3195-9B41-AD03-BB817428CF41}" type="slidenum">
              <a:rPr lang="en-US" smtClean="0"/>
              <a:t>‹#›</a:t>
            </a:fld>
            <a:endParaRPr lang="en-US" dirty="0"/>
          </a:p>
        </p:txBody>
      </p:sp>
    </p:spTree>
    <p:extLst>
      <p:ext uri="{BB962C8B-B14F-4D97-AF65-F5344CB8AC3E}">
        <p14:creationId xmlns:p14="http://schemas.microsoft.com/office/powerpoint/2010/main" val="25909948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CCE217E-1FAF-5440-9C40-589BAC702C97}" type="datetime1">
              <a:rPr lang="en-US" smtClean="0"/>
              <a:t>1/21/2026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6E0A6B4-3195-9B41-AD03-BB817428CF41}" type="slidenum">
              <a:rPr lang="en-US" smtClean="0"/>
              <a:t>‹#›</a:t>
            </a:fld>
            <a:endParaRPr lang="en-US" dirty="0"/>
          </a:p>
        </p:txBody>
      </p:sp>
    </p:spTree>
    <p:extLst>
      <p:ext uri="{BB962C8B-B14F-4D97-AF65-F5344CB8AC3E}">
        <p14:creationId xmlns:p14="http://schemas.microsoft.com/office/powerpoint/2010/main" val="37486152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553439A-B8E8-024A-A3F9-D6FB8BC429DD}" type="datetime1">
              <a:rPr lang="en-US" smtClean="0"/>
              <a:t>1/21/2026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6E0A6B4-3195-9B41-AD03-BB817428CF41}" type="slidenum">
              <a:rPr lang="en-US" smtClean="0"/>
              <a:t>‹#›</a:t>
            </a:fld>
            <a:endParaRPr lang="en-US" dirty="0"/>
          </a:p>
        </p:txBody>
      </p:sp>
    </p:spTree>
    <p:extLst>
      <p:ext uri="{BB962C8B-B14F-4D97-AF65-F5344CB8AC3E}">
        <p14:creationId xmlns:p14="http://schemas.microsoft.com/office/powerpoint/2010/main" val="315216544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2AEC3C8-5E0A-EF4C-AED3-63390FC33CC7}" type="datetime1">
              <a:rPr lang="en-US" smtClean="0"/>
              <a:t>1/21/2026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A73C597-262F-924E-825D-5D6D6B87B89A}" type="slidenum">
              <a:rPr lang="en-US" smtClean="0"/>
              <a:t>‹#›</a:t>
            </a:fld>
            <a:endParaRPr lang="en-US" dirty="0"/>
          </a:p>
        </p:txBody>
      </p:sp>
    </p:spTree>
    <p:extLst>
      <p:ext uri="{BB962C8B-B14F-4D97-AF65-F5344CB8AC3E}">
        <p14:creationId xmlns:p14="http://schemas.microsoft.com/office/powerpoint/2010/main" val="161715155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88896E1A-64CD-F04B-B677-E9914ED03084}" type="datetime1">
              <a:rPr lang="en-US" smtClean="0"/>
              <a:t>1/21/2026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A73C597-262F-924E-825D-5D6D6B87B89A}" type="slidenum">
              <a:rPr lang="en-US" smtClean="0"/>
              <a:t>‹#›</a:t>
            </a:fld>
            <a:endParaRPr lang="en-US" dirty="0"/>
          </a:p>
        </p:txBody>
      </p:sp>
    </p:spTree>
    <p:extLst>
      <p:ext uri="{BB962C8B-B14F-4D97-AF65-F5344CB8AC3E}">
        <p14:creationId xmlns:p14="http://schemas.microsoft.com/office/powerpoint/2010/main" val="79015339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CC4ED97C-C771-5646-AD93-3C78F0337275}" type="datetime1">
              <a:rPr lang="en-US" smtClean="0"/>
              <a:t>1/21/2026</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A73C597-262F-924E-825D-5D6D6B87B89A}" type="slidenum">
              <a:rPr lang="en-US" smtClean="0"/>
              <a:t>‹#›</a:t>
            </a:fld>
            <a:endParaRPr lang="en-US" dirty="0"/>
          </a:p>
        </p:txBody>
      </p:sp>
    </p:spTree>
    <p:extLst>
      <p:ext uri="{BB962C8B-B14F-4D97-AF65-F5344CB8AC3E}">
        <p14:creationId xmlns:p14="http://schemas.microsoft.com/office/powerpoint/2010/main" val="335648280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15A4C91-1B3D-E24C-9190-9454AD976027}" type="datetime1">
              <a:rPr lang="en-US" smtClean="0"/>
              <a:t>1/21/2026</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A73C597-262F-924E-825D-5D6D6B87B89A}" type="slidenum">
              <a:rPr lang="en-US" smtClean="0"/>
              <a:t>‹#›</a:t>
            </a:fld>
            <a:endParaRPr lang="en-US" dirty="0"/>
          </a:p>
        </p:txBody>
      </p:sp>
    </p:spTree>
    <p:extLst>
      <p:ext uri="{BB962C8B-B14F-4D97-AF65-F5344CB8AC3E}">
        <p14:creationId xmlns:p14="http://schemas.microsoft.com/office/powerpoint/2010/main" val="204839821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0CAE824-0172-2946-B006-720DAAA0E497}" type="datetime1">
              <a:rPr lang="en-US" smtClean="0"/>
              <a:t>1/21/2026</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A73C597-262F-924E-825D-5D6D6B87B89A}" type="slidenum">
              <a:rPr lang="en-US" smtClean="0"/>
              <a:t>‹#›</a:t>
            </a:fld>
            <a:endParaRPr lang="en-US" dirty="0"/>
          </a:p>
        </p:txBody>
      </p:sp>
    </p:spTree>
    <p:extLst>
      <p:ext uri="{BB962C8B-B14F-4D97-AF65-F5344CB8AC3E}">
        <p14:creationId xmlns:p14="http://schemas.microsoft.com/office/powerpoint/2010/main" val="158266452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25A2F0C-11A1-A14B-B9C7-037EE5AB5092}" type="datetime1">
              <a:rPr lang="en-US" smtClean="0"/>
              <a:t>1/21/2026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A73C597-262F-924E-825D-5D6D6B87B89A}" type="slidenum">
              <a:rPr lang="en-US" smtClean="0"/>
              <a:t>‹#›</a:t>
            </a:fld>
            <a:endParaRPr lang="en-US" dirty="0"/>
          </a:p>
        </p:txBody>
      </p:sp>
    </p:spTree>
    <p:extLst>
      <p:ext uri="{BB962C8B-B14F-4D97-AF65-F5344CB8AC3E}">
        <p14:creationId xmlns:p14="http://schemas.microsoft.com/office/powerpoint/2010/main" val="29451582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F7F4BE55-BA36-794C-8A06-D2CA7DDD252F}" type="datetime1">
              <a:rPr lang="en-US" smtClean="0"/>
              <a:t>1/21/2026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A73C597-262F-924E-825D-5D6D6B87B89A}" type="slidenum">
              <a:rPr lang="en-US" smtClean="0"/>
              <a:t>‹#›</a:t>
            </a:fld>
            <a:endParaRPr lang="en-US" dirty="0"/>
          </a:p>
        </p:txBody>
      </p:sp>
    </p:spTree>
    <p:extLst>
      <p:ext uri="{BB962C8B-B14F-4D97-AF65-F5344CB8AC3E}">
        <p14:creationId xmlns:p14="http://schemas.microsoft.com/office/powerpoint/2010/main" val="105453724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2.jp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18B9AC5-6DC4-B642-82A2-3B3CB9AF6120}" type="datetime1">
              <a:rPr lang="en-US" smtClean="0"/>
              <a:t>1/21/2026</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A73C597-262F-924E-825D-5D6D6B87B89A}" type="slidenum">
              <a:rPr lang="en-US" smtClean="0"/>
              <a:t>‹#›</a:t>
            </a:fld>
            <a:endParaRPr lang="en-US" dirty="0"/>
          </a:p>
        </p:txBody>
      </p:sp>
    </p:spTree>
    <p:extLst>
      <p:ext uri="{BB962C8B-B14F-4D97-AF65-F5344CB8AC3E}">
        <p14:creationId xmlns:p14="http://schemas.microsoft.com/office/powerpoint/2010/main" val="8893418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11B621-5E7C-AF44-8BD2-4A90308E5180}" type="datetime1">
              <a:rPr lang="en-US" smtClean="0"/>
              <a:t>1/21/2026</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6E0A6B4-3195-9B41-AD03-BB817428CF41}" type="slidenum">
              <a:rPr lang="en-US" smtClean="0"/>
              <a:t>‹#›</a:t>
            </a:fld>
            <a:endParaRPr lang="en-US" dirty="0"/>
          </a:p>
        </p:txBody>
      </p:sp>
    </p:spTree>
    <p:extLst>
      <p:ext uri="{BB962C8B-B14F-4D97-AF65-F5344CB8AC3E}">
        <p14:creationId xmlns:p14="http://schemas.microsoft.com/office/powerpoint/2010/main" val="3594591924"/>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4.xml"/><Relationship Id="rId1" Type="http://schemas.openxmlformats.org/officeDocument/2006/relationships/slideLayout" Target="../slideLayouts/slideLayout17.xml"/></Relationships>
</file>

<file path=ppt/slides/_rels/slide1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5.xml"/><Relationship Id="rId1" Type="http://schemas.openxmlformats.org/officeDocument/2006/relationships/slideLayout" Target="../slideLayouts/slideLayout17.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7.xml"/><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3" Type="http://schemas.openxmlformats.org/officeDocument/2006/relationships/hyperlink" Target="https://chapman.cayuse424.com/" TargetMode="External"/><Relationship Id="rId2" Type="http://schemas.openxmlformats.org/officeDocument/2006/relationships/notesSlide" Target="../notesSlides/notesSlide23.xml"/><Relationship Id="rId1" Type="http://schemas.openxmlformats.org/officeDocument/2006/relationships/slideLayout" Target="../slideLayouts/slideLayout13.xml"/><Relationship Id="rId4" Type="http://schemas.openxmlformats.org/officeDocument/2006/relationships/hyperlink" Target="mailto:officeofresearch@chapman.edu" TargetMode="Externa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3" Type="http://schemas.openxmlformats.org/officeDocument/2006/relationships/hyperlink" Target="mailto:o%EF%AC%83ceofresearch@chapman.edu" TargetMode="External"/><Relationship Id="rId2" Type="http://schemas.openxmlformats.org/officeDocument/2006/relationships/notesSlide" Target="../notesSlides/notesSlide28.xml"/><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br>
              <a:rPr lang="en-US" sz="5000" dirty="0">
                <a:latin typeface="+mn-lt"/>
                <a:cs typeface="Arial" panose="020B0604020202020204" pitchFamily="34" charset="0"/>
              </a:rPr>
            </a:br>
            <a:endParaRPr lang="en-US" sz="2800" dirty="0">
              <a:latin typeface="+mn-lt"/>
              <a:cs typeface="Arial" panose="020B0604020202020204" pitchFamily="34" charset="0"/>
            </a:endParaRPr>
          </a:p>
        </p:txBody>
      </p:sp>
      <p:sp>
        <p:nvSpPr>
          <p:cNvPr id="3" name="Subtitle 2"/>
          <p:cNvSpPr>
            <a:spLocks noGrp="1"/>
          </p:cNvSpPr>
          <p:nvPr>
            <p:ph type="subTitle" idx="1"/>
          </p:nvPr>
        </p:nvSpPr>
        <p:spPr>
          <a:xfrm>
            <a:off x="1524000" y="2075688"/>
            <a:ext cx="9144000" cy="3182112"/>
          </a:xfrm>
        </p:spPr>
        <p:txBody>
          <a:bodyPr>
            <a:normAutofit/>
          </a:bodyPr>
          <a:lstStyle/>
          <a:p>
            <a:r>
              <a:rPr lang="en-US" sz="3600" dirty="0">
                <a:cs typeface="Arial" panose="020B0604020202020204" pitchFamily="34" charset="0"/>
              </a:rPr>
              <a:t>Faculty Grant for Research, Scholarship and Creative Activities (FGRSC)</a:t>
            </a:r>
          </a:p>
          <a:p>
            <a:endParaRPr lang="en-US" sz="3200" dirty="0">
              <a:cs typeface="Arial" panose="020B0604020202020204" pitchFamily="34" charset="0"/>
            </a:endParaRPr>
          </a:p>
          <a:p>
            <a:r>
              <a:rPr lang="en-US" sz="3200" dirty="0">
                <a:cs typeface="Arial" panose="020B0604020202020204" pitchFamily="34" charset="0"/>
              </a:rPr>
              <a:t>Martina Nieswandt &amp; Paige Rodriguez</a:t>
            </a:r>
          </a:p>
          <a:p>
            <a:r>
              <a:rPr lang="en-US" sz="3200" dirty="0">
                <a:cs typeface="Arial" panose="020B0604020202020204" pitchFamily="34" charset="0"/>
              </a:rPr>
              <a:t>Office of Research &amp; Graduate Education</a:t>
            </a:r>
          </a:p>
        </p:txBody>
      </p:sp>
      <p:sp>
        <p:nvSpPr>
          <p:cNvPr id="4" name="TextBox 3">
            <a:extLst>
              <a:ext uri="{FF2B5EF4-FFF2-40B4-BE49-F238E27FC236}">
                <a16:creationId xmlns:a16="http://schemas.microsoft.com/office/drawing/2014/main" id="{6C734B07-738A-E29B-D976-CF37026C3673}"/>
              </a:ext>
            </a:extLst>
          </p:cNvPr>
          <p:cNvSpPr txBox="1"/>
          <p:nvPr/>
        </p:nvSpPr>
        <p:spPr>
          <a:xfrm>
            <a:off x="8719930" y="5257800"/>
            <a:ext cx="1774397"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solidFill>
                  <a:prstClr val="black"/>
                </a:solidFill>
                <a:latin typeface="Calibri" panose="020F0502020204030204"/>
              </a:rPr>
              <a:t>January</a:t>
            </a: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 16, 2025</a:t>
            </a:r>
          </a:p>
        </p:txBody>
      </p:sp>
      <p:sp>
        <p:nvSpPr>
          <p:cNvPr id="5" name="Slide Number Placeholder 4">
            <a:extLst>
              <a:ext uri="{FF2B5EF4-FFF2-40B4-BE49-F238E27FC236}">
                <a16:creationId xmlns:a16="http://schemas.microsoft.com/office/drawing/2014/main" id="{DE153321-DAEE-C668-AE80-F0E6B819D51C}"/>
              </a:ext>
            </a:extLst>
          </p:cNvPr>
          <p:cNvSpPr>
            <a:spLocks noGrp="1"/>
          </p:cNvSpPr>
          <p:nvPr>
            <p:ph type="sldNum" sz="quarter" idx="12"/>
          </p:nvPr>
        </p:nvSpPr>
        <p:spPr/>
        <p:txBody>
          <a:bodyPr/>
          <a:lstStyle/>
          <a:p>
            <a:fld id="{DA73C597-262F-924E-825D-5D6D6B87B89A}" type="slidenum">
              <a:rPr lang="en-US" sz="1400" smtClean="0">
                <a:solidFill>
                  <a:schemeClr val="tx1"/>
                </a:solidFill>
              </a:rPr>
              <a:t>1</a:t>
            </a:fld>
            <a:endParaRPr lang="en-US" sz="1400" dirty="0">
              <a:solidFill>
                <a:schemeClr val="tx1"/>
              </a:solidFill>
            </a:endParaRPr>
          </a:p>
        </p:txBody>
      </p:sp>
    </p:spTree>
    <p:extLst>
      <p:ext uri="{BB962C8B-B14F-4D97-AF65-F5344CB8AC3E}">
        <p14:creationId xmlns:p14="http://schemas.microsoft.com/office/powerpoint/2010/main" val="140668145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59B1E5-C181-F83E-7B33-E479426C96E6}"/>
              </a:ext>
            </a:extLst>
          </p:cNvPr>
          <p:cNvSpPr>
            <a:spLocks noGrp="1"/>
          </p:cNvSpPr>
          <p:nvPr>
            <p:ph type="title"/>
          </p:nvPr>
        </p:nvSpPr>
        <p:spPr>
          <a:xfrm>
            <a:off x="838200" y="365125"/>
            <a:ext cx="10515600" cy="1056051"/>
          </a:xfrm>
        </p:spPr>
        <p:txBody>
          <a:bodyPr>
            <a:normAutofit fontScale="90000"/>
          </a:bodyPr>
          <a:lstStyle/>
          <a:p>
            <a:pPr algn="ctr"/>
            <a:r>
              <a:rPr lang="en-US" sz="3600" dirty="0">
                <a:solidFill>
                  <a:srgbClr val="2F2F2F"/>
                </a:solidFill>
                <a:effectLst/>
                <a:latin typeface="+mn-lt"/>
                <a:ea typeface="Calibri" panose="020F0502020204030204" pitchFamily="34" charset="0"/>
              </a:rPr>
              <a:t>Guiding questions for proposal development</a:t>
            </a:r>
            <a:br>
              <a:rPr lang="en-US" sz="3600" dirty="0">
                <a:solidFill>
                  <a:srgbClr val="2F2F2F"/>
                </a:solidFill>
                <a:effectLst/>
                <a:latin typeface="+mn-lt"/>
                <a:ea typeface="Calibri" panose="020F0502020204030204" pitchFamily="34" charset="0"/>
              </a:rPr>
            </a:br>
            <a:r>
              <a:rPr lang="en-US" sz="3600" b="1" dirty="0">
                <a:solidFill>
                  <a:srgbClr val="2F2F2F"/>
                </a:solidFill>
                <a:effectLst/>
                <a:latin typeface="+mn-lt"/>
                <a:ea typeface="Calibri" panose="020F0502020204030204" pitchFamily="34" charset="0"/>
              </a:rPr>
              <a:t>Project Narrative</a:t>
            </a:r>
            <a:endParaRPr lang="en-US" sz="3600" dirty="0">
              <a:latin typeface="+mn-lt"/>
            </a:endParaRPr>
          </a:p>
        </p:txBody>
      </p:sp>
      <p:sp>
        <p:nvSpPr>
          <p:cNvPr id="3" name="Content Placeholder 2">
            <a:extLst>
              <a:ext uri="{FF2B5EF4-FFF2-40B4-BE49-F238E27FC236}">
                <a16:creationId xmlns:a16="http://schemas.microsoft.com/office/drawing/2014/main" id="{84DECEFD-0BCA-66D4-4A07-CA52769DC750}"/>
              </a:ext>
            </a:extLst>
          </p:cNvPr>
          <p:cNvSpPr>
            <a:spLocks noGrp="1"/>
          </p:cNvSpPr>
          <p:nvPr>
            <p:ph idx="1"/>
          </p:nvPr>
        </p:nvSpPr>
        <p:spPr>
          <a:xfrm>
            <a:off x="838200" y="1520328"/>
            <a:ext cx="10515600" cy="4656635"/>
          </a:xfrm>
          <a:solidFill>
            <a:schemeClr val="bg1"/>
          </a:solidFill>
        </p:spPr>
        <p:txBody>
          <a:bodyPr>
            <a:normAutofit/>
          </a:bodyPr>
          <a:lstStyle/>
          <a:p>
            <a:pPr marL="0" indent="0">
              <a:buNone/>
            </a:pPr>
            <a:r>
              <a:rPr lang="en-US" sz="2400" b="1" dirty="0">
                <a:solidFill>
                  <a:srgbClr val="0070C0"/>
                </a:solidFill>
                <a:effectLst/>
                <a:ea typeface="Calibri" panose="020F0502020204030204" pitchFamily="34" charset="0"/>
              </a:rPr>
              <a:t>Feasibility</a:t>
            </a:r>
            <a:r>
              <a:rPr lang="en-US" sz="2400" b="1" spc="-25" dirty="0">
                <a:solidFill>
                  <a:srgbClr val="0070C0"/>
                </a:solidFill>
                <a:effectLst/>
                <a:ea typeface="Calibri" panose="020F0502020204030204" pitchFamily="34" charset="0"/>
              </a:rPr>
              <a:t> </a:t>
            </a:r>
            <a:r>
              <a:rPr lang="en-US" sz="2400" b="1" dirty="0">
                <a:solidFill>
                  <a:srgbClr val="0070C0"/>
                </a:solidFill>
                <a:effectLst/>
                <a:ea typeface="Calibri" panose="020F0502020204030204" pitchFamily="34" charset="0"/>
              </a:rPr>
              <a:t>and</a:t>
            </a:r>
            <a:r>
              <a:rPr lang="en-US" sz="2400" b="1" spc="-25" dirty="0">
                <a:solidFill>
                  <a:srgbClr val="0070C0"/>
                </a:solidFill>
                <a:effectLst/>
                <a:ea typeface="Calibri" panose="020F0502020204030204" pitchFamily="34" charset="0"/>
              </a:rPr>
              <a:t> </a:t>
            </a:r>
            <a:r>
              <a:rPr lang="en-US" sz="2400" b="1" dirty="0">
                <a:solidFill>
                  <a:srgbClr val="0070C0"/>
                </a:solidFill>
                <a:effectLst/>
                <a:ea typeface="Calibri" panose="020F0502020204030204" pitchFamily="34" charset="0"/>
              </a:rPr>
              <a:t>Resources – </a:t>
            </a:r>
            <a:r>
              <a:rPr lang="en-US" sz="2400" dirty="0">
                <a:solidFill>
                  <a:srgbClr val="0070C0"/>
                </a:solidFill>
                <a:effectLst/>
                <a:ea typeface="Calibri" panose="020F0502020204030204" pitchFamily="34" charset="0"/>
              </a:rPr>
              <a:t>e</a:t>
            </a:r>
            <a:r>
              <a:rPr lang="en-US" sz="2400" spc="-20" dirty="0">
                <a:solidFill>
                  <a:srgbClr val="0070C0"/>
                </a:solidFill>
                <a:effectLst/>
                <a:ea typeface="Calibri" panose="020F0502020204030204" pitchFamily="34" charset="0"/>
              </a:rPr>
              <a:t>vidence of </a:t>
            </a:r>
            <a:r>
              <a:rPr lang="en-US" sz="2400" dirty="0">
                <a:solidFill>
                  <a:srgbClr val="0070C0"/>
                </a:solidFill>
                <a:effectLst/>
                <a:ea typeface="Calibri" panose="020F0502020204030204" pitchFamily="34" charset="0"/>
              </a:rPr>
              <a:t>proposed</a:t>
            </a:r>
            <a:r>
              <a:rPr lang="en-US" sz="2400" spc="-20" dirty="0">
                <a:solidFill>
                  <a:srgbClr val="0070C0"/>
                </a:solidFill>
                <a:effectLst/>
                <a:ea typeface="Calibri" panose="020F0502020204030204" pitchFamily="34" charset="0"/>
              </a:rPr>
              <a:t> </a:t>
            </a:r>
            <a:r>
              <a:rPr lang="en-US" sz="2400" dirty="0">
                <a:solidFill>
                  <a:srgbClr val="0070C0"/>
                </a:solidFill>
                <a:effectLst/>
                <a:ea typeface="Calibri" panose="020F0502020204030204" pitchFamily="34" charset="0"/>
              </a:rPr>
              <a:t>project’s feasibility, timely completion possible and with the necessary resources and expected outcomes.</a:t>
            </a:r>
            <a:r>
              <a:rPr lang="en-US" sz="2400" dirty="0">
                <a:solidFill>
                  <a:srgbClr val="0070C0"/>
                </a:solidFill>
                <a:effectLst/>
              </a:rPr>
              <a:t> </a:t>
            </a:r>
          </a:p>
          <a:p>
            <a:pPr marL="0" indent="0">
              <a:buNone/>
            </a:pPr>
            <a:r>
              <a:rPr lang="en-US" sz="2400" dirty="0">
                <a:effectLst/>
              </a:rPr>
              <a:t>Questions to ask yourself: Do I clearly state …</a:t>
            </a:r>
          </a:p>
          <a:p>
            <a:r>
              <a:rPr lang="en-US" sz="2400" dirty="0">
                <a:effectLst/>
                <a:ea typeface="Calibri" panose="020F0502020204030204" pitchFamily="34" charset="0"/>
              </a:rPr>
              <a:t>My work plan including roles and responsibilities of all project personnel including community collaborators, if applicable?</a:t>
            </a:r>
          </a:p>
          <a:p>
            <a:r>
              <a:rPr lang="en-US" sz="2400" dirty="0">
                <a:effectLst/>
                <a:ea typeface="Calibri" panose="020F0502020204030204" pitchFamily="34" charset="0"/>
              </a:rPr>
              <a:t>That the</a:t>
            </a:r>
            <a:r>
              <a:rPr lang="en-US" sz="2400" spc="-15" dirty="0">
                <a:effectLst/>
                <a:ea typeface="Calibri" panose="020F0502020204030204" pitchFamily="34" charset="0"/>
              </a:rPr>
              <a:t> </a:t>
            </a:r>
            <a:r>
              <a:rPr lang="en-US" sz="2400" dirty="0">
                <a:effectLst/>
                <a:ea typeface="Calibri" panose="020F0502020204030204" pitchFamily="34" charset="0"/>
              </a:rPr>
              <a:t>resources</a:t>
            </a:r>
            <a:r>
              <a:rPr lang="en-US" sz="2400" spc="-20" dirty="0">
                <a:effectLst/>
                <a:ea typeface="Calibri" panose="020F0502020204030204" pitchFamily="34" charset="0"/>
              </a:rPr>
              <a:t> </a:t>
            </a:r>
            <a:r>
              <a:rPr lang="en-US" sz="2400" dirty="0">
                <a:effectLst/>
                <a:ea typeface="Calibri" panose="020F0502020204030204" pitchFamily="34" charset="0"/>
              </a:rPr>
              <a:t>and</a:t>
            </a:r>
            <a:r>
              <a:rPr lang="en-US" sz="2400" spc="-20" dirty="0">
                <a:effectLst/>
                <a:ea typeface="Calibri" panose="020F0502020204030204" pitchFamily="34" charset="0"/>
              </a:rPr>
              <a:t> </a:t>
            </a:r>
            <a:r>
              <a:rPr lang="en-US" sz="2400" dirty="0">
                <a:effectLst/>
                <a:ea typeface="Calibri" panose="020F0502020204030204" pitchFamily="34" charset="0"/>
              </a:rPr>
              <a:t>time</a:t>
            </a:r>
            <a:r>
              <a:rPr lang="en-US" sz="2400" spc="-15" dirty="0">
                <a:ea typeface="Calibri" panose="020F0502020204030204" pitchFamily="34" charset="0"/>
              </a:rPr>
              <a:t>line </a:t>
            </a:r>
            <a:r>
              <a:rPr lang="en-US" sz="2400" spc="-15" dirty="0">
                <a:effectLst/>
                <a:ea typeface="Calibri" panose="020F0502020204030204" pitchFamily="34" charset="0"/>
              </a:rPr>
              <a:t>is </a:t>
            </a:r>
            <a:r>
              <a:rPr lang="en-US" sz="2400" dirty="0">
                <a:effectLst/>
                <a:ea typeface="Calibri" panose="020F0502020204030204" pitchFamily="34" charset="0"/>
              </a:rPr>
              <a:t>adequate</a:t>
            </a:r>
            <a:r>
              <a:rPr lang="en-US" sz="2400" spc="-15" dirty="0">
                <a:effectLst/>
                <a:ea typeface="Calibri" panose="020F0502020204030204" pitchFamily="34" charset="0"/>
              </a:rPr>
              <a:t> </a:t>
            </a:r>
            <a:r>
              <a:rPr lang="en-US" sz="2400" dirty="0">
                <a:effectLst/>
                <a:ea typeface="Calibri" panose="020F0502020204030204" pitchFamily="34" charset="0"/>
              </a:rPr>
              <a:t>to</a:t>
            </a:r>
            <a:r>
              <a:rPr lang="en-US" sz="2400" spc="-20" dirty="0">
                <a:effectLst/>
                <a:ea typeface="Calibri" panose="020F0502020204030204" pitchFamily="34" charset="0"/>
              </a:rPr>
              <a:t> </a:t>
            </a:r>
            <a:r>
              <a:rPr lang="en-US" sz="2400" dirty="0">
                <a:effectLst/>
                <a:ea typeface="Calibri" panose="020F0502020204030204" pitchFamily="34" charset="0"/>
              </a:rPr>
              <a:t>ensure</a:t>
            </a:r>
            <a:r>
              <a:rPr lang="en-US" sz="2400" spc="-15" dirty="0">
                <a:effectLst/>
                <a:ea typeface="Calibri" panose="020F0502020204030204" pitchFamily="34" charset="0"/>
              </a:rPr>
              <a:t> </a:t>
            </a:r>
            <a:r>
              <a:rPr lang="en-US" sz="2400" spc="-10" dirty="0">
                <a:effectLst/>
                <a:ea typeface="Calibri" panose="020F0502020204030204" pitchFamily="34" charset="0"/>
              </a:rPr>
              <a:t>success (expected outcomes) for my proposed project?</a:t>
            </a:r>
            <a:r>
              <a:rPr lang="en-US" sz="2400" dirty="0">
                <a:effectLst/>
              </a:rPr>
              <a:t> </a:t>
            </a:r>
            <a:endParaRPr lang="en-US" sz="2400" dirty="0"/>
          </a:p>
          <a:p>
            <a:r>
              <a:rPr lang="en-US" sz="2400" dirty="0">
                <a:effectLst/>
                <a:ea typeface="Calibri" panose="020F0502020204030204" pitchFamily="34" charset="0"/>
              </a:rPr>
              <a:t>That the environment in which the work will be done contribute to the probability of success and</a:t>
            </a:r>
            <a:r>
              <a:rPr lang="en-US" sz="2400" spc="-20" dirty="0">
                <a:effectLst/>
                <a:ea typeface="Calibri" panose="020F0502020204030204" pitchFamily="34" charset="0"/>
              </a:rPr>
              <a:t> </a:t>
            </a:r>
            <a:r>
              <a:rPr lang="en-US" sz="2400" dirty="0">
                <a:effectLst/>
                <a:ea typeface="Calibri" panose="020F0502020204030204" pitchFamily="34" charset="0"/>
              </a:rPr>
              <a:t>will</a:t>
            </a:r>
            <a:r>
              <a:rPr lang="en-US" sz="2400" spc="-20" dirty="0">
                <a:effectLst/>
                <a:ea typeface="Calibri" panose="020F0502020204030204" pitchFamily="34" charset="0"/>
              </a:rPr>
              <a:t> </a:t>
            </a:r>
            <a:r>
              <a:rPr lang="en-US" sz="2400" dirty="0">
                <a:effectLst/>
                <a:ea typeface="Calibri" panose="020F0502020204030204" pitchFamily="34" charset="0"/>
              </a:rPr>
              <a:t>beneﬁt</a:t>
            </a:r>
            <a:r>
              <a:rPr lang="en-US" sz="2400" spc="-15" dirty="0">
                <a:effectLst/>
                <a:ea typeface="Calibri" panose="020F0502020204030204" pitchFamily="34" charset="0"/>
              </a:rPr>
              <a:t> </a:t>
            </a:r>
            <a:r>
              <a:rPr lang="en-US" sz="2400" dirty="0">
                <a:effectLst/>
                <a:ea typeface="Calibri" panose="020F0502020204030204" pitchFamily="34" charset="0"/>
              </a:rPr>
              <a:t>from</a:t>
            </a:r>
            <a:r>
              <a:rPr lang="en-US" sz="2400" spc="-15" dirty="0">
                <a:effectLst/>
                <a:ea typeface="Calibri" panose="020F0502020204030204" pitchFamily="34" charset="0"/>
              </a:rPr>
              <a:t> </a:t>
            </a:r>
            <a:r>
              <a:rPr lang="en-US" sz="2400" dirty="0">
                <a:effectLst/>
                <a:ea typeface="Calibri" panose="020F0502020204030204" pitchFamily="34" charset="0"/>
              </a:rPr>
              <a:t>speciﬁc</a:t>
            </a:r>
            <a:r>
              <a:rPr lang="en-US" sz="2400" spc="-15" dirty="0">
                <a:effectLst/>
                <a:ea typeface="Calibri" panose="020F0502020204030204" pitchFamily="34" charset="0"/>
              </a:rPr>
              <a:t> </a:t>
            </a:r>
            <a:r>
              <a:rPr lang="en-US" sz="2400" dirty="0">
                <a:effectLst/>
                <a:ea typeface="Calibri" panose="020F0502020204030204" pitchFamily="34" charset="0"/>
              </a:rPr>
              <a:t>assets (e.g., archives,</a:t>
            </a:r>
            <a:r>
              <a:rPr lang="en-US" sz="2400" spc="-20" dirty="0">
                <a:effectLst/>
                <a:ea typeface="Calibri" panose="020F0502020204030204" pitchFamily="34" charset="0"/>
              </a:rPr>
              <a:t> </a:t>
            </a:r>
            <a:r>
              <a:rPr lang="en-US" sz="2400" dirty="0">
                <a:effectLst/>
                <a:ea typeface="Calibri" panose="020F0502020204030204" pitchFamily="34" charset="0"/>
              </a:rPr>
              <a:t>special</a:t>
            </a:r>
            <a:r>
              <a:rPr lang="en-US" sz="2400" spc="-20" dirty="0">
                <a:effectLst/>
                <a:ea typeface="Calibri" panose="020F0502020204030204" pitchFamily="34" charset="0"/>
              </a:rPr>
              <a:t> </a:t>
            </a:r>
            <a:r>
              <a:rPr lang="en-US" sz="2400" dirty="0">
                <a:effectLst/>
                <a:ea typeface="Calibri" panose="020F0502020204030204" pitchFamily="34" charset="0"/>
              </a:rPr>
              <a:t>collections,</a:t>
            </a:r>
            <a:r>
              <a:rPr lang="en-US" sz="2400" spc="-20" dirty="0">
                <a:effectLst/>
                <a:ea typeface="Calibri" panose="020F0502020204030204" pitchFamily="34" charset="0"/>
              </a:rPr>
              <a:t> </a:t>
            </a:r>
            <a:r>
              <a:rPr lang="en-US" sz="2400" dirty="0">
                <a:effectLst/>
                <a:ea typeface="Calibri" panose="020F0502020204030204" pitchFamily="34" charset="0"/>
              </a:rPr>
              <a:t>translation expertise,</a:t>
            </a:r>
            <a:r>
              <a:rPr lang="en-US" sz="2400" spc="-25" dirty="0">
                <a:effectLst/>
                <a:ea typeface="Calibri" panose="020F0502020204030204" pitchFamily="34" charset="0"/>
              </a:rPr>
              <a:t> </a:t>
            </a:r>
            <a:r>
              <a:rPr lang="en-US" sz="2400" dirty="0">
                <a:effectLst/>
                <a:ea typeface="Calibri" panose="020F0502020204030204" pitchFamily="34" charset="0"/>
              </a:rPr>
              <a:t>technical</a:t>
            </a:r>
            <a:r>
              <a:rPr lang="en-US" sz="2400" spc="-25" dirty="0">
                <a:effectLst/>
                <a:ea typeface="Calibri" panose="020F0502020204030204" pitchFamily="34" charset="0"/>
              </a:rPr>
              <a:t> </a:t>
            </a:r>
            <a:r>
              <a:rPr lang="en-US" sz="2400" dirty="0">
                <a:effectLst/>
                <a:ea typeface="Calibri" panose="020F0502020204030204" pitchFamily="34" charset="0"/>
              </a:rPr>
              <a:t>assistance,</a:t>
            </a:r>
            <a:r>
              <a:rPr lang="en-US" sz="2400" spc="-25" dirty="0">
                <a:effectLst/>
                <a:ea typeface="Calibri" panose="020F0502020204030204" pitchFamily="34" charset="0"/>
              </a:rPr>
              <a:t> </a:t>
            </a:r>
            <a:r>
              <a:rPr lang="en-US" sz="2400" dirty="0">
                <a:ea typeface="Calibri" panose="020F0502020204030204" pitchFamily="34" charset="0"/>
              </a:rPr>
              <a:t>databases</a:t>
            </a:r>
            <a:r>
              <a:rPr lang="en-US" sz="2400" spc="-25" dirty="0">
                <a:ea typeface="Calibri" panose="020F0502020204030204" pitchFamily="34" charset="0"/>
              </a:rPr>
              <a:t> </a:t>
            </a:r>
            <a:r>
              <a:rPr lang="en-US" sz="2400" dirty="0">
                <a:ea typeface="Calibri" panose="020F0502020204030204" pitchFamily="34" charset="0"/>
              </a:rPr>
              <a:t>or</a:t>
            </a:r>
            <a:r>
              <a:rPr lang="en-US" sz="2400" spc="-25" dirty="0">
                <a:ea typeface="Calibri" panose="020F0502020204030204" pitchFamily="34" charset="0"/>
              </a:rPr>
              <a:t> </a:t>
            </a:r>
            <a:r>
              <a:rPr lang="en-US" sz="2400" dirty="0">
                <a:ea typeface="Calibri" panose="020F0502020204030204" pitchFamily="34" charset="0"/>
              </a:rPr>
              <a:t>tools,</a:t>
            </a:r>
            <a:r>
              <a:rPr lang="en-US" sz="2400" spc="-25" dirty="0">
                <a:ea typeface="Calibri" panose="020F0502020204030204" pitchFamily="34" charset="0"/>
              </a:rPr>
              <a:t> </a:t>
            </a:r>
            <a:r>
              <a:rPr lang="en-US" sz="2400" dirty="0">
                <a:ea typeface="Calibri" panose="020F0502020204030204" pitchFamily="34" charset="0"/>
              </a:rPr>
              <a:t>geography,</a:t>
            </a:r>
            <a:r>
              <a:rPr lang="en-US" sz="2400" spc="-25" dirty="0">
                <a:ea typeface="Calibri" panose="020F0502020204030204" pitchFamily="34" charset="0"/>
              </a:rPr>
              <a:t> </a:t>
            </a:r>
            <a:r>
              <a:rPr lang="en-US" sz="2400" dirty="0">
                <a:ea typeface="Calibri" panose="020F0502020204030204" pitchFamily="34" charset="0"/>
              </a:rPr>
              <a:t>facilities,</a:t>
            </a:r>
            <a:r>
              <a:rPr lang="en-US" sz="2400" spc="-25" dirty="0">
                <a:ea typeface="Calibri" panose="020F0502020204030204" pitchFamily="34" charset="0"/>
              </a:rPr>
              <a:t> </a:t>
            </a:r>
            <a:r>
              <a:rPr lang="en-US" sz="2400" dirty="0">
                <a:ea typeface="Calibri" panose="020F0502020204030204" pitchFamily="34" charset="0"/>
              </a:rPr>
              <a:t>or</a:t>
            </a:r>
            <a:r>
              <a:rPr lang="en-US" sz="2400" spc="-25" dirty="0">
                <a:ea typeface="Calibri" panose="020F0502020204030204" pitchFamily="34" charset="0"/>
              </a:rPr>
              <a:t> </a:t>
            </a:r>
            <a:r>
              <a:rPr lang="en-US" sz="2400" dirty="0">
                <a:ea typeface="Calibri" panose="020F0502020204030204" pitchFamily="34" charset="0"/>
              </a:rPr>
              <a:t>availability</a:t>
            </a:r>
            <a:r>
              <a:rPr lang="en-US" sz="2400" spc="-25" dirty="0">
                <a:ea typeface="Calibri" panose="020F0502020204030204" pitchFamily="34" charset="0"/>
              </a:rPr>
              <a:t> </a:t>
            </a:r>
            <a:r>
              <a:rPr lang="en-US" sz="2400" dirty="0">
                <a:ea typeface="Calibri" panose="020F0502020204030204" pitchFamily="34" charset="0"/>
              </a:rPr>
              <a:t>of</a:t>
            </a:r>
            <a:r>
              <a:rPr lang="en-US" sz="2400" spc="-25" dirty="0">
                <a:ea typeface="Calibri" panose="020F0502020204030204" pitchFamily="34" charset="0"/>
              </a:rPr>
              <a:t> </a:t>
            </a:r>
            <a:r>
              <a:rPr lang="en-US" sz="2400" dirty="0">
                <a:ea typeface="Calibri" panose="020F0502020204030204" pitchFamily="34" charset="0"/>
              </a:rPr>
              <a:t>subject </a:t>
            </a:r>
            <a:r>
              <a:rPr lang="en-US" sz="2400" spc="-10" dirty="0">
                <a:ea typeface="Calibri" panose="020F0502020204030204" pitchFamily="34" charset="0"/>
              </a:rPr>
              <a:t>populations)?</a:t>
            </a:r>
            <a:endParaRPr lang="en-US" sz="2400" spc="-25" dirty="0">
              <a:effectLst/>
              <a:ea typeface="Calibri" panose="020F0502020204030204" pitchFamily="34" charset="0"/>
            </a:endParaRPr>
          </a:p>
          <a:p>
            <a:endParaRPr lang="en-US" sz="1800" spc="-25" dirty="0">
              <a:latin typeface="Calibri" panose="020F0502020204030204" pitchFamily="34" charset="0"/>
              <a:ea typeface="Calibri" panose="020F0502020204030204" pitchFamily="34" charset="0"/>
            </a:endParaRPr>
          </a:p>
        </p:txBody>
      </p:sp>
      <p:sp>
        <p:nvSpPr>
          <p:cNvPr id="4" name="Slide Number Placeholder 3">
            <a:extLst>
              <a:ext uri="{FF2B5EF4-FFF2-40B4-BE49-F238E27FC236}">
                <a16:creationId xmlns:a16="http://schemas.microsoft.com/office/drawing/2014/main" id="{BB9F2029-73A0-75EB-F8B6-E401E25C0BF9}"/>
              </a:ext>
            </a:extLst>
          </p:cNvPr>
          <p:cNvSpPr>
            <a:spLocks noGrp="1"/>
          </p:cNvSpPr>
          <p:nvPr>
            <p:ph type="sldNum" sz="quarter" idx="12"/>
          </p:nvPr>
        </p:nvSpPr>
        <p:spPr/>
        <p:txBody>
          <a:bodyPr/>
          <a:lstStyle/>
          <a:p>
            <a:fld id="{36E0A6B4-3195-9B41-AD03-BB817428CF41}" type="slidenum">
              <a:rPr lang="en-US" smtClean="0"/>
              <a:t>10</a:t>
            </a:fld>
            <a:endParaRPr lang="en-US" dirty="0"/>
          </a:p>
        </p:txBody>
      </p:sp>
    </p:spTree>
    <p:extLst>
      <p:ext uri="{BB962C8B-B14F-4D97-AF65-F5344CB8AC3E}">
        <p14:creationId xmlns:p14="http://schemas.microsoft.com/office/powerpoint/2010/main" val="64083439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A1486C-2527-6FC5-8ABF-ACB2C31B8E30}"/>
              </a:ext>
            </a:extLst>
          </p:cNvPr>
          <p:cNvSpPr>
            <a:spLocks noGrp="1"/>
          </p:cNvSpPr>
          <p:nvPr>
            <p:ph type="title"/>
          </p:nvPr>
        </p:nvSpPr>
        <p:spPr/>
        <p:txBody>
          <a:bodyPr>
            <a:normAutofit/>
          </a:bodyPr>
          <a:lstStyle/>
          <a:p>
            <a:pPr algn="ctr"/>
            <a:r>
              <a:rPr lang="en-US" sz="3600" dirty="0">
                <a:solidFill>
                  <a:srgbClr val="2F2F2F"/>
                </a:solidFill>
                <a:effectLst/>
                <a:latin typeface="+mn-lt"/>
                <a:ea typeface="Calibri" panose="020F0502020204030204" pitchFamily="34" charset="0"/>
              </a:rPr>
              <a:t>Guiding questions for proposal development</a:t>
            </a:r>
            <a:br>
              <a:rPr lang="en-US" sz="3600" dirty="0">
                <a:solidFill>
                  <a:srgbClr val="2F2F2F"/>
                </a:solidFill>
                <a:effectLst/>
                <a:latin typeface="+mn-lt"/>
                <a:ea typeface="Calibri" panose="020F0502020204030204" pitchFamily="34" charset="0"/>
              </a:rPr>
            </a:br>
            <a:r>
              <a:rPr lang="en-US" sz="3600" b="1" dirty="0">
                <a:solidFill>
                  <a:srgbClr val="2F2F2F"/>
                </a:solidFill>
                <a:effectLst/>
                <a:latin typeface="+mn-lt"/>
                <a:ea typeface="Calibri" panose="020F0502020204030204" pitchFamily="34" charset="0"/>
              </a:rPr>
              <a:t>Project Narrative</a:t>
            </a:r>
            <a:endParaRPr lang="en-US" sz="3600" dirty="0">
              <a:latin typeface="+mn-lt"/>
            </a:endParaRPr>
          </a:p>
        </p:txBody>
      </p:sp>
      <p:sp>
        <p:nvSpPr>
          <p:cNvPr id="3" name="Content Placeholder 2">
            <a:extLst>
              <a:ext uri="{FF2B5EF4-FFF2-40B4-BE49-F238E27FC236}">
                <a16:creationId xmlns:a16="http://schemas.microsoft.com/office/drawing/2014/main" id="{2DE34C43-28B5-8760-352C-4A902DBEC8C3}"/>
              </a:ext>
            </a:extLst>
          </p:cNvPr>
          <p:cNvSpPr>
            <a:spLocks noGrp="1"/>
          </p:cNvSpPr>
          <p:nvPr>
            <p:ph idx="1"/>
          </p:nvPr>
        </p:nvSpPr>
        <p:spPr/>
        <p:txBody>
          <a:bodyPr>
            <a:normAutofit/>
          </a:bodyPr>
          <a:lstStyle/>
          <a:p>
            <a:pPr marL="0" indent="0">
              <a:buNone/>
            </a:pPr>
            <a:r>
              <a:rPr lang="en-US" b="1" dirty="0">
                <a:solidFill>
                  <a:srgbClr val="0070C0"/>
                </a:solidFill>
                <a:effectLst/>
                <a:ea typeface="Calibri" panose="020F0502020204030204" pitchFamily="34" charset="0"/>
              </a:rPr>
              <a:t>Impact </a:t>
            </a:r>
            <a:r>
              <a:rPr lang="en-US" dirty="0">
                <a:solidFill>
                  <a:srgbClr val="0070C0"/>
                </a:solidFill>
                <a:effectLst/>
                <a:ea typeface="Calibri" panose="020F0502020204030204" pitchFamily="34" charset="0"/>
              </a:rPr>
              <a:t>– </a:t>
            </a:r>
            <a:r>
              <a:rPr lang="en-US" dirty="0">
                <a:solidFill>
                  <a:srgbClr val="0070C0"/>
                </a:solidFill>
                <a:ea typeface="Calibri" panose="020F0502020204030204" pitchFamily="34" charset="0"/>
              </a:rPr>
              <a:t>professional development, students’ education and training (if applicable), broader community</a:t>
            </a:r>
            <a:endParaRPr lang="en-US" dirty="0">
              <a:solidFill>
                <a:srgbClr val="0070C0"/>
              </a:solidFill>
              <a:effectLst/>
            </a:endParaRPr>
          </a:p>
          <a:p>
            <a:pPr marL="0" indent="0">
              <a:buNone/>
            </a:pPr>
            <a:endParaRPr lang="en-US" dirty="0">
              <a:solidFill>
                <a:srgbClr val="0070C0"/>
              </a:solidFill>
              <a:effectLst/>
            </a:endParaRPr>
          </a:p>
          <a:p>
            <a:pPr marL="0" indent="0">
              <a:buNone/>
            </a:pPr>
            <a:r>
              <a:rPr lang="en-US" dirty="0">
                <a:effectLst/>
              </a:rPr>
              <a:t>Questions to ask yourself: Does my proposal …</a:t>
            </a:r>
          </a:p>
          <a:p>
            <a:r>
              <a:rPr lang="en-US" sz="2400" dirty="0">
                <a:effectLst/>
                <a:ea typeface="Calibri" panose="020F0502020204030204" pitchFamily="34" charset="0"/>
              </a:rPr>
              <a:t>Adequately</a:t>
            </a:r>
            <a:r>
              <a:rPr lang="en-US" sz="2400" spc="-20" dirty="0">
                <a:effectLst/>
                <a:ea typeface="Calibri" panose="020F0502020204030204" pitchFamily="34" charset="0"/>
              </a:rPr>
              <a:t> </a:t>
            </a:r>
            <a:r>
              <a:rPr lang="en-US" sz="2400" dirty="0">
                <a:effectLst/>
                <a:ea typeface="Calibri" panose="020F0502020204030204" pitchFamily="34" charset="0"/>
              </a:rPr>
              <a:t>describe</a:t>
            </a:r>
            <a:r>
              <a:rPr lang="en-US" sz="2400" spc="-20" dirty="0">
                <a:effectLst/>
                <a:ea typeface="Calibri" panose="020F0502020204030204" pitchFamily="34" charset="0"/>
              </a:rPr>
              <a:t> how my </a:t>
            </a:r>
            <a:r>
              <a:rPr lang="en-US" sz="2400" dirty="0">
                <a:effectLst/>
                <a:ea typeface="Calibri" panose="020F0502020204030204" pitchFamily="34" charset="0"/>
              </a:rPr>
              <a:t>project benefits</a:t>
            </a:r>
          </a:p>
          <a:p>
            <a:pPr lvl="1"/>
            <a:r>
              <a:rPr lang="en-US" dirty="0">
                <a:effectLst/>
                <a:ea typeface="Calibri" panose="020F0502020204030204" pitchFamily="34" charset="0"/>
              </a:rPr>
              <a:t>my professional development,</a:t>
            </a:r>
          </a:p>
          <a:p>
            <a:pPr lvl="1"/>
            <a:r>
              <a:rPr lang="en-US" dirty="0">
                <a:effectLst/>
                <a:ea typeface="Calibri" panose="020F0502020204030204" pitchFamily="34" charset="0"/>
              </a:rPr>
              <a:t>students involved in the project and</a:t>
            </a:r>
          </a:p>
          <a:p>
            <a:pPr lvl="1"/>
            <a:r>
              <a:rPr lang="en-US" dirty="0">
                <a:effectLst/>
                <a:ea typeface="Calibri" panose="020F0502020204030204" pitchFamily="34" charset="0"/>
              </a:rPr>
              <a:t>the broader community</a:t>
            </a:r>
            <a:r>
              <a:rPr lang="en-US" spc="-10" dirty="0">
                <a:effectLst/>
                <a:ea typeface="Calibri" panose="020F0502020204030204" pitchFamily="34" charset="0"/>
              </a:rPr>
              <a:t>?</a:t>
            </a:r>
            <a:r>
              <a:rPr lang="en-US" dirty="0">
                <a:effectLst/>
              </a:rPr>
              <a:t> </a:t>
            </a:r>
            <a:endParaRPr lang="en-US" dirty="0"/>
          </a:p>
        </p:txBody>
      </p:sp>
      <p:sp>
        <p:nvSpPr>
          <p:cNvPr id="4" name="Slide Number Placeholder 3">
            <a:extLst>
              <a:ext uri="{FF2B5EF4-FFF2-40B4-BE49-F238E27FC236}">
                <a16:creationId xmlns:a16="http://schemas.microsoft.com/office/drawing/2014/main" id="{2B5AD0B9-22F3-6B62-A8C4-0F95D2D5BBB4}"/>
              </a:ext>
            </a:extLst>
          </p:cNvPr>
          <p:cNvSpPr>
            <a:spLocks noGrp="1"/>
          </p:cNvSpPr>
          <p:nvPr>
            <p:ph type="sldNum" sz="quarter" idx="12"/>
          </p:nvPr>
        </p:nvSpPr>
        <p:spPr/>
        <p:txBody>
          <a:bodyPr/>
          <a:lstStyle/>
          <a:p>
            <a:fld id="{36E0A6B4-3195-9B41-AD03-BB817428CF41}" type="slidenum">
              <a:rPr lang="en-US" smtClean="0"/>
              <a:t>11</a:t>
            </a:fld>
            <a:endParaRPr lang="en-US" dirty="0"/>
          </a:p>
        </p:txBody>
      </p:sp>
    </p:spTree>
    <p:extLst>
      <p:ext uri="{BB962C8B-B14F-4D97-AF65-F5344CB8AC3E}">
        <p14:creationId xmlns:p14="http://schemas.microsoft.com/office/powerpoint/2010/main" val="178867104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03DF65-1DB2-E0B1-2E7B-52C53A79B261}"/>
              </a:ext>
            </a:extLst>
          </p:cNvPr>
          <p:cNvSpPr>
            <a:spLocks noGrp="1"/>
          </p:cNvSpPr>
          <p:nvPr>
            <p:ph type="title"/>
          </p:nvPr>
        </p:nvSpPr>
        <p:spPr>
          <a:xfrm>
            <a:off x="838200" y="365125"/>
            <a:ext cx="10515600" cy="1281113"/>
          </a:xfrm>
        </p:spPr>
        <p:txBody>
          <a:bodyPr>
            <a:normAutofit/>
          </a:bodyPr>
          <a:lstStyle/>
          <a:p>
            <a:pPr algn="ctr"/>
            <a:r>
              <a:rPr lang="en-US" sz="3600" dirty="0">
                <a:solidFill>
                  <a:srgbClr val="2F2F2F"/>
                </a:solidFill>
                <a:effectLst/>
                <a:latin typeface="+mn-lt"/>
                <a:ea typeface="Calibri" panose="020F0502020204030204" pitchFamily="34" charset="0"/>
              </a:rPr>
              <a:t>Guiding questions for proposal development</a:t>
            </a:r>
            <a:br>
              <a:rPr lang="en-US" sz="3600" dirty="0">
                <a:solidFill>
                  <a:srgbClr val="2F2F2F"/>
                </a:solidFill>
                <a:effectLst/>
                <a:latin typeface="+mn-lt"/>
                <a:ea typeface="Calibri" panose="020F0502020204030204" pitchFamily="34" charset="0"/>
              </a:rPr>
            </a:br>
            <a:r>
              <a:rPr lang="en-US" sz="3600" b="1" dirty="0">
                <a:solidFill>
                  <a:srgbClr val="2F2F2F"/>
                </a:solidFill>
                <a:effectLst/>
                <a:latin typeface="+mn-lt"/>
                <a:ea typeface="Calibri" panose="020F0502020204030204" pitchFamily="34" charset="0"/>
              </a:rPr>
              <a:t>Project Narrative</a:t>
            </a:r>
            <a:endParaRPr lang="en-US" sz="3600" dirty="0">
              <a:latin typeface="+mn-lt"/>
            </a:endParaRPr>
          </a:p>
        </p:txBody>
      </p:sp>
      <p:sp>
        <p:nvSpPr>
          <p:cNvPr id="3" name="Content Placeholder 2">
            <a:extLst>
              <a:ext uri="{FF2B5EF4-FFF2-40B4-BE49-F238E27FC236}">
                <a16:creationId xmlns:a16="http://schemas.microsoft.com/office/drawing/2014/main" id="{4785A5AF-9617-5DEB-229C-AACFA038960D}"/>
              </a:ext>
            </a:extLst>
          </p:cNvPr>
          <p:cNvSpPr>
            <a:spLocks noGrp="1"/>
          </p:cNvSpPr>
          <p:nvPr>
            <p:ph idx="1"/>
          </p:nvPr>
        </p:nvSpPr>
        <p:spPr>
          <a:xfrm>
            <a:off x="838200" y="1952977"/>
            <a:ext cx="10515600" cy="4223985"/>
          </a:xfrm>
          <a:solidFill>
            <a:schemeClr val="bg1"/>
          </a:solidFill>
        </p:spPr>
        <p:txBody>
          <a:bodyPr>
            <a:normAutofit/>
          </a:bodyPr>
          <a:lstStyle/>
          <a:p>
            <a:pPr marL="0" indent="0">
              <a:buNone/>
            </a:pPr>
            <a:r>
              <a:rPr lang="en-US" b="1" dirty="0">
                <a:solidFill>
                  <a:srgbClr val="0070C0"/>
                </a:solidFill>
                <a:effectLst/>
                <a:ea typeface="Calibri" panose="020F0502020204030204" pitchFamily="34" charset="0"/>
              </a:rPr>
              <a:t>Investigator – </a:t>
            </a:r>
            <a:r>
              <a:rPr lang="en-US" spc="-25" dirty="0">
                <a:solidFill>
                  <a:srgbClr val="0070C0"/>
                </a:solidFill>
                <a:effectLst/>
                <a:ea typeface="Calibri" panose="020F0502020204030204" pitchFamily="34" charset="0"/>
              </a:rPr>
              <a:t>evidence about eligibility </a:t>
            </a:r>
            <a:r>
              <a:rPr lang="en-US" dirty="0">
                <a:solidFill>
                  <a:srgbClr val="0070C0"/>
                </a:solidFill>
                <a:effectLst/>
                <a:ea typeface="Calibri" panose="020F0502020204030204" pitchFamily="34" charset="0"/>
              </a:rPr>
              <a:t>for</a:t>
            </a:r>
            <a:r>
              <a:rPr lang="en-US" spc="-20" dirty="0">
                <a:solidFill>
                  <a:srgbClr val="0070C0"/>
                </a:solidFill>
                <a:effectLst/>
                <a:ea typeface="Calibri" panose="020F0502020204030204" pitchFamily="34" charset="0"/>
              </a:rPr>
              <a:t> </a:t>
            </a:r>
            <a:r>
              <a:rPr lang="en-US" dirty="0">
                <a:solidFill>
                  <a:srgbClr val="0070C0"/>
                </a:solidFill>
                <a:effectLst/>
                <a:ea typeface="Calibri" panose="020F0502020204030204" pitchFamily="34" charset="0"/>
              </a:rPr>
              <a:t>an</a:t>
            </a:r>
            <a:r>
              <a:rPr lang="en-US" spc="-25" dirty="0">
                <a:solidFill>
                  <a:srgbClr val="0070C0"/>
                </a:solidFill>
                <a:effectLst/>
                <a:ea typeface="Calibri" panose="020F0502020204030204" pitchFamily="34" charset="0"/>
              </a:rPr>
              <a:t> </a:t>
            </a:r>
            <a:r>
              <a:rPr lang="en-US" dirty="0">
                <a:solidFill>
                  <a:srgbClr val="0070C0"/>
                </a:solidFill>
                <a:effectLst/>
                <a:ea typeface="Calibri" panose="020F0502020204030204" pitchFamily="34" charset="0"/>
              </a:rPr>
              <a:t>FGRSC</a:t>
            </a:r>
            <a:r>
              <a:rPr lang="en-US" spc="-25" dirty="0">
                <a:solidFill>
                  <a:srgbClr val="0070C0"/>
                </a:solidFill>
                <a:effectLst/>
                <a:ea typeface="Calibri" panose="020F0502020204030204" pitchFamily="34" charset="0"/>
              </a:rPr>
              <a:t> </a:t>
            </a:r>
            <a:r>
              <a:rPr lang="en-US" dirty="0">
                <a:solidFill>
                  <a:srgbClr val="0070C0"/>
                </a:solidFill>
                <a:effectLst/>
                <a:ea typeface="Calibri" panose="020F0502020204030204" pitchFamily="34" charset="0"/>
              </a:rPr>
              <a:t>award;</a:t>
            </a:r>
            <a:r>
              <a:rPr lang="en-US" spc="-25" dirty="0">
                <a:solidFill>
                  <a:srgbClr val="0070C0"/>
                </a:solidFill>
                <a:effectLst/>
                <a:ea typeface="Calibri" panose="020F0502020204030204" pitchFamily="34" charset="0"/>
              </a:rPr>
              <a:t> </a:t>
            </a:r>
            <a:r>
              <a:rPr lang="en-US" dirty="0">
                <a:solidFill>
                  <a:srgbClr val="0070C0"/>
                </a:solidFill>
                <a:effectLst/>
                <a:ea typeface="Calibri" panose="020F0502020204030204" pitchFamily="34" charset="0"/>
              </a:rPr>
              <a:t>well-suited to carry out the project</a:t>
            </a:r>
            <a:endParaRPr lang="en-US" dirty="0">
              <a:solidFill>
                <a:srgbClr val="0070C0"/>
              </a:solidFill>
              <a:effectLst/>
            </a:endParaRPr>
          </a:p>
          <a:p>
            <a:pPr marL="0" indent="0">
              <a:buNone/>
            </a:pPr>
            <a:endParaRPr lang="en-US" sz="2400" dirty="0">
              <a:solidFill>
                <a:srgbClr val="0070C0"/>
              </a:solidFill>
            </a:endParaRPr>
          </a:p>
          <a:p>
            <a:pPr marL="0" indent="0">
              <a:buNone/>
            </a:pPr>
            <a:r>
              <a:rPr lang="en-US" dirty="0"/>
              <a:t>Question to ask yourself: Do I…</a:t>
            </a:r>
            <a:endParaRPr lang="en-US" dirty="0">
              <a:effectLst/>
            </a:endParaRPr>
          </a:p>
          <a:p>
            <a:pPr marL="460375" indent="-460375"/>
            <a:r>
              <a:rPr lang="en-US" spc="-35" dirty="0">
                <a:ea typeface="Calibri" panose="020F0502020204030204" pitchFamily="34" charset="0"/>
              </a:rPr>
              <a:t>Describe how</a:t>
            </a:r>
            <a:r>
              <a:rPr lang="en-US" spc="-35" dirty="0">
                <a:effectLst/>
                <a:ea typeface="Calibri" panose="020F0502020204030204" pitchFamily="34" charset="0"/>
              </a:rPr>
              <a:t> </a:t>
            </a:r>
            <a:r>
              <a:rPr lang="en-US" dirty="0">
                <a:effectLst/>
                <a:ea typeface="Calibri" panose="020F0502020204030204" pitchFamily="34" charset="0"/>
              </a:rPr>
              <a:t>my</a:t>
            </a:r>
            <a:r>
              <a:rPr lang="en-US" spc="-40" dirty="0">
                <a:effectLst/>
                <a:ea typeface="Calibri" panose="020F0502020204030204" pitchFamily="34" charset="0"/>
              </a:rPr>
              <a:t> </a:t>
            </a:r>
            <a:r>
              <a:rPr lang="en-US" dirty="0">
                <a:effectLst/>
                <a:ea typeface="Calibri" panose="020F0502020204030204" pitchFamily="34" charset="0"/>
              </a:rPr>
              <a:t>emerging/ongoing</a:t>
            </a:r>
            <a:r>
              <a:rPr lang="en-US" spc="-35" dirty="0">
                <a:effectLst/>
                <a:ea typeface="Calibri" panose="020F0502020204030204" pitchFamily="34" charset="0"/>
              </a:rPr>
              <a:t> </a:t>
            </a:r>
            <a:r>
              <a:rPr lang="en-US" dirty="0">
                <a:effectLst/>
                <a:ea typeface="Calibri" panose="020F0502020204030204" pitchFamily="34" charset="0"/>
              </a:rPr>
              <a:t>record</a:t>
            </a:r>
            <a:r>
              <a:rPr lang="en-US" spc="-40" dirty="0">
                <a:effectLst/>
                <a:ea typeface="Calibri" panose="020F0502020204030204" pitchFamily="34" charset="0"/>
              </a:rPr>
              <a:t> </a:t>
            </a:r>
            <a:r>
              <a:rPr lang="en-US" dirty="0">
                <a:effectLst/>
                <a:ea typeface="Calibri" panose="020F0502020204030204" pitchFamily="34" charset="0"/>
              </a:rPr>
              <a:t>of</a:t>
            </a:r>
            <a:r>
              <a:rPr lang="en-US" spc="-40" dirty="0">
                <a:effectLst/>
                <a:ea typeface="Calibri" panose="020F0502020204030204" pitchFamily="34" charset="0"/>
              </a:rPr>
              <a:t> </a:t>
            </a:r>
            <a:r>
              <a:rPr lang="en-US" dirty="0">
                <a:effectLst/>
                <a:ea typeface="Calibri" panose="020F0502020204030204" pitchFamily="34" charset="0"/>
              </a:rPr>
              <a:t>accomplishments makes me well-suited to carry out the project?</a:t>
            </a:r>
          </a:p>
          <a:p>
            <a:pPr marL="460375" indent="-460375"/>
            <a:r>
              <a:rPr lang="en-US" dirty="0">
                <a:effectLst/>
                <a:ea typeface="Calibri" panose="020F0502020204030204" pitchFamily="34" charset="0"/>
              </a:rPr>
              <a:t>Include evidence that I am eligible based on FGRSC criteria?</a:t>
            </a:r>
          </a:p>
          <a:p>
            <a:pPr marL="0" indent="0">
              <a:buNone/>
            </a:pPr>
            <a:endParaRPr lang="en-US" sz="1600" dirty="0"/>
          </a:p>
        </p:txBody>
      </p:sp>
      <p:sp>
        <p:nvSpPr>
          <p:cNvPr id="4" name="Slide Number Placeholder 3">
            <a:extLst>
              <a:ext uri="{FF2B5EF4-FFF2-40B4-BE49-F238E27FC236}">
                <a16:creationId xmlns:a16="http://schemas.microsoft.com/office/drawing/2014/main" id="{FC12F416-3DFB-2E86-BD49-7CA9239CED03}"/>
              </a:ext>
            </a:extLst>
          </p:cNvPr>
          <p:cNvSpPr>
            <a:spLocks noGrp="1"/>
          </p:cNvSpPr>
          <p:nvPr>
            <p:ph type="sldNum" sz="quarter" idx="12"/>
          </p:nvPr>
        </p:nvSpPr>
        <p:spPr/>
        <p:txBody>
          <a:bodyPr/>
          <a:lstStyle/>
          <a:p>
            <a:fld id="{36E0A6B4-3195-9B41-AD03-BB817428CF41}" type="slidenum">
              <a:rPr lang="en-US" smtClean="0"/>
              <a:t>12</a:t>
            </a:fld>
            <a:endParaRPr lang="en-US" dirty="0"/>
          </a:p>
        </p:txBody>
      </p:sp>
    </p:spTree>
    <p:extLst>
      <p:ext uri="{BB962C8B-B14F-4D97-AF65-F5344CB8AC3E}">
        <p14:creationId xmlns:p14="http://schemas.microsoft.com/office/powerpoint/2010/main" val="184811784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574A3B-7113-E0DB-80F1-96271B819892}"/>
              </a:ext>
            </a:extLst>
          </p:cNvPr>
          <p:cNvSpPr>
            <a:spLocks noGrp="1"/>
          </p:cNvSpPr>
          <p:nvPr>
            <p:ph type="title"/>
          </p:nvPr>
        </p:nvSpPr>
        <p:spPr>
          <a:xfrm>
            <a:off x="838200" y="365126"/>
            <a:ext cx="10515600" cy="780628"/>
          </a:xfrm>
        </p:spPr>
        <p:txBody>
          <a:bodyPr>
            <a:normAutofit/>
          </a:bodyPr>
          <a:lstStyle/>
          <a:p>
            <a:r>
              <a:rPr lang="en-US" sz="3600" dirty="0">
                <a:ea typeface="Calibri" panose="020F0502020204030204" pitchFamily="34" charset="0"/>
              </a:rPr>
              <a:t>Budget</a:t>
            </a:r>
            <a:r>
              <a:rPr lang="en-US" sz="3600" spc="-15" dirty="0">
                <a:ea typeface="Calibri" panose="020F0502020204030204" pitchFamily="34" charset="0"/>
              </a:rPr>
              <a:t> </a:t>
            </a:r>
            <a:r>
              <a:rPr lang="en-US" sz="3600" dirty="0">
                <a:ea typeface="Calibri" panose="020F0502020204030204" pitchFamily="34" charset="0"/>
              </a:rPr>
              <a:t>and</a:t>
            </a:r>
            <a:r>
              <a:rPr lang="en-US" sz="3600" spc="-15" dirty="0">
                <a:ea typeface="Calibri" panose="020F0502020204030204" pitchFamily="34" charset="0"/>
              </a:rPr>
              <a:t> </a:t>
            </a:r>
            <a:r>
              <a:rPr lang="en-US" sz="3600" dirty="0">
                <a:ea typeface="Calibri" panose="020F0502020204030204" pitchFamily="34" charset="0"/>
              </a:rPr>
              <a:t>Budget</a:t>
            </a:r>
            <a:r>
              <a:rPr lang="en-US" sz="3600" spc="-15" dirty="0">
                <a:ea typeface="Calibri" panose="020F0502020204030204" pitchFamily="34" charset="0"/>
              </a:rPr>
              <a:t> </a:t>
            </a:r>
            <a:r>
              <a:rPr lang="en-US" sz="3600" dirty="0">
                <a:ea typeface="Calibri" panose="020F0502020204030204" pitchFamily="34" charset="0"/>
              </a:rPr>
              <a:t>Justiﬁcation</a:t>
            </a:r>
            <a:endParaRPr lang="en-US" sz="3600" dirty="0"/>
          </a:p>
        </p:txBody>
      </p:sp>
      <p:sp>
        <p:nvSpPr>
          <p:cNvPr id="3" name="Content Placeholder 2">
            <a:extLst>
              <a:ext uri="{FF2B5EF4-FFF2-40B4-BE49-F238E27FC236}">
                <a16:creationId xmlns:a16="http://schemas.microsoft.com/office/drawing/2014/main" id="{57BD9C05-7A7A-246F-B229-438B710BFBE2}"/>
              </a:ext>
            </a:extLst>
          </p:cNvPr>
          <p:cNvSpPr>
            <a:spLocks noGrp="1"/>
          </p:cNvSpPr>
          <p:nvPr>
            <p:ph idx="1"/>
          </p:nvPr>
        </p:nvSpPr>
        <p:spPr>
          <a:xfrm>
            <a:off x="838199" y="1233889"/>
            <a:ext cx="10784595" cy="4943074"/>
          </a:xfrm>
        </p:spPr>
        <p:txBody>
          <a:bodyPr>
            <a:normAutofit/>
          </a:bodyPr>
          <a:lstStyle/>
          <a:p>
            <a:r>
              <a:rPr lang="en-US" sz="2400" dirty="0">
                <a:effectLst/>
                <a:ea typeface="Calibri" panose="020F0502020204030204" pitchFamily="34" charset="0"/>
              </a:rPr>
              <a:t>Align your budget with </a:t>
            </a:r>
            <a:r>
              <a:rPr lang="en-US" sz="2400" dirty="0">
                <a:ea typeface="Calibri" panose="020F0502020204030204" pitchFamily="34" charset="0"/>
              </a:rPr>
              <a:t>the proposed work and clearly justify each budget category.</a:t>
            </a:r>
          </a:p>
          <a:p>
            <a:r>
              <a:rPr lang="en-US" sz="2400" dirty="0">
                <a:effectLst/>
                <a:ea typeface="Calibri" panose="020F0502020204030204" pitchFamily="34" charset="0"/>
              </a:rPr>
              <a:t>Budget categories:</a:t>
            </a:r>
          </a:p>
          <a:p>
            <a:pPr lvl="1"/>
            <a:r>
              <a:rPr lang="en-US" sz="2000" dirty="0">
                <a:effectLst/>
                <a:latin typeface="Calibri" panose="020F0502020204030204" pitchFamily="34" charset="0"/>
                <a:ea typeface="Calibri" panose="020F0502020204030204" pitchFamily="34" charset="0"/>
              </a:rPr>
              <a:t>U</a:t>
            </a:r>
            <a:r>
              <a:rPr lang="en-US" sz="2000" dirty="0">
                <a:latin typeface="Calibri" panose="020F0502020204030204" pitchFamily="34" charset="0"/>
                <a:ea typeface="Calibri" panose="020F0502020204030204" pitchFamily="34" charset="0"/>
              </a:rPr>
              <a:t>ndergraduate and graduate student costs</a:t>
            </a:r>
            <a:r>
              <a:rPr lang="en-US" sz="2000" spc="-35" dirty="0">
                <a:latin typeface="Calibri" panose="020F0502020204030204" pitchFamily="34" charset="0"/>
                <a:ea typeface="Calibri" panose="020F0502020204030204" pitchFamily="34" charset="0"/>
              </a:rPr>
              <a:t> </a:t>
            </a:r>
            <a:r>
              <a:rPr lang="en-US" sz="2000" dirty="0">
                <a:latin typeface="Calibri" panose="020F0502020204030204" pitchFamily="34" charset="0"/>
                <a:ea typeface="Calibri" panose="020F0502020204030204" pitchFamily="34" charset="0"/>
              </a:rPr>
              <a:t>and</a:t>
            </a:r>
            <a:r>
              <a:rPr lang="en-US" sz="2000" spc="-35" dirty="0">
                <a:latin typeface="Calibri" panose="020F0502020204030204" pitchFamily="34" charset="0"/>
                <a:ea typeface="Calibri" panose="020F0502020204030204" pitchFamily="34" charset="0"/>
              </a:rPr>
              <a:t> </a:t>
            </a:r>
            <a:r>
              <a:rPr lang="en-US" sz="2000" dirty="0">
                <a:latin typeface="Calibri" panose="020F0502020204030204" pitchFamily="34" charset="0"/>
                <a:ea typeface="Calibri" panose="020F0502020204030204" pitchFamily="34" charset="0"/>
              </a:rPr>
              <a:t>fringe</a:t>
            </a:r>
            <a:r>
              <a:rPr lang="en-US" sz="2000" spc="-35" dirty="0">
                <a:latin typeface="Calibri" panose="020F0502020204030204" pitchFamily="34" charset="0"/>
                <a:ea typeface="Calibri" panose="020F0502020204030204" pitchFamily="34" charset="0"/>
              </a:rPr>
              <a:t> </a:t>
            </a:r>
            <a:r>
              <a:rPr lang="en-US" sz="2000" dirty="0">
                <a:latin typeface="Calibri" panose="020F0502020204030204" pitchFamily="34" charset="0"/>
                <a:ea typeface="Calibri" panose="020F0502020204030204" pitchFamily="34" charset="0"/>
              </a:rPr>
              <a:t>beneﬁts</a:t>
            </a:r>
          </a:p>
          <a:p>
            <a:pPr lvl="1"/>
            <a:r>
              <a:rPr lang="en-US" sz="2000" dirty="0">
                <a:effectLst/>
                <a:latin typeface="Calibri" panose="020F0502020204030204" pitchFamily="34" charset="0"/>
                <a:ea typeface="Calibri" panose="020F0502020204030204" pitchFamily="34" charset="0"/>
              </a:rPr>
              <a:t>Travel </a:t>
            </a:r>
          </a:p>
          <a:p>
            <a:pPr lvl="1"/>
            <a:r>
              <a:rPr lang="en-US" sz="2000" dirty="0">
                <a:latin typeface="Calibri" panose="020F0502020204030204" pitchFamily="34" charset="0"/>
                <a:ea typeface="Calibri" panose="020F0502020204030204" pitchFamily="34" charset="0"/>
              </a:rPr>
              <a:t>Community</a:t>
            </a:r>
            <a:r>
              <a:rPr lang="en-US" sz="2000" spc="-35" dirty="0">
                <a:latin typeface="Calibri" panose="020F0502020204030204" pitchFamily="34" charset="0"/>
                <a:ea typeface="Calibri" panose="020F0502020204030204" pitchFamily="34" charset="0"/>
              </a:rPr>
              <a:t> </a:t>
            </a:r>
            <a:r>
              <a:rPr lang="en-US" sz="2000" dirty="0">
                <a:latin typeface="Calibri" panose="020F0502020204030204" pitchFamily="34" charset="0"/>
                <a:ea typeface="Calibri" panose="020F0502020204030204" pitchFamily="34" charset="0"/>
              </a:rPr>
              <a:t>collaborator</a:t>
            </a:r>
            <a:r>
              <a:rPr lang="en-US" sz="2000" spc="-35" dirty="0">
                <a:latin typeface="Calibri" panose="020F0502020204030204" pitchFamily="34" charset="0"/>
                <a:ea typeface="Calibri" panose="020F0502020204030204" pitchFamily="34" charset="0"/>
              </a:rPr>
              <a:t> </a:t>
            </a:r>
            <a:r>
              <a:rPr lang="en-US" sz="2000" dirty="0">
                <a:latin typeface="Calibri" panose="020F0502020204030204" pitchFamily="34" charset="0"/>
                <a:ea typeface="Calibri" panose="020F0502020204030204" pitchFamily="34" charset="0"/>
              </a:rPr>
              <a:t>service</a:t>
            </a:r>
            <a:r>
              <a:rPr lang="en-US" sz="2000" spc="-35" dirty="0">
                <a:latin typeface="Calibri" panose="020F0502020204030204" pitchFamily="34" charset="0"/>
                <a:ea typeface="Calibri" panose="020F0502020204030204" pitchFamily="34" charset="0"/>
              </a:rPr>
              <a:t> </a:t>
            </a:r>
            <a:r>
              <a:rPr lang="en-US" sz="2000" dirty="0">
                <a:latin typeface="Calibri" panose="020F0502020204030204" pitchFamily="34" charset="0"/>
                <a:ea typeface="Calibri" panose="020F0502020204030204" pitchFamily="34" charset="0"/>
              </a:rPr>
              <a:t>payments (if applicable)</a:t>
            </a:r>
          </a:p>
          <a:p>
            <a:pPr lvl="1"/>
            <a:r>
              <a:rPr lang="en-US" sz="2000" dirty="0">
                <a:latin typeface="Calibri" panose="020F0502020204030204" pitchFamily="34" charset="0"/>
                <a:ea typeface="Calibri" panose="020F0502020204030204" pitchFamily="34" charset="0"/>
              </a:rPr>
              <a:t>Equipment,</a:t>
            </a:r>
            <a:r>
              <a:rPr lang="en-US" sz="2000" spc="-35" dirty="0">
                <a:latin typeface="Calibri" panose="020F0502020204030204" pitchFamily="34" charset="0"/>
                <a:ea typeface="Calibri" panose="020F0502020204030204" pitchFamily="34" charset="0"/>
              </a:rPr>
              <a:t> </a:t>
            </a:r>
            <a:r>
              <a:rPr lang="en-US" sz="2000" dirty="0">
                <a:latin typeface="Calibri" panose="020F0502020204030204" pitchFamily="34" charset="0"/>
                <a:ea typeface="Calibri" panose="020F0502020204030204" pitchFamily="34" charset="0"/>
              </a:rPr>
              <a:t>supplies and materials</a:t>
            </a:r>
          </a:p>
          <a:p>
            <a:pPr lvl="1"/>
            <a:r>
              <a:rPr lang="en-US" sz="2000" dirty="0">
                <a:latin typeface="Calibri" panose="020F0502020204030204" pitchFamily="34" charset="0"/>
                <a:ea typeface="Calibri" panose="020F0502020204030204" pitchFamily="34" charset="0"/>
              </a:rPr>
              <a:t>Participant support costs</a:t>
            </a:r>
          </a:p>
          <a:p>
            <a:pPr lvl="1"/>
            <a:r>
              <a:rPr lang="en-US" sz="2000" dirty="0">
                <a:latin typeface="Calibri" panose="020F0502020204030204" pitchFamily="34" charset="0"/>
                <a:ea typeface="Calibri" panose="020F0502020204030204" pitchFamily="34" charset="0"/>
              </a:rPr>
              <a:t>Animals and animal care</a:t>
            </a:r>
          </a:p>
          <a:p>
            <a:pPr lvl="1"/>
            <a:r>
              <a:rPr lang="en-US" sz="2000" dirty="0">
                <a:effectLst/>
                <a:latin typeface="Calibri" panose="020F0502020204030204" pitchFamily="34" charset="0"/>
                <a:ea typeface="Calibri" panose="020F0502020204030204" pitchFamily="34" charset="0"/>
              </a:rPr>
              <a:t>Contractual services</a:t>
            </a:r>
            <a:endParaRPr lang="en-US" sz="2000" dirty="0">
              <a:effectLst/>
              <a:ea typeface="Calibri" panose="020F0502020204030204" pitchFamily="34" charset="0"/>
            </a:endParaRPr>
          </a:p>
          <a:p>
            <a:r>
              <a:rPr lang="en-US" sz="1800" dirty="0">
                <a:effectLst/>
                <a:latin typeface="Calibri" panose="020F0502020204030204" pitchFamily="34" charset="0"/>
                <a:ea typeface="Calibri" panose="020F0502020204030204" pitchFamily="34" charset="0"/>
              </a:rPr>
              <a:t>If applicable: Contract</a:t>
            </a:r>
            <a:r>
              <a:rPr lang="en-US" sz="1800" spc="-30" dirty="0">
                <a:effectLst/>
                <a:latin typeface="Calibri" panose="020F0502020204030204" pitchFamily="34" charset="0"/>
                <a:ea typeface="Calibri" panose="020F0502020204030204" pitchFamily="34" charset="0"/>
              </a:rPr>
              <a:t> </a:t>
            </a:r>
            <a:r>
              <a:rPr lang="en-US" sz="1800" dirty="0">
                <a:effectLst/>
                <a:latin typeface="Calibri" panose="020F0502020204030204" pitchFamily="34" charset="0"/>
                <a:ea typeface="Calibri" panose="020F0502020204030204" pitchFamily="34" charset="0"/>
              </a:rPr>
              <a:t>with</a:t>
            </a:r>
            <a:r>
              <a:rPr lang="en-US" sz="1800" spc="-35" dirty="0">
                <a:effectLst/>
                <a:latin typeface="Calibri" panose="020F0502020204030204" pitchFamily="34" charset="0"/>
                <a:ea typeface="Calibri" panose="020F0502020204030204" pitchFamily="34" charset="0"/>
              </a:rPr>
              <a:t> </a:t>
            </a:r>
            <a:r>
              <a:rPr lang="en-US" sz="1800" dirty="0">
                <a:effectLst/>
                <a:latin typeface="Calibri" panose="020F0502020204030204" pitchFamily="34" charset="0"/>
                <a:ea typeface="Calibri" panose="020F0502020204030204" pitchFamily="34" charset="0"/>
              </a:rPr>
              <a:t>a</a:t>
            </a:r>
            <a:r>
              <a:rPr lang="en-US" sz="1800" spc="-35" dirty="0">
                <a:effectLst/>
                <a:latin typeface="Calibri" panose="020F0502020204030204" pitchFamily="34" charset="0"/>
                <a:ea typeface="Calibri" panose="020F0502020204030204" pitchFamily="34" charset="0"/>
              </a:rPr>
              <a:t> </a:t>
            </a:r>
            <a:r>
              <a:rPr lang="en-US" sz="1800" dirty="0">
                <a:effectLst/>
                <a:latin typeface="Calibri" panose="020F0502020204030204" pitchFamily="34" charset="0"/>
                <a:ea typeface="Calibri" panose="020F0502020204030204" pitchFamily="34" charset="0"/>
              </a:rPr>
              <a:t>Community</a:t>
            </a:r>
            <a:r>
              <a:rPr lang="en-US" sz="1800" spc="-30" dirty="0">
                <a:effectLst/>
                <a:latin typeface="Calibri" panose="020F0502020204030204" pitchFamily="34" charset="0"/>
                <a:ea typeface="Calibri" panose="020F0502020204030204" pitchFamily="34" charset="0"/>
              </a:rPr>
              <a:t> </a:t>
            </a:r>
            <a:r>
              <a:rPr lang="en-US" sz="1800" dirty="0">
                <a:effectLst/>
                <a:latin typeface="Calibri" panose="020F0502020204030204" pitchFamily="34" charset="0"/>
                <a:ea typeface="Calibri" panose="020F0502020204030204" pitchFamily="34" charset="0"/>
              </a:rPr>
              <a:t>Partner</a:t>
            </a:r>
            <a:r>
              <a:rPr lang="en-US" sz="1800" spc="-30" dirty="0">
                <a:effectLst/>
                <a:latin typeface="Calibri" panose="020F0502020204030204" pitchFamily="34" charset="0"/>
                <a:ea typeface="Calibri" panose="020F0502020204030204" pitchFamily="34" charset="0"/>
              </a:rPr>
              <a:t> </a:t>
            </a:r>
            <a:r>
              <a:rPr lang="en-US" sz="1800" dirty="0">
                <a:effectLst/>
                <a:latin typeface="Calibri" panose="020F0502020204030204" pitchFamily="34" charset="0"/>
                <a:ea typeface="Calibri" panose="020F0502020204030204" pitchFamily="34" charset="0"/>
              </a:rPr>
              <a:t>Organization</a:t>
            </a:r>
            <a:r>
              <a:rPr lang="en-US" sz="1800" spc="-35" dirty="0">
                <a:effectLst/>
                <a:latin typeface="Calibri" panose="020F0502020204030204" pitchFamily="34" charset="0"/>
                <a:ea typeface="Calibri" panose="020F0502020204030204" pitchFamily="34" charset="0"/>
              </a:rPr>
              <a:t> </a:t>
            </a:r>
            <a:r>
              <a:rPr lang="en-US" sz="1800" dirty="0">
                <a:effectLst/>
                <a:latin typeface="Calibri" panose="020F0502020204030204" pitchFamily="34" charset="0"/>
                <a:ea typeface="Calibri" panose="020F0502020204030204" pitchFamily="34" charset="0"/>
              </a:rPr>
              <a:t>for</a:t>
            </a:r>
            <a:r>
              <a:rPr lang="en-US" sz="1800" spc="-30" dirty="0">
                <a:effectLst/>
                <a:latin typeface="Calibri" panose="020F0502020204030204" pitchFamily="34" charset="0"/>
                <a:ea typeface="Calibri" panose="020F0502020204030204" pitchFamily="34" charset="0"/>
              </a:rPr>
              <a:t> </a:t>
            </a:r>
            <a:r>
              <a:rPr lang="en-US" sz="1800" dirty="0">
                <a:effectLst/>
                <a:latin typeface="Calibri" panose="020F0502020204030204" pitchFamily="34" charset="0"/>
                <a:ea typeface="Calibri" panose="020F0502020204030204" pitchFamily="34" charset="0"/>
              </a:rPr>
              <a:t>community-engaged</a:t>
            </a:r>
            <a:r>
              <a:rPr lang="en-US" sz="1800" spc="-35" dirty="0">
                <a:effectLst/>
                <a:latin typeface="Calibri" panose="020F0502020204030204" pitchFamily="34" charset="0"/>
                <a:ea typeface="Calibri" panose="020F0502020204030204" pitchFamily="34" charset="0"/>
              </a:rPr>
              <a:t> </a:t>
            </a:r>
            <a:r>
              <a:rPr lang="en-US" sz="1800" dirty="0">
                <a:effectLst/>
                <a:latin typeface="Calibri" panose="020F0502020204030204" pitchFamily="34" charset="0"/>
                <a:ea typeface="Calibri" panose="020F0502020204030204" pitchFamily="34" charset="0"/>
              </a:rPr>
              <a:t>research. Make sure that community collaborator is appropriately compensated, and budget line items are clearly justiﬁed and consistent with the Letter of Commitment and Statement of Work?</a:t>
            </a:r>
            <a:r>
              <a:rPr lang="en-US" sz="1600" dirty="0">
                <a:effectLst/>
              </a:rPr>
              <a:t> </a:t>
            </a:r>
          </a:p>
        </p:txBody>
      </p:sp>
      <p:sp>
        <p:nvSpPr>
          <p:cNvPr id="4" name="Slide Number Placeholder 3">
            <a:extLst>
              <a:ext uri="{FF2B5EF4-FFF2-40B4-BE49-F238E27FC236}">
                <a16:creationId xmlns:a16="http://schemas.microsoft.com/office/drawing/2014/main" id="{0ACB2EFD-C3A0-9BCE-0DDD-776ECF8A0433}"/>
              </a:ext>
            </a:extLst>
          </p:cNvPr>
          <p:cNvSpPr>
            <a:spLocks noGrp="1"/>
          </p:cNvSpPr>
          <p:nvPr>
            <p:ph type="sldNum" sz="quarter" idx="12"/>
          </p:nvPr>
        </p:nvSpPr>
        <p:spPr/>
        <p:txBody>
          <a:bodyPr/>
          <a:lstStyle/>
          <a:p>
            <a:fld id="{36E0A6B4-3195-9B41-AD03-BB817428CF41}" type="slidenum">
              <a:rPr lang="en-US" smtClean="0"/>
              <a:t>13</a:t>
            </a:fld>
            <a:endParaRPr lang="en-US" dirty="0"/>
          </a:p>
        </p:txBody>
      </p:sp>
    </p:spTree>
    <p:extLst>
      <p:ext uri="{BB962C8B-B14F-4D97-AF65-F5344CB8AC3E}">
        <p14:creationId xmlns:p14="http://schemas.microsoft.com/office/powerpoint/2010/main" val="349262217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BC54AB5-3BBC-D5E1-B409-1A3ED2D31488}"/>
              </a:ext>
            </a:extLst>
          </p:cNvPr>
          <p:cNvSpPr>
            <a:spLocks noGrp="1"/>
          </p:cNvSpPr>
          <p:nvPr>
            <p:ph type="title"/>
          </p:nvPr>
        </p:nvSpPr>
        <p:spPr>
          <a:xfrm>
            <a:off x="286439" y="365126"/>
            <a:ext cx="11067361" cy="648426"/>
          </a:xfrm>
        </p:spPr>
        <p:txBody>
          <a:bodyPr>
            <a:normAutofit/>
          </a:bodyPr>
          <a:lstStyle/>
          <a:p>
            <a:r>
              <a:rPr lang="en-US" sz="3600" dirty="0">
                <a:latin typeface="+mn-lt"/>
              </a:rPr>
              <a:t>Sample Budget – page 1</a:t>
            </a:r>
          </a:p>
        </p:txBody>
      </p:sp>
      <p:pic>
        <p:nvPicPr>
          <p:cNvPr id="3" name="Picture 2" descr="A document with text on it&#10;&#10;Description automatically generated">
            <a:extLst>
              <a:ext uri="{FF2B5EF4-FFF2-40B4-BE49-F238E27FC236}">
                <a16:creationId xmlns:a16="http://schemas.microsoft.com/office/drawing/2014/main" id="{0AF74677-0697-09BF-703C-C914C4D8CABE}"/>
              </a:ext>
            </a:extLst>
          </p:cNvPr>
          <p:cNvPicPr>
            <a:picLocks noChangeAspect="1"/>
          </p:cNvPicPr>
          <p:nvPr/>
        </p:nvPicPr>
        <p:blipFill>
          <a:blip r:embed="rId3"/>
          <a:stretch>
            <a:fillRect/>
          </a:stretch>
        </p:blipFill>
        <p:spPr>
          <a:xfrm>
            <a:off x="1663647" y="913392"/>
            <a:ext cx="8036945" cy="5222365"/>
          </a:xfrm>
          <a:prstGeom prst="rect">
            <a:avLst/>
          </a:prstGeom>
        </p:spPr>
      </p:pic>
      <p:sp>
        <p:nvSpPr>
          <p:cNvPr id="2" name="Slide Number Placeholder 1">
            <a:extLst>
              <a:ext uri="{FF2B5EF4-FFF2-40B4-BE49-F238E27FC236}">
                <a16:creationId xmlns:a16="http://schemas.microsoft.com/office/drawing/2014/main" id="{3E122527-77AC-D152-B08C-551F403DA1A0}"/>
              </a:ext>
            </a:extLst>
          </p:cNvPr>
          <p:cNvSpPr>
            <a:spLocks noGrp="1"/>
          </p:cNvSpPr>
          <p:nvPr>
            <p:ph type="sldNum" sz="quarter" idx="12"/>
          </p:nvPr>
        </p:nvSpPr>
        <p:spPr/>
        <p:txBody>
          <a:bodyPr/>
          <a:lstStyle/>
          <a:p>
            <a:fld id="{36E0A6B4-3195-9B41-AD03-BB817428CF41}" type="slidenum">
              <a:rPr lang="en-US" smtClean="0"/>
              <a:t>14</a:t>
            </a:fld>
            <a:endParaRPr lang="en-US" dirty="0"/>
          </a:p>
        </p:txBody>
      </p:sp>
    </p:spTree>
    <p:extLst>
      <p:ext uri="{BB962C8B-B14F-4D97-AF65-F5344CB8AC3E}">
        <p14:creationId xmlns:p14="http://schemas.microsoft.com/office/powerpoint/2010/main" val="257005564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8697C90-4D45-2861-EF56-A93519A11E62}"/>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A3374E33-26A5-CC8B-B410-95E32FD71935}"/>
              </a:ext>
            </a:extLst>
          </p:cNvPr>
          <p:cNvSpPr>
            <a:spLocks noGrp="1"/>
          </p:cNvSpPr>
          <p:nvPr>
            <p:ph type="title"/>
          </p:nvPr>
        </p:nvSpPr>
        <p:spPr>
          <a:xfrm>
            <a:off x="286439" y="365126"/>
            <a:ext cx="11067361" cy="648426"/>
          </a:xfrm>
        </p:spPr>
        <p:txBody>
          <a:bodyPr>
            <a:normAutofit/>
          </a:bodyPr>
          <a:lstStyle/>
          <a:p>
            <a:r>
              <a:rPr lang="en-US" sz="3600" dirty="0">
                <a:latin typeface="+mn-lt"/>
              </a:rPr>
              <a:t>Sample Budget – page 2</a:t>
            </a:r>
          </a:p>
        </p:txBody>
      </p:sp>
      <p:pic>
        <p:nvPicPr>
          <p:cNvPr id="6" name="Picture 5" descr="A close-up of a document&#10;&#10;Description automatically generated">
            <a:extLst>
              <a:ext uri="{FF2B5EF4-FFF2-40B4-BE49-F238E27FC236}">
                <a16:creationId xmlns:a16="http://schemas.microsoft.com/office/drawing/2014/main" id="{B6567453-2A83-E9BC-5A22-B7E16F3D821B}"/>
              </a:ext>
            </a:extLst>
          </p:cNvPr>
          <p:cNvPicPr>
            <a:picLocks noChangeAspect="1"/>
          </p:cNvPicPr>
          <p:nvPr/>
        </p:nvPicPr>
        <p:blipFill>
          <a:blip r:embed="rId3"/>
          <a:stretch>
            <a:fillRect/>
          </a:stretch>
        </p:blipFill>
        <p:spPr>
          <a:xfrm>
            <a:off x="1868557" y="898468"/>
            <a:ext cx="8309113" cy="5219655"/>
          </a:xfrm>
          <a:prstGeom prst="rect">
            <a:avLst/>
          </a:prstGeom>
        </p:spPr>
      </p:pic>
      <p:sp>
        <p:nvSpPr>
          <p:cNvPr id="2" name="Slide Number Placeholder 1">
            <a:extLst>
              <a:ext uri="{FF2B5EF4-FFF2-40B4-BE49-F238E27FC236}">
                <a16:creationId xmlns:a16="http://schemas.microsoft.com/office/drawing/2014/main" id="{5C373134-C534-1094-C593-39D5584C5771}"/>
              </a:ext>
            </a:extLst>
          </p:cNvPr>
          <p:cNvSpPr>
            <a:spLocks noGrp="1"/>
          </p:cNvSpPr>
          <p:nvPr>
            <p:ph type="sldNum" sz="quarter" idx="12"/>
          </p:nvPr>
        </p:nvSpPr>
        <p:spPr/>
        <p:txBody>
          <a:bodyPr/>
          <a:lstStyle/>
          <a:p>
            <a:fld id="{36E0A6B4-3195-9B41-AD03-BB817428CF41}" type="slidenum">
              <a:rPr lang="en-US" smtClean="0"/>
              <a:t>15</a:t>
            </a:fld>
            <a:endParaRPr lang="en-US" dirty="0"/>
          </a:p>
        </p:txBody>
      </p:sp>
    </p:spTree>
    <p:extLst>
      <p:ext uri="{BB962C8B-B14F-4D97-AF65-F5344CB8AC3E}">
        <p14:creationId xmlns:p14="http://schemas.microsoft.com/office/powerpoint/2010/main" val="170561031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7270DAB-096D-F723-1663-D7CE505905DF}"/>
              </a:ext>
            </a:extLst>
          </p:cNvPr>
          <p:cNvSpPr>
            <a:spLocks noGrp="1"/>
          </p:cNvSpPr>
          <p:nvPr>
            <p:ph type="title"/>
          </p:nvPr>
        </p:nvSpPr>
        <p:spPr>
          <a:xfrm>
            <a:off x="838200" y="365125"/>
            <a:ext cx="10515600" cy="747579"/>
          </a:xfrm>
        </p:spPr>
        <p:txBody>
          <a:bodyPr anchor="t">
            <a:normAutofit fontScale="90000"/>
          </a:bodyPr>
          <a:lstStyle/>
          <a:p>
            <a:pPr>
              <a:lnSpc>
                <a:spcPct val="100000"/>
              </a:lnSpc>
            </a:pPr>
            <a:r>
              <a:rPr lang="en-US" sz="3600" dirty="0">
                <a:effectLst/>
                <a:latin typeface="Calibri" panose="020F0502020204030204" pitchFamily="34" charset="0"/>
                <a:ea typeface="Calibri" panose="020F0502020204030204" pitchFamily="34" charset="0"/>
              </a:rPr>
              <a:t>Unallowable</a:t>
            </a:r>
            <a:r>
              <a:rPr lang="en-US" sz="3600" spc="-35" dirty="0">
                <a:effectLst/>
                <a:latin typeface="Calibri" panose="020F0502020204030204" pitchFamily="34" charset="0"/>
                <a:ea typeface="Calibri" panose="020F0502020204030204" pitchFamily="34" charset="0"/>
              </a:rPr>
              <a:t> </a:t>
            </a:r>
            <a:r>
              <a:rPr lang="en-US" sz="3600" spc="-10" dirty="0">
                <a:effectLst/>
                <a:latin typeface="Calibri" panose="020F0502020204030204" pitchFamily="34" charset="0"/>
                <a:ea typeface="Calibri" panose="020F0502020204030204" pitchFamily="34" charset="0"/>
              </a:rPr>
              <a:t>Costs</a:t>
            </a:r>
            <a:br>
              <a:rPr lang="en-US" sz="4400" b="1" dirty="0">
                <a:effectLst/>
                <a:latin typeface="Calibri" panose="020F0502020204030204" pitchFamily="34" charset="0"/>
                <a:ea typeface="Calibri" panose="020F0502020204030204" pitchFamily="34" charset="0"/>
              </a:rPr>
            </a:br>
            <a:endParaRPr lang="en-US" dirty="0"/>
          </a:p>
        </p:txBody>
      </p:sp>
      <p:sp>
        <p:nvSpPr>
          <p:cNvPr id="4" name="Content Placeholder 3">
            <a:extLst>
              <a:ext uri="{FF2B5EF4-FFF2-40B4-BE49-F238E27FC236}">
                <a16:creationId xmlns:a16="http://schemas.microsoft.com/office/drawing/2014/main" id="{D4AC6323-357E-0F7D-6CAC-DBC22CBA3E87}"/>
              </a:ext>
            </a:extLst>
          </p:cNvPr>
          <p:cNvSpPr>
            <a:spLocks noGrp="1"/>
          </p:cNvSpPr>
          <p:nvPr>
            <p:ph idx="1"/>
          </p:nvPr>
        </p:nvSpPr>
        <p:spPr>
          <a:xfrm>
            <a:off x="838200" y="978889"/>
            <a:ext cx="10515600" cy="5064259"/>
          </a:xfrm>
        </p:spPr>
        <p:txBody>
          <a:bodyPr/>
          <a:lstStyle/>
          <a:p>
            <a:pPr marL="458788" indent="-458788">
              <a:lnSpc>
                <a:spcPct val="150000"/>
              </a:lnSpc>
              <a:spcBef>
                <a:spcPts val="0"/>
              </a:spcBef>
              <a:buSzPct val="100000"/>
            </a:pPr>
            <a:r>
              <a:rPr lang="en-US" sz="1800" spc="0" dirty="0">
                <a:effectLst/>
                <a:latin typeface="Calibri" panose="020F0502020204030204" pitchFamily="34" charset="0"/>
                <a:ea typeface="Trebuchet MS" panose="020B0703020202090204" pitchFamily="34" charset="0"/>
                <a:cs typeface="Trebuchet MS" panose="020B0703020202090204" pitchFamily="34" charset="0"/>
              </a:rPr>
              <a:t>Salaries</a:t>
            </a:r>
            <a:r>
              <a:rPr lang="en-US" sz="1800" spc="-25" dirty="0">
                <a:effectLst/>
                <a:latin typeface="Calibri" panose="020F0502020204030204" pitchFamily="34" charset="0"/>
                <a:ea typeface="Trebuchet MS" panose="020B0703020202090204" pitchFamily="34" charset="0"/>
                <a:cs typeface="Trebuchet MS" panose="020B0703020202090204" pitchFamily="34" charset="0"/>
              </a:rPr>
              <a:t> </a:t>
            </a:r>
            <a:r>
              <a:rPr lang="en-US" sz="1800" spc="0" dirty="0">
                <a:effectLst/>
                <a:latin typeface="Calibri" panose="020F0502020204030204" pitchFamily="34" charset="0"/>
                <a:ea typeface="Trebuchet MS" panose="020B0703020202090204" pitchFamily="34" charset="0"/>
                <a:cs typeface="Trebuchet MS" panose="020B0703020202090204" pitchFamily="34" charset="0"/>
              </a:rPr>
              <a:t>or</a:t>
            </a:r>
            <a:r>
              <a:rPr lang="en-US" sz="1800" spc="-15" dirty="0">
                <a:effectLst/>
                <a:latin typeface="Calibri" panose="020F0502020204030204" pitchFamily="34" charset="0"/>
                <a:ea typeface="Trebuchet MS" panose="020B0703020202090204" pitchFamily="34" charset="0"/>
                <a:cs typeface="Trebuchet MS" panose="020B0703020202090204" pitchFamily="34" charset="0"/>
              </a:rPr>
              <a:t> </a:t>
            </a:r>
            <a:r>
              <a:rPr lang="en-US" sz="1800" spc="0" dirty="0">
                <a:effectLst/>
                <a:latin typeface="Calibri" panose="020F0502020204030204" pitchFamily="34" charset="0"/>
                <a:ea typeface="Trebuchet MS" panose="020B0703020202090204" pitchFamily="34" charset="0"/>
                <a:cs typeface="Trebuchet MS" panose="020B0703020202090204" pitchFamily="34" charset="0"/>
              </a:rPr>
              <a:t>other</a:t>
            </a:r>
            <a:r>
              <a:rPr lang="en-US" sz="1800" spc="-15" dirty="0">
                <a:effectLst/>
                <a:latin typeface="Calibri" panose="020F0502020204030204" pitchFamily="34" charset="0"/>
                <a:ea typeface="Trebuchet MS" panose="020B0703020202090204" pitchFamily="34" charset="0"/>
                <a:cs typeface="Trebuchet MS" panose="020B0703020202090204" pitchFamily="34" charset="0"/>
              </a:rPr>
              <a:t> </a:t>
            </a:r>
            <a:r>
              <a:rPr lang="en-US" sz="1800" spc="0" dirty="0">
                <a:effectLst/>
                <a:latin typeface="Calibri" panose="020F0502020204030204" pitchFamily="34" charset="0"/>
                <a:ea typeface="Trebuchet MS" panose="020B0703020202090204" pitchFamily="34" charset="0"/>
                <a:cs typeface="Trebuchet MS" panose="020B0703020202090204" pitchFamily="34" charset="0"/>
              </a:rPr>
              <a:t>direct</a:t>
            </a:r>
            <a:r>
              <a:rPr lang="en-US" sz="1800" spc="-15" dirty="0">
                <a:effectLst/>
                <a:latin typeface="Calibri" panose="020F0502020204030204" pitchFamily="34" charset="0"/>
                <a:ea typeface="Trebuchet MS" panose="020B0703020202090204" pitchFamily="34" charset="0"/>
                <a:cs typeface="Trebuchet MS" panose="020B0703020202090204" pitchFamily="34" charset="0"/>
              </a:rPr>
              <a:t> </a:t>
            </a:r>
            <a:r>
              <a:rPr lang="en-US" sz="1800" spc="0" dirty="0">
                <a:effectLst/>
                <a:latin typeface="Calibri" panose="020F0502020204030204" pitchFamily="34" charset="0"/>
                <a:ea typeface="Trebuchet MS" panose="020B0703020202090204" pitchFamily="34" charset="0"/>
                <a:cs typeface="Trebuchet MS" panose="020B0703020202090204" pitchFamily="34" charset="0"/>
              </a:rPr>
              <a:t>remuneration</a:t>
            </a:r>
            <a:r>
              <a:rPr lang="en-US" sz="1800" spc="-25" dirty="0">
                <a:effectLst/>
                <a:latin typeface="Calibri" panose="020F0502020204030204" pitchFamily="34" charset="0"/>
                <a:ea typeface="Trebuchet MS" panose="020B0703020202090204" pitchFamily="34" charset="0"/>
                <a:cs typeface="Trebuchet MS" panose="020B0703020202090204" pitchFamily="34" charset="0"/>
              </a:rPr>
              <a:t> </a:t>
            </a:r>
            <a:r>
              <a:rPr lang="en-US" sz="1800" spc="0" dirty="0">
                <a:effectLst/>
                <a:latin typeface="Calibri" panose="020F0502020204030204" pitchFamily="34" charset="0"/>
                <a:ea typeface="Trebuchet MS" panose="020B0703020202090204" pitchFamily="34" charset="0"/>
                <a:cs typeface="Trebuchet MS" panose="020B0703020202090204" pitchFamily="34" charset="0"/>
              </a:rPr>
              <a:t>to</a:t>
            </a:r>
            <a:r>
              <a:rPr lang="en-US" sz="1800" spc="-20" dirty="0">
                <a:effectLst/>
                <a:latin typeface="Calibri" panose="020F0502020204030204" pitchFamily="34" charset="0"/>
                <a:ea typeface="Trebuchet MS" panose="020B0703020202090204" pitchFamily="34" charset="0"/>
                <a:cs typeface="Trebuchet MS" panose="020B0703020202090204" pitchFamily="34" charset="0"/>
              </a:rPr>
              <a:t> </a:t>
            </a:r>
            <a:r>
              <a:rPr lang="en-US" sz="1800" spc="0" dirty="0">
                <a:effectLst/>
                <a:latin typeface="Calibri" panose="020F0502020204030204" pitchFamily="34" charset="0"/>
                <a:ea typeface="Trebuchet MS" panose="020B0703020202090204" pitchFamily="34" charset="0"/>
                <a:cs typeface="Trebuchet MS" panose="020B0703020202090204" pitchFamily="34" charset="0"/>
              </a:rPr>
              <a:t>faculty</a:t>
            </a:r>
            <a:r>
              <a:rPr lang="en-US" sz="1800" spc="-15" dirty="0">
                <a:effectLst/>
                <a:latin typeface="Calibri" panose="020F0502020204030204" pitchFamily="34" charset="0"/>
                <a:ea typeface="Trebuchet MS" panose="020B0703020202090204" pitchFamily="34" charset="0"/>
                <a:cs typeface="Trebuchet MS" panose="020B0703020202090204" pitchFamily="34" charset="0"/>
              </a:rPr>
              <a:t> </a:t>
            </a:r>
            <a:r>
              <a:rPr lang="en-US" sz="1800" spc="0" dirty="0">
                <a:effectLst/>
                <a:latin typeface="Calibri" panose="020F0502020204030204" pitchFamily="34" charset="0"/>
                <a:ea typeface="Trebuchet MS" panose="020B0703020202090204" pitchFamily="34" charset="0"/>
                <a:cs typeface="Trebuchet MS" panose="020B0703020202090204" pitchFamily="34" charset="0"/>
              </a:rPr>
              <a:t>members</a:t>
            </a:r>
            <a:r>
              <a:rPr lang="en-US" sz="1800" spc="-20" dirty="0">
                <a:effectLst/>
                <a:latin typeface="Calibri" panose="020F0502020204030204" pitchFamily="34" charset="0"/>
                <a:ea typeface="Trebuchet MS" panose="020B0703020202090204" pitchFamily="34" charset="0"/>
                <a:cs typeface="Trebuchet MS" panose="020B0703020202090204" pitchFamily="34" charset="0"/>
              </a:rPr>
              <a:t> </a:t>
            </a:r>
            <a:r>
              <a:rPr lang="en-US" sz="1800" spc="0" dirty="0">
                <a:effectLst/>
                <a:latin typeface="Calibri" panose="020F0502020204030204" pitchFamily="34" charset="0"/>
                <a:ea typeface="Trebuchet MS" panose="020B0703020202090204" pitchFamily="34" charset="0"/>
                <a:cs typeface="Trebuchet MS" panose="020B0703020202090204" pitchFamily="34" charset="0"/>
              </a:rPr>
              <a:t>of</a:t>
            </a:r>
            <a:r>
              <a:rPr lang="en-US" sz="1800" spc="-20" dirty="0">
                <a:effectLst/>
                <a:latin typeface="Calibri" panose="020F0502020204030204" pitchFamily="34" charset="0"/>
                <a:ea typeface="Trebuchet MS" panose="020B0703020202090204" pitchFamily="34" charset="0"/>
                <a:cs typeface="Trebuchet MS" panose="020B0703020202090204" pitchFamily="34" charset="0"/>
              </a:rPr>
              <a:t> </a:t>
            </a:r>
            <a:r>
              <a:rPr lang="en-US" sz="1800" spc="0" dirty="0">
                <a:effectLst/>
                <a:latin typeface="Calibri" panose="020F0502020204030204" pitchFamily="34" charset="0"/>
                <a:ea typeface="Trebuchet MS" panose="020B0703020202090204" pitchFamily="34" charset="0"/>
                <a:cs typeface="Trebuchet MS" panose="020B0703020202090204" pitchFamily="34" charset="0"/>
              </a:rPr>
              <a:t>Chapman</a:t>
            </a:r>
            <a:r>
              <a:rPr lang="en-US" sz="1800" spc="-20" dirty="0">
                <a:effectLst/>
                <a:latin typeface="Calibri" panose="020F0502020204030204" pitchFamily="34" charset="0"/>
                <a:ea typeface="Trebuchet MS" panose="020B0703020202090204" pitchFamily="34" charset="0"/>
                <a:cs typeface="Trebuchet MS" panose="020B0703020202090204" pitchFamily="34" charset="0"/>
              </a:rPr>
              <a:t> </a:t>
            </a:r>
            <a:r>
              <a:rPr lang="en-US" sz="1800" spc="-10" dirty="0">
                <a:effectLst/>
                <a:latin typeface="Calibri" panose="020F0502020204030204" pitchFamily="34" charset="0"/>
                <a:ea typeface="Trebuchet MS" panose="020B0703020202090204" pitchFamily="34" charset="0"/>
                <a:cs typeface="Trebuchet MS" panose="020B0703020202090204" pitchFamily="34" charset="0"/>
              </a:rPr>
              <a:t>University.</a:t>
            </a:r>
            <a:endParaRPr lang="en-US" sz="1800" spc="0" dirty="0">
              <a:effectLst/>
              <a:latin typeface="Calibri" panose="020F0502020204030204" pitchFamily="34" charset="0"/>
              <a:ea typeface="Trebuchet MS" panose="020B0703020202090204" pitchFamily="34" charset="0"/>
              <a:cs typeface="Trebuchet MS" panose="020B0703020202090204" pitchFamily="34" charset="0"/>
            </a:endParaRPr>
          </a:p>
          <a:p>
            <a:pPr marL="458788" indent="-458788">
              <a:lnSpc>
                <a:spcPct val="150000"/>
              </a:lnSpc>
              <a:spcBef>
                <a:spcPts val="0"/>
              </a:spcBef>
              <a:buSzPct val="100000"/>
            </a:pPr>
            <a:r>
              <a:rPr lang="en-US" sz="1800" spc="0" dirty="0">
                <a:effectLst/>
                <a:latin typeface="Calibri" panose="020F0502020204030204" pitchFamily="34" charset="0"/>
                <a:ea typeface="Trebuchet MS" panose="020B0703020202090204" pitchFamily="34" charset="0"/>
                <a:cs typeface="Trebuchet MS" panose="020B0703020202090204" pitchFamily="34" charset="0"/>
              </a:rPr>
              <a:t>Administrative</a:t>
            </a:r>
            <a:r>
              <a:rPr lang="en-US" sz="1800" spc="-25" dirty="0">
                <a:effectLst/>
                <a:latin typeface="Calibri" panose="020F0502020204030204" pitchFamily="34" charset="0"/>
                <a:ea typeface="Trebuchet MS" panose="020B0703020202090204" pitchFamily="34" charset="0"/>
                <a:cs typeface="Trebuchet MS" panose="020B0703020202090204" pitchFamily="34" charset="0"/>
              </a:rPr>
              <a:t> </a:t>
            </a:r>
            <a:r>
              <a:rPr lang="en-US" sz="1800" spc="0" dirty="0">
                <a:effectLst/>
                <a:latin typeface="Calibri" panose="020F0502020204030204" pitchFamily="34" charset="0"/>
                <a:ea typeface="Trebuchet MS" panose="020B0703020202090204" pitchFamily="34" charset="0"/>
                <a:cs typeface="Trebuchet MS" panose="020B0703020202090204" pitchFamily="34" charset="0"/>
              </a:rPr>
              <a:t>support</a:t>
            </a:r>
            <a:r>
              <a:rPr lang="en-US" sz="1800" spc="-25" dirty="0">
                <a:effectLst/>
                <a:latin typeface="Calibri" panose="020F0502020204030204" pitchFamily="34" charset="0"/>
                <a:ea typeface="Trebuchet MS" panose="020B0703020202090204" pitchFamily="34" charset="0"/>
                <a:cs typeface="Trebuchet MS" panose="020B0703020202090204" pitchFamily="34" charset="0"/>
              </a:rPr>
              <a:t> </a:t>
            </a:r>
            <a:r>
              <a:rPr lang="en-US" sz="1800" spc="0" dirty="0">
                <a:effectLst/>
                <a:latin typeface="Calibri" panose="020F0502020204030204" pitchFamily="34" charset="0"/>
                <a:ea typeface="Trebuchet MS" panose="020B0703020202090204" pitchFamily="34" charset="0"/>
                <a:cs typeface="Trebuchet MS" panose="020B0703020202090204" pitchFamily="34" charset="0"/>
              </a:rPr>
              <a:t>or</a:t>
            </a:r>
            <a:r>
              <a:rPr lang="en-US" sz="1800" spc="-25" dirty="0">
                <a:effectLst/>
                <a:latin typeface="Calibri" panose="020F0502020204030204" pitchFamily="34" charset="0"/>
                <a:ea typeface="Trebuchet MS" panose="020B0703020202090204" pitchFamily="34" charset="0"/>
                <a:cs typeface="Trebuchet MS" panose="020B0703020202090204" pitchFamily="34" charset="0"/>
              </a:rPr>
              <a:t> </a:t>
            </a:r>
            <a:r>
              <a:rPr lang="en-US" sz="1800" spc="0" dirty="0">
                <a:effectLst/>
                <a:latin typeface="Calibri" panose="020F0502020204030204" pitchFamily="34" charset="0"/>
                <a:ea typeface="Trebuchet MS" panose="020B0703020202090204" pitchFamily="34" charset="0"/>
                <a:cs typeface="Trebuchet MS" panose="020B0703020202090204" pitchFamily="34" charset="0"/>
              </a:rPr>
              <a:t>oﬃce</a:t>
            </a:r>
            <a:r>
              <a:rPr lang="en-US" sz="1800" spc="-25" dirty="0">
                <a:effectLst/>
                <a:latin typeface="Calibri" panose="020F0502020204030204" pitchFamily="34" charset="0"/>
                <a:ea typeface="Trebuchet MS" panose="020B0703020202090204" pitchFamily="34" charset="0"/>
                <a:cs typeface="Trebuchet MS" panose="020B0703020202090204" pitchFamily="34" charset="0"/>
              </a:rPr>
              <a:t> </a:t>
            </a:r>
            <a:r>
              <a:rPr lang="en-US" sz="1800" spc="0" dirty="0">
                <a:effectLst/>
                <a:latin typeface="Calibri" panose="020F0502020204030204" pitchFamily="34" charset="0"/>
                <a:ea typeface="Trebuchet MS" panose="020B0703020202090204" pitchFamily="34" charset="0"/>
                <a:cs typeface="Trebuchet MS" panose="020B0703020202090204" pitchFamily="34" charset="0"/>
              </a:rPr>
              <a:t>expenses</a:t>
            </a:r>
            <a:r>
              <a:rPr lang="en-US" sz="1800" spc="-30" dirty="0">
                <a:effectLst/>
                <a:latin typeface="Calibri" panose="020F0502020204030204" pitchFamily="34" charset="0"/>
                <a:ea typeface="Trebuchet MS" panose="020B0703020202090204" pitchFamily="34" charset="0"/>
                <a:cs typeface="Trebuchet MS" panose="020B0703020202090204" pitchFamily="34" charset="0"/>
              </a:rPr>
              <a:t> </a:t>
            </a:r>
            <a:r>
              <a:rPr lang="en-US" sz="1800" spc="0" dirty="0">
                <a:effectLst/>
                <a:latin typeface="Calibri" panose="020F0502020204030204" pitchFamily="34" charset="0"/>
                <a:ea typeface="Trebuchet MS" panose="020B0703020202090204" pitchFamily="34" charset="0"/>
                <a:cs typeface="Trebuchet MS" panose="020B0703020202090204" pitchFamily="34" charset="0"/>
              </a:rPr>
              <a:t>related</a:t>
            </a:r>
            <a:r>
              <a:rPr lang="en-US" sz="1800" spc="-30" dirty="0">
                <a:effectLst/>
                <a:latin typeface="Calibri" panose="020F0502020204030204" pitchFamily="34" charset="0"/>
                <a:ea typeface="Trebuchet MS" panose="020B0703020202090204" pitchFamily="34" charset="0"/>
                <a:cs typeface="Trebuchet MS" panose="020B0703020202090204" pitchFamily="34" charset="0"/>
              </a:rPr>
              <a:t> </a:t>
            </a:r>
            <a:r>
              <a:rPr lang="en-US" sz="1800" spc="0" dirty="0">
                <a:effectLst/>
                <a:latin typeface="Calibri" panose="020F0502020204030204" pitchFamily="34" charset="0"/>
                <a:ea typeface="Trebuchet MS" panose="020B0703020202090204" pitchFamily="34" charset="0"/>
                <a:cs typeface="Trebuchet MS" panose="020B0703020202090204" pitchFamily="34" charset="0"/>
              </a:rPr>
              <a:t>to</a:t>
            </a:r>
            <a:r>
              <a:rPr lang="en-US" sz="1800" spc="-25" dirty="0">
                <a:effectLst/>
                <a:latin typeface="Calibri" panose="020F0502020204030204" pitchFamily="34" charset="0"/>
                <a:ea typeface="Trebuchet MS" panose="020B0703020202090204" pitchFamily="34" charset="0"/>
                <a:cs typeface="Trebuchet MS" panose="020B0703020202090204" pitchFamily="34" charset="0"/>
              </a:rPr>
              <a:t> </a:t>
            </a:r>
            <a:r>
              <a:rPr lang="en-US" sz="1800" spc="-10" dirty="0">
                <a:effectLst/>
                <a:latin typeface="Calibri" panose="020F0502020204030204" pitchFamily="34" charset="0"/>
                <a:ea typeface="Trebuchet MS" panose="020B0703020202090204" pitchFamily="34" charset="0"/>
                <a:cs typeface="Trebuchet MS" panose="020B0703020202090204" pitchFamily="34" charset="0"/>
              </a:rPr>
              <a:t>research.</a:t>
            </a:r>
            <a:endParaRPr lang="en-US" sz="1800" spc="0" dirty="0">
              <a:effectLst/>
              <a:latin typeface="Calibri" panose="020F0502020204030204" pitchFamily="34" charset="0"/>
              <a:ea typeface="Trebuchet MS" panose="020B0703020202090204" pitchFamily="34" charset="0"/>
              <a:cs typeface="Trebuchet MS" panose="020B0703020202090204" pitchFamily="34" charset="0"/>
            </a:endParaRPr>
          </a:p>
          <a:p>
            <a:pPr marL="458788" indent="-458788">
              <a:lnSpc>
                <a:spcPct val="150000"/>
              </a:lnSpc>
              <a:spcBef>
                <a:spcPts val="0"/>
              </a:spcBef>
              <a:buSzPct val="100000"/>
            </a:pPr>
            <a:r>
              <a:rPr lang="en-US" sz="1800" spc="0" dirty="0">
                <a:effectLst/>
                <a:latin typeface="Calibri" panose="020F0502020204030204" pitchFamily="34" charset="0"/>
                <a:ea typeface="Trebuchet MS" panose="020B0703020202090204" pitchFamily="34" charset="0"/>
                <a:cs typeface="Trebuchet MS" panose="020B0703020202090204" pitchFamily="34" charset="0"/>
              </a:rPr>
              <a:t>Maintenance</a:t>
            </a:r>
            <a:r>
              <a:rPr lang="en-US" sz="1800" spc="-45" dirty="0">
                <a:effectLst/>
                <a:latin typeface="Calibri" panose="020F0502020204030204" pitchFamily="34" charset="0"/>
                <a:ea typeface="Trebuchet MS" panose="020B0703020202090204" pitchFamily="34" charset="0"/>
                <a:cs typeface="Trebuchet MS" panose="020B0703020202090204" pitchFamily="34" charset="0"/>
              </a:rPr>
              <a:t> </a:t>
            </a:r>
            <a:r>
              <a:rPr lang="en-US" sz="1800" spc="0" dirty="0">
                <a:effectLst/>
                <a:latin typeface="Calibri" panose="020F0502020204030204" pitchFamily="34" charset="0"/>
                <a:ea typeface="Trebuchet MS" panose="020B0703020202090204" pitchFamily="34" charset="0"/>
                <a:cs typeface="Trebuchet MS" panose="020B0703020202090204" pitchFamily="34" charset="0"/>
              </a:rPr>
              <a:t>contracts</a:t>
            </a:r>
            <a:r>
              <a:rPr lang="en-US" sz="1800" spc="-45" dirty="0">
                <a:effectLst/>
                <a:latin typeface="Calibri" panose="020F0502020204030204" pitchFamily="34" charset="0"/>
                <a:ea typeface="Trebuchet MS" panose="020B0703020202090204" pitchFamily="34" charset="0"/>
                <a:cs typeface="Trebuchet MS" panose="020B0703020202090204" pitchFamily="34" charset="0"/>
              </a:rPr>
              <a:t> </a:t>
            </a:r>
            <a:r>
              <a:rPr lang="en-US" sz="1800" spc="0" dirty="0">
                <a:effectLst/>
                <a:latin typeface="Calibri" panose="020F0502020204030204" pitchFamily="34" charset="0"/>
                <a:ea typeface="Trebuchet MS" panose="020B0703020202090204" pitchFamily="34" charset="0"/>
                <a:cs typeface="Trebuchet MS" panose="020B0703020202090204" pitchFamily="34" charset="0"/>
              </a:rPr>
              <a:t>on</a:t>
            </a:r>
            <a:r>
              <a:rPr lang="en-US" sz="1800" spc="-40" dirty="0">
                <a:effectLst/>
                <a:latin typeface="Calibri" panose="020F0502020204030204" pitchFamily="34" charset="0"/>
                <a:ea typeface="Trebuchet MS" panose="020B0703020202090204" pitchFamily="34" charset="0"/>
                <a:cs typeface="Trebuchet MS" panose="020B0703020202090204" pitchFamily="34" charset="0"/>
              </a:rPr>
              <a:t> </a:t>
            </a:r>
            <a:r>
              <a:rPr lang="en-US" sz="1800" spc="-10" dirty="0">
                <a:effectLst/>
                <a:latin typeface="Calibri" panose="020F0502020204030204" pitchFamily="34" charset="0"/>
                <a:ea typeface="Trebuchet MS" panose="020B0703020202090204" pitchFamily="34" charset="0"/>
                <a:cs typeface="Trebuchet MS" panose="020B0703020202090204" pitchFamily="34" charset="0"/>
              </a:rPr>
              <a:t>equipment.</a:t>
            </a:r>
            <a:endParaRPr lang="en-US" sz="1800" spc="0" dirty="0">
              <a:effectLst/>
              <a:latin typeface="Calibri" panose="020F0502020204030204" pitchFamily="34" charset="0"/>
              <a:ea typeface="Trebuchet MS" panose="020B0703020202090204" pitchFamily="34" charset="0"/>
              <a:cs typeface="Trebuchet MS" panose="020B0703020202090204" pitchFamily="34" charset="0"/>
            </a:endParaRPr>
          </a:p>
          <a:p>
            <a:pPr marL="458788" indent="-458788">
              <a:lnSpc>
                <a:spcPct val="150000"/>
              </a:lnSpc>
              <a:spcBef>
                <a:spcPts val="0"/>
              </a:spcBef>
              <a:buSzPct val="100000"/>
            </a:pPr>
            <a:r>
              <a:rPr lang="en-US" sz="1800" spc="0" dirty="0">
                <a:effectLst/>
                <a:latin typeface="Calibri" panose="020F0502020204030204" pitchFamily="34" charset="0"/>
                <a:ea typeface="Trebuchet MS" panose="020B0703020202090204" pitchFamily="34" charset="0"/>
                <a:cs typeface="Trebuchet MS" panose="020B0703020202090204" pitchFamily="34" charset="0"/>
              </a:rPr>
              <a:t>Travel</a:t>
            </a:r>
            <a:r>
              <a:rPr lang="en-US" sz="1800" spc="-25" dirty="0">
                <a:effectLst/>
                <a:latin typeface="Calibri" panose="020F0502020204030204" pitchFamily="34" charset="0"/>
                <a:ea typeface="Trebuchet MS" panose="020B0703020202090204" pitchFamily="34" charset="0"/>
                <a:cs typeface="Trebuchet MS" panose="020B0703020202090204" pitchFamily="34" charset="0"/>
              </a:rPr>
              <a:t> </a:t>
            </a:r>
            <a:r>
              <a:rPr lang="en-US" sz="1800" spc="0" dirty="0">
                <a:effectLst/>
                <a:latin typeface="Calibri" panose="020F0502020204030204" pitchFamily="34" charset="0"/>
                <a:ea typeface="Trebuchet MS" panose="020B0703020202090204" pitchFamily="34" charset="0"/>
                <a:cs typeface="Trebuchet MS" panose="020B0703020202090204" pitchFamily="34" charset="0"/>
              </a:rPr>
              <a:t>to</a:t>
            </a:r>
            <a:r>
              <a:rPr lang="en-US" sz="1800" spc="-25" dirty="0">
                <a:effectLst/>
                <a:latin typeface="Calibri" panose="020F0502020204030204" pitchFamily="34" charset="0"/>
                <a:ea typeface="Trebuchet MS" panose="020B0703020202090204" pitchFamily="34" charset="0"/>
                <a:cs typeface="Trebuchet MS" panose="020B0703020202090204" pitchFamily="34" charset="0"/>
              </a:rPr>
              <a:t> </a:t>
            </a:r>
            <a:r>
              <a:rPr lang="en-US" sz="1800" spc="0" dirty="0">
                <a:effectLst/>
                <a:latin typeface="Calibri" panose="020F0502020204030204" pitchFamily="34" charset="0"/>
                <a:ea typeface="Trebuchet MS" panose="020B0703020202090204" pitchFamily="34" charset="0"/>
                <a:cs typeface="Trebuchet MS" panose="020B0703020202090204" pitchFamily="34" charset="0"/>
              </a:rPr>
              <a:t>meetings,</a:t>
            </a:r>
            <a:r>
              <a:rPr lang="en-US" sz="1800" spc="-30" dirty="0">
                <a:effectLst/>
                <a:latin typeface="Calibri" panose="020F0502020204030204" pitchFamily="34" charset="0"/>
                <a:ea typeface="Trebuchet MS" panose="020B0703020202090204" pitchFamily="34" charset="0"/>
                <a:cs typeface="Trebuchet MS" panose="020B0703020202090204" pitchFamily="34" charset="0"/>
              </a:rPr>
              <a:t> </a:t>
            </a:r>
            <a:r>
              <a:rPr lang="en-US" sz="1800" spc="0" dirty="0">
                <a:effectLst/>
                <a:latin typeface="Calibri" panose="020F0502020204030204" pitchFamily="34" charset="0"/>
                <a:ea typeface="Trebuchet MS" panose="020B0703020202090204" pitchFamily="34" charset="0"/>
                <a:cs typeface="Trebuchet MS" panose="020B0703020202090204" pitchFamily="34" charset="0"/>
              </a:rPr>
              <a:t>conferences,</a:t>
            </a:r>
            <a:r>
              <a:rPr lang="en-US" sz="1800" spc="-30" dirty="0">
                <a:effectLst/>
                <a:latin typeface="Calibri" panose="020F0502020204030204" pitchFamily="34" charset="0"/>
                <a:ea typeface="Trebuchet MS" panose="020B0703020202090204" pitchFamily="34" charset="0"/>
                <a:cs typeface="Trebuchet MS" panose="020B0703020202090204" pitchFamily="34" charset="0"/>
              </a:rPr>
              <a:t> </a:t>
            </a:r>
            <a:r>
              <a:rPr lang="en-US" sz="1800" spc="0" dirty="0">
                <a:effectLst/>
                <a:latin typeface="Calibri" panose="020F0502020204030204" pitchFamily="34" charset="0"/>
                <a:ea typeface="Trebuchet MS" panose="020B0703020202090204" pitchFamily="34" charset="0"/>
                <a:cs typeface="Trebuchet MS" panose="020B0703020202090204" pitchFamily="34" charset="0"/>
              </a:rPr>
              <a:t>sabbatical</a:t>
            </a:r>
            <a:r>
              <a:rPr lang="en-US" sz="1800" spc="-30" dirty="0">
                <a:effectLst/>
                <a:latin typeface="Calibri" panose="020F0502020204030204" pitchFamily="34" charset="0"/>
                <a:ea typeface="Trebuchet MS" panose="020B0703020202090204" pitchFamily="34" charset="0"/>
                <a:cs typeface="Trebuchet MS" panose="020B0703020202090204" pitchFamily="34" charset="0"/>
              </a:rPr>
              <a:t> </a:t>
            </a:r>
            <a:r>
              <a:rPr lang="en-US" sz="1800" spc="0" dirty="0">
                <a:effectLst/>
                <a:latin typeface="Calibri" panose="020F0502020204030204" pitchFamily="34" charset="0"/>
                <a:ea typeface="Trebuchet MS" panose="020B0703020202090204" pitchFamily="34" charset="0"/>
                <a:cs typeface="Trebuchet MS" panose="020B0703020202090204" pitchFamily="34" charset="0"/>
              </a:rPr>
              <a:t>sites</a:t>
            </a:r>
            <a:r>
              <a:rPr lang="en-US" sz="1800" spc="-30" dirty="0">
                <a:effectLst/>
                <a:latin typeface="Calibri" panose="020F0502020204030204" pitchFamily="34" charset="0"/>
                <a:ea typeface="Trebuchet MS" panose="020B0703020202090204" pitchFamily="34" charset="0"/>
                <a:cs typeface="Trebuchet MS" panose="020B0703020202090204" pitchFamily="34" charset="0"/>
              </a:rPr>
              <a:t> </a:t>
            </a:r>
            <a:r>
              <a:rPr lang="en-US" sz="1800" spc="0" dirty="0">
                <a:effectLst/>
                <a:latin typeface="Calibri" panose="020F0502020204030204" pitchFamily="34" charset="0"/>
                <a:ea typeface="Trebuchet MS" panose="020B0703020202090204" pitchFamily="34" charset="0"/>
                <a:cs typeface="Trebuchet MS" panose="020B0703020202090204" pitchFamily="34" charset="0"/>
              </a:rPr>
              <a:t>for</a:t>
            </a:r>
            <a:r>
              <a:rPr lang="en-US" sz="1800" spc="-25" dirty="0">
                <a:effectLst/>
                <a:latin typeface="Calibri" panose="020F0502020204030204" pitchFamily="34" charset="0"/>
                <a:ea typeface="Trebuchet MS" panose="020B0703020202090204" pitchFamily="34" charset="0"/>
                <a:cs typeface="Trebuchet MS" panose="020B0703020202090204" pitchFamily="34" charset="0"/>
              </a:rPr>
              <a:t> </a:t>
            </a:r>
            <a:r>
              <a:rPr lang="en-US" sz="1800" spc="0" dirty="0">
                <a:effectLst/>
                <a:latin typeface="Calibri" panose="020F0502020204030204" pitchFamily="34" charset="0"/>
                <a:ea typeface="Trebuchet MS" panose="020B0703020202090204" pitchFamily="34" charset="0"/>
                <a:cs typeface="Trebuchet MS" panose="020B0703020202090204" pitchFamily="34" charset="0"/>
              </a:rPr>
              <a:t>purposes</a:t>
            </a:r>
            <a:r>
              <a:rPr lang="en-US" sz="1800" spc="-30" dirty="0">
                <a:effectLst/>
                <a:latin typeface="Calibri" panose="020F0502020204030204" pitchFamily="34" charset="0"/>
                <a:ea typeface="Trebuchet MS" panose="020B0703020202090204" pitchFamily="34" charset="0"/>
                <a:cs typeface="Trebuchet MS" panose="020B0703020202090204" pitchFamily="34" charset="0"/>
              </a:rPr>
              <a:t> </a:t>
            </a:r>
            <a:r>
              <a:rPr lang="en-US" sz="1800" spc="0" dirty="0">
                <a:effectLst/>
                <a:latin typeface="Calibri" panose="020F0502020204030204" pitchFamily="34" charset="0"/>
                <a:ea typeface="Trebuchet MS" panose="020B0703020202090204" pitchFamily="34" charset="0"/>
                <a:cs typeface="Trebuchet MS" panose="020B0703020202090204" pitchFamily="34" charset="0"/>
              </a:rPr>
              <a:t>other</a:t>
            </a:r>
            <a:r>
              <a:rPr lang="en-US" sz="1800" spc="-25" dirty="0">
                <a:effectLst/>
                <a:latin typeface="Calibri" panose="020F0502020204030204" pitchFamily="34" charset="0"/>
                <a:ea typeface="Trebuchet MS" panose="020B0703020202090204" pitchFamily="34" charset="0"/>
                <a:cs typeface="Trebuchet MS" panose="020B0703020202090204" pitchFamily="34" charset="0"/>
              </a:rPr>
              <a:t> </a:t>
            </a:r>
            <a:r>
              <a:rPr lang="en-US" sz="1800" spc="0" dirty="0">
                <a:effectLst/>
                <a:latin typeface="Calibri" panose="020F0502020204030204" pitchFamily="34" charset="0"/>
                <a:ea typeface="Trebuchet MS" panose="020B0703020202090204" pitchFamily="34" charset="0"/>
                <a:cs typeface="Trebuchet MS" panose="020B0703020202090204" pitchFamily="34" charset="0"/>
              </a:rPr>
              <a:t>than</a:t>
            </a:r>
            <a:r>
              <a:rPr lang="en-US" sz="1800" spc="-30" dirty="0">
                <a:effectLst/>
                <a:latin typeface="Calibri" panose="020F0502020204030204" pitchFamily="34" charset="0"/>
                <a:ea typeface="Trebuchet MS" panose="020B0703020202090204" pitchFamily="34" charset="0"/>
                <a:cs typeface="Trebuchet MS" panose="020B0703020202090204" pitchFamily="34" charset="0"/>
              </a:rPr>
              <a:t> </a:t>
            </a:r>
            <a:r>
              <a:rPr lang="en-US" sz="1800" spc="0" dirty="0">
                <a:effectLst/>
                <a:latin typeface="Calibri" panose="020F0502020204030204" pitchFamily="34" charset="0"/>
                <a:ea typeface="Trebuchet MS" panose="020B0703020202090204" pitchFamily="34" charset="0"/>
                <a:cs typeface="Trebuchet MS" panose="020B0703020202090204" pitchFamily="34" charset="0"/>
              </a:rPr>
              <a:t>conducting</a:t>
            </a:r>
            <a:r>
              <a:rPr lang="en-US" sz="1800" spc="-25" dirty="0">
                <a:effectLst/>
                <a:latin typeface="Calibri" panose="020F0502020204030204" pitchFamily="34" charset="0"/>
                <a:ea typeface="Trebuchet MS" panose="020B0703020202090204" pitchFamily="34" charset="0"/>
                <a:cs typeface="Trebuchet MS" panose="020B0703020202090204" pitchFamily="34" charset="0"/>
              </a:rPr>
              <a:t> </a:t>
            </a:r>
            <a:r>
              <a:rPr lang="en-US" sz="1800" spc="0" dirty="0">
                <a:effectLst/>
                <a:latin typeface="Calibri" panose="020F0502020204030204" pitchFamily="34" charset="0"/>
                <a:ea typeface="Trebuchet MS" panose="020B0703020202090204" pitchFamily="34" charset="0"/>
                <a:cs typeface="Trebuchet MS" panose="020B0703020202090204" pitchFamily="34" charset="0"/>
              </a:rPr>
              <a:t>the proposed work.</a:t>
            </a:r>
          </a:p>
          <a:p>
            <a:pPr marL="458788" indent="-458788">
              <a:lnSpc>
                <a:spcPct val="150000"/>
              </a:lnSpc>
              <a:spcBef>
                <a:spcPts val="0"/>
              </a:spcBef>
              <a:buSzPct val="100000"/>
            </a:pPr>
            <a:r>
              <a:rPr lang="en-US" sz="1800" spc="0" dirty="0">
                <a:effectLst/>
                <a:latin typeface="Calibri" panose="020F0502020204030204" pitchFamily="34" charset="0"/>
                <a:ea typeface="Trebuchet MS" panose="020B0703020202090204" pitchFamily="34" charset="0"/>
                <a:cs typeface="Trebuchet MS" panose="020B0703020202090204" pitchFamily="34" charset="0"/>
              </a:rPr>
              <a:t>The</a:t>
            </a:r>
            <a:r>
              <a:rPr lang="en-US" sz="1800" spc="-20" dirty="0">
                <a:effectLst/>
                <a:latin typeface="Calibri" panose="020F0502020204030204" pitchFamily="34" charset="0"/>
                <a:ea typeface="Trebuchet MS" panose="020B0703020202090204" pitchFamily="34" charset="0"/>
                <a:cs typeface="Trebuchet MS" panose="020B0703020202090204" pitchFamily="34" charset="0"/>
              </a:rPr>
              <a:t> </a:t>
            </a:r>
            <a:r>
              <a:rPr lang="en-US" sz="1800" spc="0" dirty="0">
                <a:effectLst/>
                <a:latin typeface="Calibri" panose="020F0502020204030204" pitchFamily="34" charset="0"/>
                <a:ea typeface="Trebuchet MS" panose="020B0703020202090204" pitchFamily="34" charset="0"/>
                <a:cs typeface="Trebuchet MS" panose="020B0703020202090204" pitchFamily="34" charset="0"/>
              </a:rPr>
              <a:t>writing</a:t>
            </a:r>
            <a:r>
              <a:rPr lang="en-US" sz="1800" spc="-15" dirty="0">
                <a:effectLst/>
                <a:latin typeface="Calibri" panose="020F0502020204030204" pitchFamily="34" charset="0"/>
                <a:ea typeface="Trebuchet MS" panose="020B0703020202090204" pitchFamily="34" charset="0"/>
                <a:cs typeface="Trebuchet MS" panose="020B0703020202090204" pitchFamily="34" charset="0"/>
              </a:rPr>
              <a:t> </a:t>
            </a:r>
            <a:r>
              <a:rPr lang="en-US" sz="1800" spc="0" dirty="0">
                <a:effectLst/>
                <a:latin typeface="Calibri" panose="020F0502020204030204" pitchFamily="34" charset="0"/>
                <a:ea typeface="Trebuchet MS" panose="020B0703020202090204" pitchFamily="34" charset="0"/>
                <a:cs typeface="Trebuchet MS" panose="020B0703020202090204" pitchFamily="34" charset="0"/>
              </a:rPr>
              <a:t>and</a:t>
            </a:r>
            <a:r>
              <a:rPr lang="en-US" sz="1800" spc="-20" dirty="0">
                <a:effectLst/>
                <a:latin typeface="Calibri" panose="020F0502020204030204" pitchFamily="34" charset="0"/>
                <a:ea typeface="Trebuchet MS" panose="020B0703020202090204" pitchFamily="34" charset="0"/>
                <a:cs typeface="Trebuchet MS" panose="020B0703020202090204" pitchFamily="34" charset="0"/>
              </a:rPr>
              <a:t> </a:t>
            </a:r>
            <a:r>
              <a:rPr lang="en-US" sz="1800" spc="0" dirty="0">
                <a:effectLst/>
                <a:latin typeface="Calibri" panose="020F0502020204030204" pitchFamily="34" charset="0"/>
                <a:ea typeface="Trebuchet MS" panose="020B0703020202090204" pitchFamily="34" charset="0"/>
                <a:cs typeface="Trebuchet MS" panose="020B0703020202090204" pitchFamily="34" charset="0"/>
              </a:rPr>
              <a:t>preparation</a:t>
            </a:r>
            <a:r>
              <a:rPr lang="en-US" sz="1800" spc="-20" dirty="0">
                <a:effectLst/>
                <a:latin typeface="Calibri" panose="020F0502020204030204" pitchFamily="34" charset="0"/>
                <a:ea typeface="Trebuchet MS" panose="020B0703020202090204" pitchFamily="34" charset="0"/>
                <a:cs typeface="Trebuchet MS" panose="020B0703020202090204" pitchFamily="34" charset="0"/>
              </a:rPr>
              <a:t> </a:t>
            </a:r>
            <a:r>
              <a:rPr lang="en-US" sz="1800" spc="0" dirty="0">
                <a:effectLst/>
                <a:latin typeface="Calibri" panose="020F0502020204030204" pitchFamily="34" charset="0"/>
                <a:ea typeface="Trebuchet MS" panose="020B0703020202090204" pitchFamily="34" charset="0"/>
                <a:cs typeface="Trebuchet MS" panose="020B0703020202090204" pitchFamily="34" charset="0"/>
              </a:rPr>
              <a:t>of</a:t>
            </a:r>
            <a:r>
              <a:rPr lang="en-US" sz="1800" spc="-20" dirty="0">
                <a:effectLst/>
                <a:latin typeface="Calibri" panose="020F0502020204030204" pitchFamily="34" charset="0"/>
                <a:ea typeface="Trebuchet MS" panose="020B0703020202090204" pitchFamily="34" charset="0"/>
                <a:cs typeface="Trebuchet MS" panose="020B0703020202090204" pitchFamily="34" charset="0"/>
              </a:rPr>
              <a:t> </a:t>
            </a:r>
            <a:r>
              <a:rPr lang="en-US" sz="1800" spc="0" dirty="0">
                <a:effectLst/>
                <a:latin typeface="Calibri" panose="020F0502020204030204" pitchFamily="34" charset="0"/>
                <a:ea typeface="Trebuchet MS" panose="020B0703020202090204" pitchFamily="34" charset="0"/>
                <a:cs typeface="Trebuchet MS" panose="020B0703020202090204" pitchFamily="34" charset="0"/>
              </a:rPr>
              <a:t>manuscripts</a:t>
            </a:r>
            <a:r>
              <a:rPr lang="en-US" sz="1800" spc="-20" dirty="0">
                <a:effectLst/>
                <a:latin typeface="Calibri" panose="020F0502020204030204" pitchFamily="34" charset="0"/>
                <a:ea typeface="Trebuchet MS" panose="020B0703020202090204" pitchFamily="34" charset="0"/>
                <a:cs typeface="Trebuchet MS" panose="020B0703020202090204" pitchFamily="34" charset="0"/>
              </a:rPr>
              <a:t> </a:t>
            </a:r>
            <a:r>
              <a:rPr lang="en-US" sz="1800" spc="0" dirty="0">
                <a:effectLst/>
                <a:latin typeface="Calibri" panose="020F0502020204030204" pitchFamily="34" charset="0"/>
                <a:ea typeface="Trebuchet MS" panose="020B0703020202090204" pitchFamily="34" charset="0"/>
                <a:cs typeface="Trebuchet MS" panose="020B0703020202090204" pitchFamily="34" charset="0"/>
              </a:rPr>
              <a:t>intended</a:t>
            </a:r>
            <a:r>
              <a:rPr lang="en-US" sz="1800" spc="-20" dirty="0">
                <a:effectLst/>
                <a:latin typeface="Calibri" panose="020F0502020204030204" pitchFamily="34" charset="0"/>
                <a:ea typeface="Trebuchet MS" panose="020B0703020202090204" pitchFamily="34" charset="0"/>
                <a:cs typeface="Trebuchet MS" panose="020B0703020202090204" pitchFamily="34" charset="0"/>
              </a:rPr>
              <a:t> </a:t>
            </a:r>
            <a:r>
              <a:rPr lang="en-US" sz="1800" spc="0" dirty="0">
                <a:effectLst/>
                <a:latin typeface="Calibri" panose="020F0502020204030204" pitchFamily="34" charset="0"/>
                <a:ea typeface="Trebuchet MS" panose="020B0703020202090204" pitchFamily="34" charset="0"/>
                <a:cs typeface="Trebuchet MS" panose="020B0703020202090204" pitchFamily="34" charset="0"/>
              </a:rPr>
              <a:t>to</a:t>
            </a:r>
            <a:r>
              <a:rPr lang="en-US" sz="1800" spc="-20" dirty="0">
                <a:effectLst/>
                <a:latin typeface="Calibri" panose="020F0502020204030204" pitchFamily="34" charset="0"/>
                <a:ea typeface="Trebuchet MS" panose="020B0703020202090204" pitchFamily="34" charset="0"/>
                <a:cs typeface="Trebuchet MS" panose="020B0703020202090204" pitchFamily="34" charset="0"/>
              </a:rPr>
              <a:t> </a:t>
            </a:r>
            <a:r>
              <a:rPr lang="en-US" sz="1800" spc="0" dirty="0">
                <a:effectLst/>
                <a:latin typeface="Calibri" panose="020F0502020204030204" pitchFamily="34" charset="0"/>
                <a:ea typeface="Trebuchet MS" panose="020B0703020202090204" pitchFamily="34" charset="0"/>
                <a:cs typeface="Trebuchet MS" panose="020B0703020202090204" pitchFamily="34" charset="0"/>
              </a:rPr>
              <a:t>be</a:t>
            </a:r>
            <a:r>
              <a:rPr lang="en-US" sz="1800" spc="-15" dirty="0">
                <a:effectLst/>
                <a:latin typeface="Calibri" panose="020F0502020204030204" pitchFamily="34" charset="0"/>
                <a:ea typeface="Trebuchet MS" panose="020B0703020202090204" pitchFamily="34" charset="0"/>
                <a:cs typeface="Trebuchet MS" panose="020B0703020202090204" pitchFamily="34" charset="0"/>
              </a:rPr>
              <a:t> </a:t>
            </a:r>
            <a:r>
              <a:rPr lang="en-US" sz="1800" spc="0" dirty="0">
                <a:effectLst/>
                <a:latin typeface="Calibri" panose="020F0502020204030204" pitchFamily="34" charset="0"/>
                <a:ea typeface="Trebuchet MS" panose="020B0703020202090204" pitchFamily="34" charset="0"/>
                <a:cs typeface="Trebuchet MS" panose="020B0703020202090204" pitchFamily="34" charset="0"/>
              </a:rPr>
              <a:t>used</a:t>
            </a:r>
            <a:r>
              <a:rPr lang="en-US" sz="1800" spc="-20" dirty="0">
                <a:effectLst/>
                <a:latin typeface="Calibri" panose="020F0502020204030204" pitchFamily="34" charset="0"/>
                <a:ea typeface="Trebuchet MS" panose="020B0703020202090204" pitchFamily="34" charset="0"/>
                <a:cs typeface="Trebuchet MS" panose="020B0703020202090204" pitchFamily="34" charset="0"/>
              </a:rPr>
              <a:t> </a:t>
            </a:r>
            <a:r>
              <a:rPr lang="en-US" sz="1800" spc="0" dirty="0">
                <a:effectLst/>
                <a:latin typeface="Calibri" panose="020F0502020204030204" pitchFamily="34" charset="0"/>
                <a:ea typeface="Trebuchet MS" panose="020B0703020202090204" pitchFamily="34" charset="0"/>
                <a:cs typeface="Trebuchet MS" panose="020B0703020202090204" pitchFamily="34" charset="0"/>
              </a:rPr>
              <a:t>as</a:t>
            </a:r>
            <a:r>
              <a:rPr lang="en-US" sz="1800" spc="-20" dirty="0">
                <a:effectLst/>
                <a:latin typeface="Calibri" panose="020F0502020204030204" pitchFamily="34" charset="0"/>
                <a:ea typeface="Trebuchet MS" panose="020B0703020202090204" pitchFamily="34" charset="0"/>
                <a:cs typeface="Trebuchet MS" panose="020B0703020202090204" pitchFamily="34" charset="0"/>
              </a:rPr>
              <a:t> </a:t>
            </a:r>
            <a:r>
              <a:rPr lang="en-US" sz="1800" spc="0" dirty="0">
                <a:effectLst/>
                <a:latin typeface="Calibri" panose="020F0502020204030204" pitchFamily="34" charset="0"/>
                <a:ea typeface="Trebuchet MS" panose="020B0703020202090204" pitchFamily="34" charset="0"/>
                <a:cs typeface="Trebuchet MS" panose="020B0703020202090204" pitchFamily="34" charset="0"/>
              </a:rPr>
              <a:t>standard</a:t>
            </a:r>
            <a:r>
              <a:rPr lang="en-US" sz="1800" spc="-20" dirty="0">
                <a:effectLst/>
                <a:latin typeface="Calibri" panose="020F0502020204030204" pitchFamily="34" charset="0"/>
                <a:ea typeface="Trebuchet MS" panose="020B0703020202090204" pitchFamily="34" charset="0"/>
                <a:cs typeface="Trebuchet MS" panose="020B0703020202090204" pitchFamily="34" charset="0"/>
              </a:rPr>
              <a:t> </a:t>
            </a:r>
            <a:r>
              <a:rPr lang="en-US" sz="1800" spc="-10" dirty="0">
                <a:effectLst/>
                <a:latin typeface="Calibri" panose="020F0502020204030204" pitchFamily="34" charset="0"/>
                <a:ea typeface="Trebuchet MS" panose="020B0703020202090204" pitchFamily="34" charset="0"/>
                <a:cs typeface="Trebuchet MS" panose="020B0703020202090204" pitchFamily="34" charset="0"/>
              </a:rPr>
              <a:t>textbooks.</a:t>
            </a:r>
            <a:endParaRPr lang="en-US" sz="1800" spc="0" dirty="0">
              <a:effectLst/>
              <a:latin typeface="Calibri" panose="020F0502020204030204" pitchFamily="34" charset="0"/>
              <a:ea typeface="Trebuchet MS" panose="020B0703020202090204" pitchFamily="34" charset="0"/>
              <a:cs typeface="Trebuchet MS" panose="020B0703020202090204" pitchFamily="34" charset="0"/>
            </a:endParaRPr>
          </a:p>
          <a:p>
            <a:pPr marL="458788" indent="-458788">
              <a:lnSpc>
                <a:spcPct val="150000"/>
              </a:lnSpc>
              <a:spcBef>
                <a:spcPts val="0"/>
              </a:spcBef>
              <a:buSzPct val="100000"/>
            </a:pPr>
            <a:r>
              <a:rPr lang="en-US" sz="1800" spc="0" dirty="0">
                <a:effectLst/>
                <a:latin typeface="Calibri" panose="020F0502020204030204" pitchFamily="34" charset="0"/>
                <a:ea typeface="Trebuchet MS" panose="020B0703020202090204" pitchFamily="34" charset="0"/>
                <a:cs typeface="Trebuchet MS" panose="020B0703020202090204" pitchFamily="34" charset="0"/>
              </a:rPr>
              <a:t>Projects</a:t>
            </a:r>
            <a:r>
              <a:rPr lang="en-US" sz="1800" spc="-25" dirty="0">
                <a:effectLst/>
                <a:latin typeface="Calibri" panose="020F0502020204030204" pitchFamily="34" charset="0"/>
                <a:ea typeface="Trebuchet MS" panose="020B0703020202090204" pitchFamily="34" charset="0"/>
                <a:cs typeface="Trebuchet MS" panose="020B0703020202090204" pitchFamily="34" charset="0"/>
              </a:rPr>
              <a:t> </a:t>
            </a:r>
            <a:r>
              <a:rPr lang="en-US" sz="1800" spc="0" dirty="0">
                <a:effectLst/>
                <a:latin typeface="Calibri" panose="020F0502020204030204" pitchFamily="34" charset="0"/>
                <a:ea typeface="Trebuchet MS" panose="020B0703020202090204" pitchFamily="34" charset="0"/>
                <a:cs typeface="Trebuchet MS" panose="020B0703020202090204" pitchFamily="34" charset="0"/>
              </a:rPr>
              <a:t>that</a:t>
            </a:r>
            <a:r>
              <a:rPr lang="en-US" sz="1800" spc="-15" dirty="0">
                <a:effectLst/>
                <a:latin typeface="Calibri" panose="020F0502020204030204" pitchFamily="34" charset="0"/>
                <a:ea typeface="Trebuchet MS" panose="020B0703020202090204" pitchFamily="34" charset="0"/>
                <a:cs typeface="Trebuchet MS" panose="020B0703020202090204" pitchFamily="34" charset="0"/>
              </a:rPr>
              <a:t> </a:t>
            </a:r>
            <a:r>
              <a:rPr lang="en-US" sz="1800" spc="0" dirty="0">
                <a:effectLst/>
                <a:latin typeface="Calibri" panose="020F0502020204030204" pitchFamily="34" charset="0"/>
                <a:ea typeface="Trebuchet MS" panose="020B0703020202090204" pitchFamily="34" charset="0"/>
                <a:cs typeface="Trebuchet MS" panose="020B0703020202090204" pitchFamily="34" charset="0"/>
              </a:rPr>
              <a:t>could</a:t>
            </a:r>
            <a:r>
              <a:rPr lang="en-US" sz="1800" spc="-25" dirty="0">
                <a:effectLst/>
                <a:latin typeface="Calibri" panose="020F0502020204030204" pitchFamily="34" charset="0"/>
                <a:ea typeface="Trebuchet MS" panose="020B0703020202090204" pitchFamily="34" charset="0"/>
                <a:cs typeface="Trebuchet MS" panose="020B0703020202090204" pitchFamily="34" charset="0"/>
              </a:rPr>
              <a:t> </a:t>
            </a:r>
            <a:r>
              <a:rPr lang="en-US" sz="1800" spc="0" dirty="0">
                <a:effectLst/>
                <a:latin typeface="Calibri" panose="020F0502020204030204" pitchFamily="34" charset="0"/>
                <a:ea typeface="Trebuchet MS" panose="020B0703020202090204" pitchFamily="34" charset="0"/>
                <a:cs typeface="Trebuchet MS" panose="020B0703020202090204" pitchFamily="34" charset="0"/>
              </a:rPr>
              <a:t>receive</a:t>
            </a:r>
            <a:r>
              <a:rPr lang="en-US" sz="1800" spc="-15" dirty="0">
                <a:effectLst/>
                <a:latin typeface="Calibri" panose="020F0502020204030204" pitchFamily="34" charset="0"/>
                <a:ea typeface="Trebuchet MS" panose="020B0703020202090204" pitchFamily="34" charset="0"/>
                <a:cs typeface="Trebuchet MS" panose="020B0703020202090204" pitchFamily="34" charset="0"/>
              </a:rPr>
              <a:t> </a:t>
            </a:r>
            <a:r>
              <a:rPr lang="en-US" sz="1800" spc="0" dirty="0">
                <a:effectLst/>
                <a:latin typeface="Calibri" panose="020F0502020204030204" pitchFamily="34" charset="0"/>
                <a:ea typeface="Trebuchet MS" panose="020B0703020202090204" pitchFamily="34" charset="0"/>
                <a:cs typeface="Trebuchet MS" panose="020B0703020202090204" pitchFamily="34" charset="0"/>
              </a:rPr>
              <a:t>support</a:t>
            </a:r>
            <a:r>
              <a:rPr lang="en-US" sz="1800" spc="-20" dirty="0">
                <a:effectLst/>
                <a:latin typeface="Calibri" panose="020F0502020204030204" pitchFamily="34" charset="0"/>
                <a:ea typeface="Trebuchet MS" panose="020B0703020202090204" pitchFamily="34" charset="0"/>
                <a:cs typeface="Trebuchet MS" panose="020B0703020202090204" pitchFamily="34" charset="0"/>
              </a:rPr>
              <a:t> </a:t>
            </a:r>
            <a:r>
              <a:rPr lang="en-US" sz="1800" spc="0" dirty="0">
                <a:effectLst/>
                <a:latin typeface="Calibri" panose="020F0502020204030204" pitchFamily="34" charset="0"/>
                <a:ea typeface="Trebuchet MS" panose="020B0703020202090204" pitchFamily="34" charset="0"/>
                <a:cs typeface="Trebuchet MS" panose="020B0703020202090204" pitchFamily="34" charset="0"/>
              </a:rPr>
              <a:t>from</a:t>
            </a:r>
            <a:r>
              <a:rPr lang="en-US" sz="1800" spc="-15" dirty="0">
                <a:effectLst/>
                <a:latin typeface="Calibri" panose="020F0502020204030204" pitchFamily="34" charset="0"/>
                <a:ea typeface="Trebuchet MS" panose="020B0703020202090204" pitchFamily="34" charset="0"/>
                <a:cs typeface="Trebuchet MS" panose="020B0703020202090204" pitchFamily="34" charset="0"/>
              </a:rPr>
              <a:t> </a:t>
            </a:r>
            <a:r>
              <a:rPr lang="en-US" sz="1800" spc="0" dirty="0">
                <a:effectLst/>
                <a:latin typeface="Calibri" panose="020F0502020204030204" pitchFamily="34" charset="0"/>
                <a:ea typeface="Trebuchet MS" panose="020B0703020202090204" pitchFamily="34" charset="0"/>
                <a:cs typeface="Trebuchet MS" panose="020B0703020202090204" pitchFamily="34" charset="0"/>
              </a:rPr>
              <a:t>publishers</a:t>
            </a:r>
            <a:r>
              <a:rPr lang="en-US" sz="1800" spc="-25" dirty="0">
                <a:effectLst/>
                <a:latin typeface="Calibri" panose="020F0502020204030204" pitchFamily="34" charset="0"/>
                <a:ea typeface="Trebuchet MS" panose="020B0703020202090204" pitchFamily="34" charset="0"/>
                <a:cs typeface="Trebuchet MS" panose="020B0703020202090204" pitchFamily="34" charset="0"/>
              </a:rPr>
              <a:t> </a:t>
            </a:r>
            <a:r>
              <a:rPr lang="en-US" sz="1800" spc="0" dirty="0">
                <a:effectLst/>
                <a:latin typeface="Calibri" panose="020F0502020204030204" pitchFamily="34" charset="0"/>
                <a:ea typeface="Trebuchet MS" panose="020B0703020202090204" pitchFamily="34" charset="0"/>
                <a:cs typeface="Trebuchet MS" panose="020B0703020202090204" pitchFamily="34" charset="0"/>
              </a:rPr>
              <a:t>or</a:t>
            </a:r>
            <a:r>
              <a:rPr lang="en-US" sz="1800" spc="-15" dirty="0">
                <a:effectLst/>
                <a:latin typeface="Calibri" panose="020F0502020204030204" pitchFamily="34" charset="0"/>
                <a:ea typeface="Trebuchet MS" panose="020B0703020202090204" pitchFamily="34" charset="0"/>
                <a:cs typeface="Trebuchet MS" panose="020B0703020202090204" pitchFamily="34" charset="0"/>
              </a:rPr>
              <a:t> </a:t>
            </a:r>
            <a:r>
              <a:rPr lang="en-US" sz="1800" spc="0" dirty="0">
                <a:effectLst/>
                <a:latin typeface="Calibri" panose="020F0502020204030204" pitchFamily="34" charset="0"/>
                <a:ea typeface="Trebuchet MS" panose="020B0703020202090204" pitchFamily="34" charset="0"/>
                <a:cs typeface="Trebuchet MS" panose="020B0703020202090204" pitchFamily="34" charset="0"/>
              </a:rPr>
              <a:t>other</a:t>
            </a:r>
            <a:r>
              <a:rPr lang="en-US" sz="1800" spc="-20" dirty="0">
                <a:effectLst/>
                <a:latin typeface="Calibri" panose="020F0502020204030204" pitchFamily="34" charset="0"/>
                <a:ea typeface="Trebuchet MS" panose="020B0703020202090204" pitchFamily="34" charset="0"/>
                <a:cs typeface="Trebuchet MS" panose="020B0703020202090204" pitchFamily="34" charset="0"/>
              </a:rPr>
              <a:t> </a:t>
            </a:r>
            <a:r>
              <a:rPr lang="en-US" sz="1800" spc="0" dirty="0">
                <a:effectLst/>
                <a:latin typeface="Calibri" panose="020F0502020204030204" pitchFamily="34" charset="0"/>
                <a:ea typeface="Trebuchet MS" panose="020B0703020202090204" pitchFamily="34" charset="0"/>
                <a:cs typeface="Trebuchet MS" panose="020B0703020202090204" pitchFamily="34" charset="0"/>
              </a:rPr>
              <a:t>contracting</a:t>
            </a:r>
            <a:r>
              <a:rPr lang="en-US" sz="1800" spc="-15" dirty="0">
                <a:effectLst/>
                <a:latin typeface="Calibri" panose="020F0502020204030204" pitchFamily="34" charset="0"/>
                <a:ea typeface="Trebuchet MS" panose="020B0703020202090204" pitchFamily="34" charset="0"/>
                <a:cs typeface="Trebuchet MS" panose="020B0703020202090204" pitchFamily="34" charset="0"/>
              </a:rPr>
              <a:t> </a:t>
            </a:r>
            <a:r>
              <a:rPr lang="en-US" sz="1800" spc="-10" dirty="0">
                <a:effectLst/>
                <a:latin typeface="Calibri" panose="020F0502020204030204" pitchFamily="34" charset="0"/>
                <a:ea typeface="Trebuchet MS" panose="020B0703020202090204" pitchFamily="34" charset="0"/>
                <a:cs typeface="Trebuchet MS" panose="020B0703020202090204" pitchFamily="34" charset="0"/>
              </a:rPr>
              <a:t>entities.</a:t>
            </a:r>
            <a:endParaRPr lang="en-US" sz="1800" spc="0" dirty="0">
              <a:effectLst/>
              <a:latin typeface="Calibri" panose="020F0502020204030204" pitchFamily="34" charset="0"/>
              <a:ea typeface="Trebuchet MS" panose="020B0703020202090204" pitchFamily="34" charset="0"/>
              <a:cs typeface="Trebuchet MS" panose="020B0703020202090204" pitchFamily="34" charset="0"/>
            </a:endParaRPr>
          </a:p>
          <a:p>
            <a:pPr marL="458788" indent="-458788">
              <a:lnSpc>
                <a:spcPct val="150000"/>
              </a:lnSpc>
              <a:spcBef>
                <a:spcPts val="0"/>
              </a:spcBef>
              <a:buSzPct val="100000"/>
            </a:pPr>
            <a:r>
              <a:rPr lang="en-US" sz="1800" spc="0" dirty="0">
                <a:effectLst/>
                <a:latin typeface="Calibri" panose="020F0502020204030204" pitchFamily="34" charset="0"/>
                <a:ea typeface="Trebuchet MS" panose="020B0703020202090204" pitchFamily="34" charset="0"/>
                <a:cs typeface="Trebuchet MS" panose="020B0703020202090204" pitchFamily="34" charset="0"/>
              </a:rPr>
              <a:t>Publication</a:t>
            </a:r>
            <a:r>
              <a:rPr lang="en-US" sz="1800" spc="-35" dirty="0">
                <a:effectLst/>
                <a:latin typeface="Calibri" panose="020F0502020204030204" pitchFamily="34" charset="0"/>
                <a:ea typeface="Trebuchet MS" panose="020B0703020202090204" pitchFamily="34" charset="0"/>
                <a:cs typeface="Trebuchet MS" panose="020B0703020202090204" pitchFamily="34" charset="0"/>
              </a:rPr>
              <a:t> </a:t>
            </a:r>
            <a:r>
              <a:rPr lang="en-US" sz="1800" spc="0" dirty="0">
                <a:effectLst/>
                <a:latin typeface="Calibri" panose="020F0502020204030204" pitchFamily="34" charset="0"/>
                <a:ea typeface="Trebuchet MS" panose="020B0703020202090204" pitchFamily="34" charset="0"/>
                <a:cs typeface="Trebuchet MS" panose="020B0703020202090204" pitchFamily="34" charset="0"/>
              </a:rPr>
              <a:t>costs</a:t>
            </a:r>
            <a:r>
              <a:rPr lang="en-US" sz="1800" spc="-30" dirty="0">
                <a:effectLst/>
                <a:latin typeface="Calibri" panose="020F0502020204030204" pitchFamily="34" charset="0"/>
                <a:ea typeface="Trebuchet MS" panose="020B0703020202090204" pitchFamily="34" charset="0"/>
                <a:cs typeface="Trebuchet MS" panose="020B0703020202090204" pitchFamily="34" charset="0"/>
              </a:rPr>
              <a:t> </a:t>
            </a:r>
            <a:r>
              <a:rPr lang="en-US" sz="1800" spc="0" dirty="0">
                <a:effectLst/>
                <a:latin typeface="Calibri" panose="020F0502020204030204" pitchFamily="34" charset="0"/>
                <a:ea typeface="Trebuchet MS" panose="020B0703020202090204" pitchFamily="34" charset="0"/>
                <a:cs typeface="Trebuchet MS" panose="020B0703020202090204" pitchFamily="34" charset="0"/>
              </a:rPr>
              <a:t>or</a:t>
            </a:r>
            <a:r>
              <a:rPr lang="en-US" sz="1800" spc="-25" dirty="0">
                <a:effectLst/>
                <a:latin typeface="Calibri" panose="020F0502020204030204" pitchFamily="34" charset="0"/>
                <a:ea typeface="Trebuchet MS" panose="020B0703020202090204" pitchFamily="34" charset="0"/>
                <a:cs typeface="Trebuchet MS" panose="020B0703020202090204" pitchFamily="34" charset="0"/>
              </a:rPr>
              <a:t> </a:t>
            </a:r>
            <a:r>
              <a:rPr lang="en-US" sz="1800" spc="0" dirty="0">
                <a:effectLst/>
                <a:latin typeface="Calibri" panose="020F0502020204030204" pitchFamily="34" charset="0"/>
                <a:ea typeface="Trebuchet MS" panose="020B0703020202090204" pitchFamily="34" charset="0"/>
                <a:cs typeface="Trebuchet MS" panose="020B0703020202090204" pitchFamily="34" charset="0"/>
              </a:rPr>
              <a:t>reprints</a:t>
            </a:r>
            <a:r>
              <a:rPr lang="en-US" sz="1800" spc="-30" dirty="0">
                <a:effectLst/>
                <a:latin typeface="Calibri" panose="020F0502020204030204" pitchFamily="34" charset="0"/>
                <a:ea typeface="Trebuchet MS" panose="020B0703020202090204" pitchFamily="34" charset="0"/>
                <a:cs typeface="Trebuchet MS" panose="020B0703020202090204" pitchFamily="34" charset="0"/>
              </a:rPr>
              <a:t> </a:t>
            </a:r>
            <a:r>
              <a:rPr lang="en-US" sz="1800" spc="0" dirty="0">
                <a:effectLst/>
                <a:latin typeface="Calibri" panose="020F0502020204030204" pitchFamily="34" charset="0"/>
                <a:ea typeface="Trebuchet MS" panose="020B0703020202090204" pitchFamily="34" charset="0"/>
                <a:cs typeface="Trebuchet MS" panose="020B0703020202090204" pitchFamily="34" charset="0"/>
              </a:rPr>
              <a:t>for</a:t>
            </a:r>
            <a:r>
              <a:rPr lang="en-US" sz="1800" spc="-25" dirty="0">
                <a:effectLst/>
                <a:latin typeface="Calibri" panose="020F0502020204030204" pitchFamily="34" charset="0"/>
                <a:ea typeface="Trebuchet MS" panose="020B0703020202090204" pitchFamily="34" charset="0"/>
                <a:cs typeface="Trebuchet MS" panose="020B0703020202090204" pitchFamily="34" charset="0"/>
              </a:rPr>
              <a:t> </a:t>
            </a:r>
            <a:r>
              <a:rPr lang="en-US" sz="1800" spc="0" dirty="0">
                <a:effectLst/>
                <a:latin typeface="Calibri" panose="020F0502020204030204" pitchFamily="34" charset="0"/>
                <a:ea typeface="Trebuchet MS" panose="020B0703020202090204" pitchFamily="34" charset="0"/>
                <a:cs typeface="Trebuchet MS" panose="020B0703020202090204" pitchFamily="34" charset="0"/>
              </a:rPr>
              <a:t>individual</a:t>
            </a:r>
            <a:r>
              <a:rPr lang="en-US" sz="1800" spc="-30" dirty="0">
                <a:effectLst/>
                <a:latin typeface="Calibri" panose="020F0502020204030204" pitchFamily="34" charset="0"/>
                <a:ea typeface="Trebuchet MS" panose="020B0703020202090204" pitchFamily="34" charset="0"/>
                <a:cs typeface="Trebuchet MS" panose="020B0703020202090204" pitchFamily="34" charset="0"/>
              </a:rPr>
              <a:t> </a:t>
            </a:r>
            <a:r>
              <a:rPr lang="en-US" sz="1800" spc="0" dirty="0">
                <a:effectLst/>
                <a:latin typeface="Calibri" panose="020F0502020204030204" pitchFamily="34" charset="0"/>
                <a:ea typeface="Trebuchet MS" panose="020B0703020202090204" pitchFamily="34" charset="0"/>
                <a:cs typeface="Trebuchet MS" panose="020B0703020202090204" pitchFamily="34" charset="0"/>
              </a:rPr>
              <a:t>faculty</a:t>
            </a:r>
            <a:r>
              <a:rPr lang="en-US" sz="1800" spc="-30" dirty="0">
                <a:effectLst/>
                <a:latin typeface="Calibri" panose="020F0502020204030204" pitchFamily="34" charset="0"/>
                <a:ea typeface="Trebuchet MS" panose="020B0703020202090204" pitchFamily="34" charset="0"/>
                <a:cs typeface="Trebuchet MS" panose="020B0703020202090204" pitchFamily="34" charset="0"/>
              </a:rPr>
              <a:t> </a:t>
            </a:r>
            <a:r>
              <a:rPr lang="en-US" sz="1800" spc="0" dirty="0">
                <a:effectLst/>
                <a:latin typeface="Calibri" panose="020F0502020204030204" pitchFamily="34" charset="0"/>
                <a:ea typeface="Trebuchet MS" panose="020B0703020202090204" pitchFamily="34" charset="0"/>
                <a:cs typeface="Trebuchet MS" panose="020B0703020202090204" pitchFamily="34" charset="0"/>
              </a:rPr>
              <a:t>or</a:t>
            </a:r>
            <a:r>
              <a:rPr lang="en-US" sz="1800" spc="-25" dirty="0">
                <a:effectLst/>
                <a:latin typeface="Calibri" panose="020F0502020204030204" pitchFamily="34" charset="0"/>
                <a:ea typeface="Trebuchet MS" panose="020B0703020202090204" pitchFamily="34" charset="0"/>
                <a:cs typeface="Trebuchet MS" panose="020B0703020202090204" pitchFamily="34" charset="0"/>
              </a:rPr>
              <a:t> </a:t>
            </a:r>
            <a:r>
              <a:rPr lang="en-US" sz="1800" spc="0" dirty="0">
                <a:effectLst/>
                <a:latin typeface="Calibri" panose="020F0502020204030204" pitchFamily="34" charset="0"/>
                <a:ea typeface="Trebuchet MS" panose="020B0703020202090204" pitchFamily="34" charset="0"/>
                <a:cs typeface="Trebuchet MS" panose="020B0703020202090204" pitchFamily="34" charset="0"/>
              </a:rPr>
              <a:t>for</a:t>
            </a:r>
            <a:r>
              <a:rPr lang="en-US" sz="1800" spc="-25" dirty="0">
                <a:effectLst/>
                <a:latin typeface="Calibri" panose="020F0502020204030204" pitchFamily="34" charset="0"/>
                <a:ea typeface="Trebuchet MS" panose="020B0703020202090204" pitchFamily="34" charset="0"/>
                <a:cs typeface="Trebuchet MS" panose="020B0703020202090204" pitchFamily="34" charset="0"/>
              </a:rPr>
              <a:t> </a:t>
            </a:r>
            <a:r>
              <a:rPr lang="en-US" sz="1800" spc="0" dirty="0">
                <a:effectLst/>
                <a:latin typeface="Calibri" panose="020F0502020204030204" pitchFamily="34" charset="0"/>
                <a:ea typeface="Trebuchet MS" panose="020B0703020202090204" pitchFamily="34" charset="0"/>
                <a:cs typeface="Trebuchet MS" panose="020B0703020202090204" pitchFamily="34" charset="0"/>
              </a:rPr>
              <a:t>departmental</a:t>
            </a:r>
            <a:r>
              <a:rPr lang="en-US" sz="1800" spc="-30" dirty="0">
                <a:effectLst/>
                <a:latin typeface="Calibri" panose="020F0502020204030204" pitchFamily="34" charset="0"/>
                <a:ea typeface="Trebuchet MS" panose="020B0703020202090204" pitchFamily="34" charset="0"/>
                <a:cs typeface="Trebuchet MS" panose="020B0703020202090204" pitchFamily="34" charset="0"/>
              </a:rPr>
              <a:t> </a:t>
            </a:r>
            <a:r>
              <a:rPr lang="en-US" sz="1800" spc="0" dirty="0">
                <a:effectLst/>
                <a:latin typeface="Calibri" panose="020F0502020204030204" pitchFamily="34" charset="0"/>
                <a:ea typeface="Trebuchet MS" panose="020B0703020202090204" pitchFamily="34" charset="0"/>
                <a:cs typeface="Trebuchet MS" panose="020B0703020202090204" pitchFamily="34" charset="0"/>
              </a:rPr>
              <a:t>monographs</a:t>
            </a:r>
            <a:r>
              <a:rPr lang="en-US" sz="1800" spc="-30" dirty="0">
                <a:effectLst/>
                <a:latin typeface="Calibri" panose="020F0502020204030204" pitchFamily="34" charset="0"/>
                <a:ea typeface="Trebuchet MS" panose="020B0703020202090204" pitchFamily="34" charset="0"/>
                <a:cs typeface="Trebuchet MS" panose="020B0703020202090204" pitchFamily="34" charset="0"/>
              </a:rPr>
              <a:t> </a:t>
            </a:r>
            <a:r>
              <a:rPr lang="en-US" sz="1800" spc="0" dirty="0">
                <a:effectLst/>
                <a:latin typeface="Calibri" panose="020F0502020204030204" pitchFamily="34" charset="0"/>
                <a:ea typeface="Trebuchet MS" panose="020B0703020202090204" pitchFamily="34" charset="0"/>
                <a:cs typeface="Trebuchet MS" panose="020B0703020202090204" pitchFamily="34" charset="0"/>
              </a:rPr>
              <a:t>or</a:t>
            </a:r>
            <a:r>
              <a:rPr lang="en-US" sz="1800" spc="-25" dirty="0">
                <a:effectLst/>
                <a:latin typeface="Calibri" panose="020F0502020204030204" pitchFamily="34" charset="0"/>
                <a:ea typeface="Trebuchet MS" panose="020B0703020202090204" pitchFamily="34" charset="0"/>
                <a:cs typeface="Trebuchet MS" panose="020B0703020202090204" pitchFamily="34" charset="0"/>
              </a:rPr>
              <a:t> </a:t>
            </a:r>
            <a:r>
              <a:rPr lang="en-US" sz="1800" spc="-10" dirty="0">
                <a:effectLst/>
                <a:latin typeface="Calibri" panose="020F0502020204030204" pitchFamily="34" charset="0"/>
                <a:ea typeface="Trebuchet MS" panose="020B0703020202090204" pitchFamily="34" charset="0"/>
                <a:cs typeface="Trebuchet MS" panose="020B0703020202090204" pitchFamily="34" charset="0"/>
              </a:rPr>
              <a:t>series.</a:t>
            </a:r>
            <a:endParaRPr lang="en-US" sz="1800" spc="0" dirty="0">
              <a:effectLst/>
              <a:latin typeface="Calibri" panose="020F0502020204030204" pitchFamily="34" charset="0"/>
              <a:ea typeface="Trebuchet MS" panose="020B0703020202090204" pitchFamily="34" charset="0"/>
              <a:cs typeface="Trebuchet MS" panose="020B0703020202090204" pitchFamily="34" charset="0"/>
            </a:endParaRPr>
          </a:p>
          <a:p>
            <a:pPr marL="458788" indent="-458788">
              <a:lnSpc>
                <a:spcPct val="150000"/>
              </a:lnSpc>
              <a:spcBef>
                <a:spcPts val="0"/>
              </a:spcBef>
              <a:buSzPct val="100000"/>
            </a:pPr>
            <a:r>
              <a:rPr lang="en-US" sz="1800" spc="0" dirty="0">
                <a:effectLst/>
                <a:latin typeface="Calibri" panose="020F0502020204030204" pitchFamily="34" charset="0"/>
                <a:ea typeface="Trebuchet MS" panose="020B0703020202090204" pitchFamily="34" charset="0"/>
                <a:cs typeface="Trebuchet MS" panose="020B0703020202090204" pitchFamily="34" charset="0"/>
              </a:rPr>
              <a:t>The</a:t>
            </a:r>
            <a:r>
              <a:rPr lang="en-US" sz="1800" spc="-20" dirty="0">
                <a:effectLst/>
                <a:latin typeface="Calibri" panose="020F0502020204030204" pitchFamily="34" charset="0"/>
                <a:ea typeface="Trebuchet MS" panose="020B0703020202090204" pitchFamily="34" charset="0"/>
                <a:cs typeface="Trebuchet MS" panose="020B0703020202090204" pitchFamily="34" charset="0"/>
              </a:rPr>
              <a:t> </a:t>
            </a:r>
            <a:r>
              <a:rPr lang="en-US" sz="1800" spc="0" dirty="0">
                <a:effectLst/>
                <a:latin typeface="Calibri" panose="020F0502020204030204" pitchFamily="34" charset="0"/>
                <a:ea typeface="Trebuchet MS" panose="020B0703020202090204" pitchFamily="34" charset="0"/>
                <a:cs typeface="Trebuchet MS" panose="020B0703020202090204" pitchFamily="34" charset="0"/>
              </a:rPr>
              <a:t>preparation</a:t>
            </a:r>
            <a:r>
              <a:rPr lang="en-US" sz="1800" spc="-25" dirty="0">
                <a:effectLst/>
                <a:latin typeface="Calibri" panose="020F0502020204030204" pitchFamily="34" charset="0"/>
                <a:ea typeface="Trebuchet MS" panose="020B0703020202090204" pitchFamily="34" charset="0"/>
                <a:cs typeface="Trebuchet MS" panose="020B0703020202090204" pitchFamily="34" charset="0"/>
              </a:rPr>
              <a:t> </a:t>
            </a:r>
            <a:r>
              <a:rPr lang="en-US" sz="1800" spc="0" dirty="0">
                <a:effectLst/>
                <a:latin typeface="Calibri" panose="020F0502020204030204" pitchFamily="34" charset="0"/>
                <a:ea typeface="Trebuchet MS" panose="020B0703020202090204" pitchFamily="34" charset="0"/>
                <a:cs typeface="Trebuchet MS" panose="020B0703020202090204" pitchFamily="34" charset="0"/>
              </a:rPr>
              <a:t>of</a:t>
            </a:r>
            <a:r>
              <a:rPr lang="en-US" sz="1800" spc="-25" dirty="0">
                <a:effectLst/>
                <a:latin typeface="Calibri" panose="020F0502020204030204" pitchFamily="34" charset="0"/>
                <a:ea typeface="Trebuchet MS" panose="020B0703020202090204" pitchFamily="34" charset="0"/>
                <a:cs typeface="Trebuchet MS" panose="020B0703020202090204" pitchFamily="34" charset="0"/>
              </a:rPr>
              <a:t> </a:t>
            </a:r>
            <a:r>
              <a:rPr lang="en-US" sz="1800" spc="0" dirty="0">
                <a:effectLst/>
                <a:latin typeface="Calibri" panose="020F0502020204030204" pitchFamily="34" charset="0"/>
                <a:ea typeface="Trebuchet MS" panose="020B0703020202090204" pitchFamily="34" charset="0"/>
                <a:cs typeface="Trebuchet MS" panose="020B0703020202090204" pitchFamily="34" charset="0"/>
              </a:rPr>
              <a:t>lectures,</a:t>
            </a:r>
            <a:r>
              <a:rPr lang="en-US" sz="1800" spc="-25" dirty="0">
                <a:effectLst/>
                <a:latin typeface="Calibri" panose="020F0502020204030204" pitchFamily="34" charset="0"/>
                <a:ea typeface="Trebuchet MS" panose="020B0703020202090204" pitchFamily="34" charset="0"/>
                <a:cs typeface="Trebuchet MS" panose="020B0703020202090204" pitchFamily="34" charset="0"/>
              </a:rPr>
              <a:t> </a:t>
            </a:r>
            <a:r>
              <a:rPr lang="en-US" sz="1800" spc="0" dirty="0">
                <a:effectLst/>
                <a:latin typeface="Calibri" panose="020F0502020204030204" pitchFamily="34" charset="0"/>
                <a:ea typeface="Trebuchet MS" panose="020B0703020202090204" pitchFamily="34" charset="0"/>
                <a:cs typeface="Trebuchet MS" panose="020B0703020202090204" pitchFamily="34" charset="0"/>
              </a:rPr>
              <a:t>demonstrations,</a:t>
            </a:r>
            <a:r>
              <a:rPr lang="en-US" sz="1800" spc="-20" dirty="0">
                <a:effectLst/>
                <a:latin typeface="Calibri" panose="020F0502020204030204" pitchFamily="34" charset="0"/>
                <a:ea typeface="Trebuchet MS" panose="020B0703020202090204" pitchFamily="34" charset="0"/>
                <a:cs typeface="Trebuchet MS" panose="020B0703020202090204" pitchFamily="34" charset="0"/>
              </a:rPr>
              <a:t> </a:t>
            </a:r>
            <a:r>
              <a:rPr lang="en-US" sz="1800" spc="0" dirty="0">
                <a:effectLst/>
                <a:latin typeface="Calibri" panose="020F0502020204030204" pitchFamily="34" charset="0"/>
                <a:ea typeface="Trebuchet MS" panose="020B0703020202090204" pitchFamily="34" charset="0"/>
                <a:cs typeface="Trebuchet MS" panose="020B0703020202090204" pitchFamily="34" charset="0"/>
              </a:rPr>
              <a:t>syllabi,</a:t>
            </a:r>
            <a:r>
              <a:rPr lang="en-US" sz="1800" spc="-25" dirty="0">
                <a:effectLst/>
                <a:latin typeface="Calibri" panose="020F0502020204030204" pitchFamily="34" charset="0"/>
                <a:ea typeface="Trebuchet MS" panose="020B0703020202090204" pitchFamily="34" charset="0"/>
                <a:cs typeface="Trebuchet MS" panose="020B0703020202090204" pitchFamily="34" charset="0"/>
              </a:rPr>
              <a:t> </a:t>
            </a:r>
            <a:r>
              <a:rPr lang="en-US" sz="1800" spc="0" dirty="0">
                <a:effectLst/>
                <a:latin typeface="Calibri" panose="020F0502020204030204" pitchFamily="34" charset="0"/>
                <a:ea typeface="Trebuchet MS" panose="020B0703020202090204" pitchFamily="34" charset="0"/>
                <a:cs typeface="Trebuchet MS" panose="020B0703020202090204" pitchFamily="34" charset="0"/>
              </a:rPr>
              <a:t>or</a:t>
            </a:r>
            <a:r>
              <a:rPr lang="en-US" sz="1800" spc="-20" dirty="0">
                <a:effectLst/>
                <a:latin typeface="Calibri" panose="020F0502020204030204" pitchFamily="34" charset="0"/>
                <a:ea typeface="Trebuchet MS" panose="020B0703020202090204" pitchFamily="34" charset="0"/>
                <a:cs typeface="Trebuchet MS" panose="020B0703020202090204" pitchFamily="34" charset="0"/>
              </a:rPr>
              <a:t> </a:t>
            </a:r>
            <a:r>
              <a:rPr lang="en-US" sz="1800" spc="0" dirty="0">
                <a:effectLst/>
                <a:latin typeface="Calibri" panose="020F0502020204030204" pitchFamily="34" charset="0"/>
                <a:ea typeface="Trebuchet MS" panose="020B0703020202090204" pitchFamily="34" charset="0"/>
                <a:cs typeface="Trebuchet MS" panose="020B0703020202090204" pitchFamily="34" charset="0"/>
              </a:rPr>
              <a:t>other</a:t>
            </a:r>
            <a:r>
              <a:rPr lang="en-US" sz="1800" spc="-20" dirty="0">
                <a:effectLst/>
                <a:latin typeface="Calibri" panose="020F0502020204030204" pitchFamily="34" charset="0"/>
                <a:ea typeface="Trebuchet MS" panose="020B0703020202090204" pitchFamily="34" charset="0"/>
                <a:cs typeface="Trebuchet MS" panose="020B0703020202090204" pitchFamily="34" charset="0"/>
              </a:rPr>
              <a:t> </a:t>
            </a:r>
            <a:r>
              <a:rPr lang="en-US" sz="1800" spc="0" dirty="0">
                <a:effectLst/>
                <a:latin typeface="Calibri" panose="020F0502020204030204" pitchFamily="34" charset="0"/>
                <a:ea typeface="Trebuchet MS" panose="020B0703020202090204" pitchFamily="34" charset="0"/>
                <a:cs typeface="Trebuchet MS" panose="020B0703020202090204" pitchFamily="34" charset="0"/>
              </a:rPr>
              <a:t>course-related</a:t>
            </a:r>
            <a:r>
              <a:rPr lang="en-US" sz="1800" spc="-20" dirty="0">
                <a:effectLst/>
                <a:latin typeface="Calibri" panose="020F0502020204030204" pitchFamily="34" charset="0"/>
                <a:ea typeface="Trebuchet MS" panose="020B0703020202090204" pitchFamily="34" charset="0"/>
                <a:cs typeface="Trebuchet MS" panose="020B0703020202090204" pitchFamily="34" charset="0"/>
              </a:rPr>
              <a:t> </a:t>
            </a:r>
            <a:r>
              <a:rPr lang="en-US" sz="1800" spc="-10" dirty="0">
                <a:effectLst/>
                <a:latin typeface="Calibri" panose="020F0502020204030204" pitchFamily="34" charset="0"/>
                <a:ea typeface="Trebuchet MS" panose="020B0703020202090204" pitchFamily="34" charset="0"/>
                <a:cs typeface="Trebuchet MS" panose="020B0703020202090204" pitchFamily="34" charset="0"/>
              </a:rPr>
              <a:t>materials.</a:t>
            </a:r>
            <a:endParaRPr lang="en-US" sz="1800" spc="0" dirty="0">
              <a:effectLst/>
              <a:latin typeface="Calibri" panose="020F0502020204030204" pitchFamily="34" charset="0"/>
              <a:ea typeface="Trebuchet MS" panose="020B0703020202090204" pitchFamily="34" charset="0"/>
              <a:cs typeface="Trebuchet MS" panose="020B0703020202090204" pitchFamily="34" charset="0"/>
            </a:endParaRPr>
          </a:p>
          <a:p>
            <a:pPr marL="458788" indent="-458788">
              <a:lnSpc>
                <a:spcPct val="150000"/>
              </a:lnSpc>
              <a:spcBef>
                <a:spcPts val="0"/>
              </a:spcBef>
              <a:buSzPct val="100000"/>
            </a:pPr>
            <a:r>
              <a:rPr lang="en-US" sz="1800" spc="0" dirty="0">
                <a:effectLst/>
                <a:latin typeface="Calibri" panose="020F0502020204030204" pitchFamily="34" charset="0"/>
                <a:ea typeface="Trebuchet MS" panose="020B0703020202090204" pitchFamily="34" charset="0"/>
                <a:cs typeface="Trebuchet MS" panose="020B0703020202090204" pitchFamily="34" charset="0"/>
              </a:rPr>
              <a:t>Departmental</a:t>
            </a:r>
            <a:r>
              <a:rPr lang="en-US" sz="1800" spc="-40" dirty="0">
                <a:effectLst/>
                <a:latin typeface="Calibri" panose="020F0502020204030204" pitchFamily="34" charset="0"/>
                <a:ea typeface="Trebuchet MS" panose="020B0703020202090204" pitchFamily="34" charset="0"/>
                <a:cs typeface="Trebuchet MS" panose="020B0703020202090204" pitchFamily="34" charset="0"/>
              </a:rPr>
              <a:t> </a:t>
            </a:r>
            <a:r>
              <a:rPr lang="en-US" sz="1800" spc="0" dirty="0">
                <a:effectLst/>
                <a:latin typeface="Calibri" panose="020F0502020204030204" pitchFamily="34" charset="0"/>
                <a:ea typeface="Trebuchet MS" panose="020B0703020202090204" pitchFamily="34" charset="0"/>
                <a:cs typeface="Trebuchet MS" panose="020B0703020202090204" pitchFamily="34" charset="0"/>
              </a:rPr>
              <a:t>symposia,</a:t>
            </a:r>
            <a:r>
              <a:rPr lang="en-US" sz="1800" spc="-40" dirty="0">
                <a:effectLst/>
                <a:latin typeface="Calibri" panose="020F0502020204030204" pitchFamily="34" charset="0"/>
                <a:ea typeface="Trebuchet MS" panose="020B0703020202090204" pitchFamily="34" charset="0"/>
                <a:cs typeface="Trebuchet MS" panose="020B0703020202090204" pitchFamily="34" charset="0"/>
              </a:rPr>
              <a:t> </a:t>
            </a:r>
            <a:r>
              <a:rPr lang="en-US" sz="1800" spc="0" dirty="0">
                <a:effectLst/>
                <a:latin typeface="Calibri" panose="020F0502020204030204" pitchFamily="34" charset="0"/>
                <a:ea typeface="Trebuchet MS" panose="020B0703020202090204" pitchFamily="34" charset="0"/>
                <a:cs typeface="Trebuchet MS" panose="020B0703020202090204" pitchFamily="34" charset="0"/>
              </a:rPr>
              <a:t>seminars,</a:t>
            </a:r>
            <a:r>
              <a:rPr lang="en-US" sz="1800" spc="-40" dirty="0">
                <a:effectLst/>
                <a:latin typeface="Calibri" panose="020F0502020204030204" pitchFamily="34" charset="0"/>
                <a:ea typeface="Trebuchet MS" panose="020B0703020202090204" pitchFamily="34" charset="0"/>
                <a:cs typeface="Trebuchet MS" panose="020B0703020202090204" pitchFamily="34" charset="0"/>
              </a:rPr>
              <a:t> </a:t>
            </a:r>
            <a:r>
              <a:rPr lang="en-US" sz="1800" spc="0" dirty="0">
                <a:effectLst/>
                <a:latin typeface="Calibri" panose="020F0502020204030204" pitchFamily="34" charset="0"/>
                <a:ea typeface="Trebuchet MS" panose="020B0703020202090204" pitchFamily="34" charset="0"/>
                <a:cs typeface="Trebuchet MS" panose="020B0703020202090204" pitchFamily="34" charset="0"/>
              </a:rPr>
              <a:t>retreats,</a:t>
            </a:r>
            <a:r>
              <a:rPr lang="en-US" sz="1800" spc="-40" dirty="0">
                <a:effectLst/>
                <a:latin typeface="Calibri" panose="020F0502020204030204" pitchFamily="34" charset="0"/>
                <a:ea typeface="Trebuchet MS" panose="020B0703020202090204" pitchFamily="34" charset="0"/>
                <a:cs typeface="Trebuchet MS" panose="020B0703020202090204" pitchFamily="34" charset="0"/>
              </a:rPr>
              <a:t> </a:t>
            </a:r>
            <a:r>
              <a:rPr lang="en-US" sz="1800" spc="0" dirty="0">
                <a:effectLst/>
                <a:latin typeface="Calibri" panose="020F0502020204030204" pitchFamily="34" charset="0"/>
                <a:ea typeface="Trebuchet MS" panose="020B0703020202090204" pitchFamily="34" charset="0"/>
                <a:cs typeface="Trebuchet MS" panose="020B0703020202090204" pitchFamily="34" charset="0"/>
              </a:rPr>
              <a:t>or</a:t>
            </a:r>
            <a:r>
              <a:rPr lang="en-US" sz="1800" spc="-30" dirty="0">
                <a:effectLst/>
                <a:latin typeface="Calibri" panose="020F0502020204030204" pitchFamily="34" charset="0"/>
                <a:ea typeface="Trebuchet MS" panose="020B0703020202090204" pitchFamily="34" charset="0"/>
                <a:cs typeface="Trebuchet MS" panose="020B0703020202090204" pitchFamily="34" charset="0"/>
              </a:rPr>
              <a:t> </a:t>
            </a:r>
            <a:r>
              <a:rPr lang="en-US" sz="1800" spc="-10" dirty="0">
                <a:effectLst/>
                <a:latin typeface="Calibri" panose="020F0502020204030204" pitchFamily="34" charset="0"/>
                <a:ea typeface="Trebuchet MS" panose="020B0703020202090204" pitchFamily="34" charset="0"/>
                <a:cs typeface="Trebuchet MS" panose="020B0703020202090204" pitchFamily="34" charset="0"/>
              </a:rPr>
              <a:t>colloquia.</a:t>
            </a:r>
            <a:endParaRPr lang="en-US" sz="1800" spc="0" dirty="0">
              <a:effectLst/>
              <a:latin typeface="Calibri" panose="020F0502020204030204" pitchFamily="34" charset="0"/>
              <a:ea typeface="Trebuchet MS" panose="020B0703020202090204" pitchFamily="34" charset="0"/>
              <a:cs typeface="Trebuchet MS" panose="020B0703020202090204" pitchFamily="34" charset="0"/>
            </a:endParaRPr>
          </a:p>
          <a:p>
            <a:pPr marL="458788" indent="-458788">
              <a:lnSpc>
                <a:spcPct val="150000"/>
              </a:lnSpc>
              <a:spcBef>
                <a:spcPts val="0"/>
              </a:spcBef>
              <a:buSzPct val="100000"/>
            </a:pPr>
            <a:r>
              <a:rPr lang="en-US" sz="1800" spc="0" dirty="0">
                <a:effectLst/>
                <a:latin typeface="Calibri" panose="020F0502020204030204" pitchFamily="34" charset="0"/>
                <a:ea typeface="Trebuchet MS" panose="020B0703020202090204" pitchFamily="34" charset="0"/>
                <a:cs typeface="Trebuchet MS" panose="020B0703020202090204" pitchFamily="34" charset="0"/>
              </a:rPr>
              <a:t>Projects</a:t>
            </a:r>
            <a:r>
              <a:rPr lang="en-US" sz="1800" spc="-35" dirty="0">
                <a:effectLst/>
                <a:latin typeface="Calibri" panose="020F0502020204030204" pitchFamily="34" charset="0"/>
                <a:ea typeface="Trebuchet MS" panose="020B0703020202090204" pitchFamily="34" charset="0"/>
                <a:cs typeface="Trebuchet MS" panose="020B0703020202090204" pitchFamily="34" charset="0"/>
              </a:rPr>
              <a:t> </a:t>
            </a:r>
            <a:r>
              <a:rPr lang="en-US" sz="1800" spc="0" dirty="0">
                <a:effectLst/>
                <a:latin typeface="Calibri" panose="020F0502020204030204" pitchFamily="34" charset="0"/>
                <a:ea typeface="Trebuchet MS" panose="020B0703020202090204" pitchFamily="34" charset="0"/>
                <a:cs typeface="Trebuchet MS" panose="020B0703020202090204" pitchFamily="34" charset="0"/>
              </a:rPr>
              <a:t>whose</a:t>
            </a:r>
            <a:r>
              <a:rPr lang="en-US" sz="1800" spc="-30" dirty="0">
                <a:effectLst/>
                <a:latin typeface="Calibri" panose="020F0502020204030204" pitchFamily="34" charset="0"/>
                <a:ea typeface="Trebuchet MS" panose="020B0703020202090204" pitchFamily="34" charset="0"/>
                <a:cs typeface="Trebuchet MS" panose="020B0703020202090204" pitchFamily="34" charset="0"/>
              </a:rPr>
              <a:t> </a:t>
            </a:r>
            <a:r>
              <a:rPr lang="en-US" sz="1800" spc="0" dirty="0">
                <a:effectLst/>
                <a:latin typeface="Calibri" panose="020F0502020204030204" pitchFamily="34" charset="0"/>
                <a:ea typeface="Trebuchet MS" panose="020B0703020202090204" pitchFamily="34" charset="0"/>
                <a:cs typeface="Trebuchet MS" panose="020B0703020202090204" pitchFamily="34" charset="0"/>
              </a:rPr>
              <a:t>purpose</a:t>
            </a:r>
            <a:r>
              <a:rPr lang="en-US" sz="1800" spc="-30" dirty="0">
                <a:effectLst/>
                <a:latin typeface="Calibri" panose="020F0502020204030204" pitchFamily="34" charset="0"/>
                <a:ea typeface="Trebuchet MS" panose="020B0703020202090204" pitchFamily="34" charset="0"/>
                <a:cs typeface="Trebuchet MS" panose="020B0703020202090204" pitchFamily="34" charset="0"/>
              </a:rPr>
              <a:t> </a:t>
            </a:r>
            <a:r>
              <a:rPr lang="en-US" sz="1800" spc="0" dirty="0">
                <a:effectLst/>
                <a:latin typeface="Calibri" panose="020F0502020204030204" pitchFamily="34" charset="0"/>
                <a:ea typeface="Trebuchet MS" panose="020B0703020202090204" pitchFamily="34" charset="0"/>
                <a:cs typeface="Trebuchet MS" panose="020B0703020202090204" pitchFamily="34" charset="0"/>
              </a:rPr>
              <a:t>is</a:t>
            </a:r>
            <a:r>
              <a:rPr lang="en-US" sz="1800" spc="-35" dirty="0">
                <a:effectLst/>
                <a:latin typeface="Calibri" panose="020F0502020204030204" pitchFamily="34" charset="0"/>
                <a:ea typeface="Trebuchet MS" panose="020B0703020202090204" pitchFamily="34" charset="0"/>
                <a:cs typeface="Trebuchet MS" panose="020B0703020202090204" pitchFamily="34" charset="0"/>
              </a:rPr>
              <a:t> </a:t>
            </a:r>
            <a:r>
              <a:rPr lang="en-US" sz="1800" spc="0" dirty="0">
                <a:effectLst/>
                <a:latin typeface="Calibri" panose="020F0502020204030204" pitchFamily="34" charset="0"/>
                <a:ea typeface="Trebuchet MS" panose="020B0703020202090204" pitchFamily="34" charset="0"/>
                <a:cs typeface="Trebuchet MS" panose="020B0703020202090204" pitchFamily="34" charset="0"/>
              </a:rPr>
              <a:t>support</a:t>
            </a:r>
            <a:r>
              <a:rPr lang="en-US" sz="1800" spc="-30" dirty="0">
                <a:effectLst/>
                <a:latin typeface="Calibri" panose="020F0502020204030204" pitchFamily="34" charset="0"/>
                <a:ea typeface="Trebuchet MS" panose="020B0703020202090204" pitchFamily="34" charset="0"/>
                <a:cs typeface="Trebuchet MS" panose="020B0703020202090204" pitchFamily="34" charset="0"/>
              </a:rPr>
              <a:t> </a:t>
            </a:r>
            <a:r>
              <a:rPr lang="en-US" sz="1800" spc="0" dirty="0">
                <a:effectLst/>
                <a:latin typeface="Calibri" panose="020F0502020204030204" pitchFamily="34" charset="0"/>
                <a:ea typeface="Trebuchet MS" panose="020B0703020202090204" pitchFamily="34" charset="0"/>
                <a:cs typeface="Trebuchet MS" panose="020B0703020202090204" pitchFamily="34" charset="0"/>
              </a:rPr>
              <a:t>of</a:t>
            </a:r>
            <a:r>
              <a:rPr lang="en-US" sz="1800" spc="-35" dirty="0">
                <a:effectLst/>
                <a:latin typeface="Calibri" panose="020F0502020204030204" pitchFamily="34" charset="0"/>
                <a:ea typeface="Trebuchet MS" panose="020B0703020202090204" pitchFamily="34" charset="0"/>
                <a:cs typeface="Trebuchet MS" panose="020B0703020202090204" pitchFamily="34" charset="0"/>
              </a:rPr>
              <a:t> </a:t>
            </a:r>
            <a:r>
              <a:rPr lang="en-US" sz="1800" spc="0" dirty="0">
                <a:effectLst/>
                <a:latin typeface="Calibri" panose="020F0502020204030204" pitchFamily="34" charset="0"/>
                <a:ea typeface="Trebuchet MS" panose="020B0703020202090204" pitchFamily="34" charset="0"/>
                <a:cs typeface="Trebuchet MS" panose="020B0703020202090204" pitchFamily="34" charset="0"/>
              </a:rPr>
              <a:t>undergraduate</a:t>
            </a:r>
            <a:r>
              <a:rPr lang="en-US" sz="1800" spc="-30" dirty="0">
                <a:effectLst/>
                <a:latin typeface="Calibri" panose="020F0502020204030204" pitchFamily="34" charset="0"/>
                <a:ea typeface="Trebuchet MS" panose="020B0703020202090204" pitchFamily="34" charset="0"/>
                <a:cs typeface="Trebuchet MS" panose="020B0703020202090204" pitchFamily="34" charset="0"/>
              </a:rPr>
              <a:t> </a:t>
            </a:r>
            <a:r>
              <a:rPr lang="en-US" sz="1800" spc="0" dirty="0">
                <a:effectLst/>
                <a:latin typeface="Calibri" panose="020F0502020204030204" pitchFamily="34" charset="0"/>
                <a:ea typeface="Trebuchet MS" panose="020B0703020202090204" pitchFamily="34" charset="0"/>
                <a:cs typeface="Trebuchet MS" panose="020B0703020202090204" pitchFamily="34" charset="0"/>
              </a:rPr>
              <a:t>or</a:t>
            </a:r>
            <a:r>
              <a:rPr lang="en-US" sz="1800" spc="-30" dirty="0">
                <a:effectLst/>
                <a:latin typeface="Calibri" panose="020F0502020204030204" pitchFamily="34" charset="0"/>
                <a:ea typeface="Trebuchet MS" panose="020B0703020202090204" pitchFamily="34" charset="0"/>
                <a:cs typeface="Trebuchet MS" panose="020B0703020202090204" pitchFamily="34" charset="0"/>
              </a:rPr>
              <a:t> </a:t>
            </a:r>
            <a:r>
              <a:rPr lang="en-US" sz="1800" spc="0" dirty="0">
                <a:effectLst/>
                <a:latin typeface="Calibri" panose="020F0502020204030204" pitchFamily="34" charset="0"/>
                <a:ea typeface="Trebuchet MS" panose="020B0703020202090204" pitchFamily="34" charset="0"/>
                <a:cs typeface="Trebuchet MS" panose="020B0703020202090204" pitchFamily="34" charset="0"/>
              </a:rPr>
              <a:t>graduate</a:t>
            </a:r>
            <a:r>
              <a:rPr lang="en-US" sz="1800" spc="-30" dirty="0">
                <a:effectLst/>
                <a:latin typeface="Calibri" panose="020F0502020204030204" pitchFamily="34" charset="0"/>
                <a:ea typeface="Trebuchet MS" panose="020B0703020202090204" pitchFamily="34" charset="0"/>
                <a:cs typeface="Trebuchet MS" panose="020B0703020202090204" pitchFamily="34" charset="0"/>
              </a:rPr>
              <a:t> </a:t>
            </a:r>
            <a:r>
              <a:rPr lang="en-US" sz="1800" spc="0" dirty="0">
                <a:effectLst/>
                <a:latin typeface="Calibri" panose="020F0502020204030204" pitchFamily="34" charset="0"/>
                <a:ea typeface="Trebuchet MS" panose="020B0703020202090204" pitchFamily="34" charset="0"/>
                <a:cs typeface="Trebuchet MS" panose="020B0703020202090204" pitchFamily="34" charset="0"/>
              </a:rPr>
              <a:t>students</a:t>
            </a:r>
            <a:r>
              <a:rPr lang="en-US" sz="1800" spc="-35" dirty="0">
                <a:effectLst/>
                <a:latin typeface="Calibri" panose="020F0502020204030204" pitchFamily="34" charset="0"/>
                <a:ea typeface="Trebuchet MS" panose="020B0703020202090204" pitchFamily="34" charset="0"/>
                <a:cs typeface="Trebuchet MS" panose="020B0703020202090204" pitchFamily="34" charset="0"/>
              </a:rPr>
              <a:t> </a:t>
            </a:r>
            <a:r>
              <a:rPr lang="en-US" sz="1800" spc="0" dirty="0">
                <a:effectLst/>
                <a:latin typeface="Calibri" panose="020F0502020204030204" pitchFamily="34" charset="0"/>
                <a:ea typeface="Trebuchet MS" panose="020B0703020202090204" pitchFamily="34" charset="0"/>
                <a:cs typeface="Trebuchet MS" panose="020B0703020202090204" pitchFamily="34" charset="0"/>
              </a:rPr>
              <a:t>pursuing</a:t>
            </a:r>
            <a:r>
              <a:rPr lang="en-US" sz="1800" spc="-30" dirty="0">
                <a:effectLst/>
                <a:latin typeface="Calibri" panose="020F0502020204030204" pitchFamily="34" charset="0"/>
                <a:ea typeface="Trebuchet MS" panose="020B0703020202090204" pitchFamily="34" charset="0"/>
                <a:cs typeface="Trebuchet MS" panose="020B0703020202090204" pitchFamily="34" charset="0"/>
              </a:rPr>
              <a:t> </a:t>
            </a:r>
            <a:r>
              <a:rPr lang="en-US" sz="1800" spc="0" dirty="0">
                <a:effectLst/>
                <a:latin typeface="Calibri" panose="020F0502020204030204" pitchFamily="34" charset="0"/>
                <a:ea typeface="Trebuchet MS" panose="020B0703020202090204" pitchFamily="34" charset="0"/>
                <a:cs typeface="Trebuchet MS" panose="020B0703020202090204" pitchFamily="34" charset="0"/>
              </a:rPr>
              <a:t>their</a:t>
            </a:r>
            <a:r>
              <a:rPr lang="en-US" sz="1800" spc="-30" dirty="0">
                <a:effectLst/>
                <a:latin typeface="Calibri" panose="020F0502020204030204" pitchFamily="34" charset="0"/>
                <a:ea typeface="Trebuchet MS" panose="020B0703020202090204" pitchFamily="34" charset="0"/>
                <a:cs typeface="Trebuchet MS" panose="020B0703020202090204" pitchFamily="34" charset="0"/>
              </a:rPr>
              <a:t> </a:t>
            </a:r>
            <a:r>
              <a:rPr lang="en-US" sz="1800" spc="0" dirty="0">
                <a:effectLst/>
                <a:latin typeface="Calibri" panose="020F0502020204030204" pitchFamily="34" charset="0"/>
                <a:ea typeface="Trebuchet MS" panose="020B0703020202090204" pitchFamily="34" charset="0"/>
                <a:cs typeface="Trebuchet MS" panose="020B0703020202090204" pitchFamily="34" charset="0"/>
              </a:rPr>
              <a:t>own </a:t>
            </a:r>
            <a:r>
              <a:rPr lang="en-US" sz="1800" spc="-10" dirty="0">
                <a:effectLst/>
                <a:latin typeface="Calibri" panose="020F0502020204030204" pitchFamily="34" charset="0"/>
                <a:ea typeface="Trebuchet MS" panose="020B0703020202090204" pitchFamily="34" charset="0"/>
                <a:cs typeface="Trebuchet MS" panose="020B0703020202090204" pitchFamily="34" charset="0"/>
              </a:rPr>
              <a:t>research.</a:t>
            </a:r>
            <a:endParaRPr lang="en-US" sz="1800" spc="0" dirty="0">
              <a:effectLst/>
              <a:latin typeface="Calibri" panose="020F0502020204030204" pitchFamily="34" charset="0"/>
              <a:ea typeface="Trebuchet MS" panose="020B0703020202090204" pitchFamily="34" charset="0"/>
              <a:cs typeface="Trebuchet MS" panose="020B0703020202090204" pitchFamily="34" charset="0"/>
            </a:endParaRPr>
          </a:p>
          <a:p>
            <a:pPr marL="458788" indent="-458788">
              <a:lnSpc>
                <a:spcPct val="150000"/>
              </a:lnSpc>
              <a:spcBef>
                <a:spcPts val="0"/>
              </a:spcBef>
              <a:buSzPct val="100000"/>
            </a:pPr>
            <a:r>
              <a:rPr lang="en-US" sz="1800" spc="0" dirty="0">
                <a:effectLst/>
                <a:latin typeface="Calibri" panose="020F0502020204030204" pitchFamily="34" charset="0"/>
                <a:ea typeface="Trebuchet MS" panose="020B0703020202090204" pitchFamily="34" charset="0"/>
                <a:cs typeface="Trebuchet MS" panose="020B0703020202090204" pitchFamily="34" charset="0"/>
              </a:rPr>
              <a:t>The</a:t>
            </a:r>
            <a:r>
              <a:rPr lang="en-US" sz="1800" spc="-30" dirty="0">
                <a:effectLst/>
                <a:latin typeface="Calibri" panose="020F0502020204030204" pitchFamily="34" charset="0"/>
                <a:ea typeface="Trebuchet MS" panose="020B0703020202090204" pitchFamily="34" charset="0"/>
                <a:cs typeface="Trebuchet MS" panose="020B0703020202090204" pitchFamily="34" charset="0"/>
              </a:rPr>
              <a:t> </a:t>
            </a:r>
            <a:r>
              <a:rPr lang="en-US" sz="1800" spc="0" dirty="0">
                <a:effectLst/>
                <a:latin typeface="Calibri" panose="020F0502020204030204" pitchFamily="34" charset="0"/>
                <a:ea typeface="Trebuchet MS" panose="020B0703020202090204" pitchFamily="34" charset="0"/>
                <a:cs typeface="Trebuchet MS" panose="020B0703020202090204" pitchFamily="34" charset="0"/>
              </a:rPr>
              <a:t>remedy</a:t>
            </a:r>
            <a:r>
              <a:rPr lang="en-US" sz="1800" spc="-20" dirty="0">
                <a:effectLst/>
                <a:latin typeface="Calibri" panose="020F0502020204030204" pitchFamily="34" charset="0"/>
                <a:ea typeface="Trebuchet MS" panose="020B0703020202090204" pitchFamily="34" charset="0"/>
                <a:cs typeface="Trebuchet MS" panose="020B0703020202090204" pitchFamily="34" charset="0"/>
              </a:rPr>
              <a:t> </a:t>
            </a:r>
            <a:r>
              <a:rPr lang="en-US" sz="1800" spc="0" dirty="0">
                <a:effectLst/>
                <a:latin typeface="Calibri" panose="020F0502020204030204" pitchFamily="34" charset="0"/>
                <a:ea typeface="Trebuchet MS" panose="020B0703020202090204" pitchFamily="34" charset="0"/>
                <a:cs typeface="Trebuchet MS" panose="020B0703020202090204" pitchFamily="34" charset="0"/>
              </a:rPr>
              <a:t>of</a:t>
            </a:r>
            <a:r>
              <a:rPr lang="en-US" sz="1800" spc="-25" dirty="0">
                <a:effectLst/>
                <a:latin typeface="Calibri" panose="020F0502020204030204" pitchFamily="34" charset="0"/>
                <a:ea typeface="Trebuchet MS" panose="020B0703020202090204" pitchFamily="34" charset="0"/>
                <a:cs typeface="Trebuchet MS" panose="020B0703020202090204" pitchFamily="34" charset="0"/>
              </a:rPr>
              <a:t> </a:t>
            </a:r>
            <a:r>
              <a:rPr lang="en-US" sz="1800" spc="0" dirty="0">
                <a:effectLst/>
                <a:latin typeface="Calibri" panose="020F0502020204030204" pitchFamily="34" charset="0"/>
                <a:ea typeface="Trebuchet MS" panose="020B0703020202090204" pitchFamily="34" charset="0"/>
                <a:cs typeface="Trebuchet MS" panose="020B0703020202090204" pitchFamily="34" charset="0"/>
              </a:rPr>
              <a:t>budgetary</a:t>
            </a:r>
            <a:r>
              <a:rPr lang="en-US" sz="1800" spc="-15" dirty="0">
                <a:effectLst/>
                <a:latin typeface="Calibri" panose="020F0502020204030204" pitchFamily="34" charset="0"/>
                <a:ea typeface="Trebuchet MS" panose="020B0703020202090204" pitchFamily="34" charset="0"/>
                <a:cs typeface="Trebuchet MS" panose="020B0703020202090204" pitchFamily="34" charset="0"/>
              </a:rPr>
              <a:t> </a:t>
            </a:r>
            <a:r>
              <a:rPr lang="en-US" sz="1800" spc="0" dirty="0">
                <a:effectLst/>
                <a:latin typeface="Calibri" panose="020F0502020204030204" pitchFamily="34" charset="0"/>
                <a:ea typeface="Trebuchet MS" panose="020B0703020202090204" pitchFamily="34" charset="0"/>
                <a:cs typeface="Trebuchet MS" panose="020B0703020202090204" pitchFamily="34" charset="0"/>
              </a:rPr>
              <a:t>deﬁciency</a:t>
            </a:r>
            <a:r>
              <a:rPr lang="en-US" sz="1800" spc="-20" dirty="0">
                <a:effectLst/>
                <a:latin typeface="Calibri" panose="020F0502020204030204" pitchFamily="34" charset="0"/>
                <a:ea typeface="Trebuchet MS" panose="020B0703020202090204" pitchFamily="34" charset="0"/>
                <a:cs typeface="Trebuchet MS" panose="020B0703020202090204" pitchFamily="34" charset="0"/>
              </a:rPr>
              <a:t> </a:t>
            </a:r>
            <a:r>
              <a:rPr lang="en-US" sz="1800" spc="0" dirty="0">
                <a:effectLst/>
                <a:latin typeface="Calibri" panose="020F0502020204030204" pitchFamily="34" charset="0"/>
                <a:ea typeface="Trebuchet MS" panose="020B0703020202090204" pitchFamily="34" charset="0"/>
                <a:cs typeface="Trebuchet MS" panose="020B0703020202090204" pitchFamily="34" charset="0"/>
              </a:rPr>
              <a:t>in</a:t>
            </a:r>
            <a:r>
              <a:rPr lang="en-US" sz="1800" spc="-25" dirty="0">
                <a:effectLst/>
                <a:latin typeface="Calibri" panose="020F0502020204030204" pitchFamily="34" charset="0"/>
                <a:ea typeface="Trebuchet MS" panose="020B0703020202090204" pitchFamily="34" charset="0"/>
                <a:cs typeface="Trebuchet MS" panose="020B0703020202090204" pitchFamily="34" charset="0"/>
              </a:rPr>
              <a:t> </a:t>
            </a:r>
            <a:r>
              <a:rPr lang="en-US" sz="1800" spc="0" dirty="0">
                <a:effectLst/>
                <a:latin typeface="Calibri" panose="020F0502020204030204" pitchFamily="34" charset="0"/>
                <a:ea typeface="Trebuchet MS" panose="020B0703020202090204" pitchFamily="34" charset="0"/>
                <a:cs typeface="Trebuchet MS" panose="020B0703020202090204" pitchFamily="34" charset="0"/>
              </a:rPr>
              <a:t>other</a:t>
            </a:r>
            <a:r>
              <a:rPr lang="en-US" sz="1800" spc="-15" dirty="0">
                <a:effectLst/>
                <a:latin typeface="Calibri" panose="020F0502020204030204" pitchFamily="34" charset="0"/>
                <a:ea typeface="Trebuchet MS" panose="020B0703020202090204" pitchFamily="34" charset="0"/>
                <a:cs typeface="Trebuchet MS" panose="020B0703020202090204" pitchFamily="34" charset="0"/>
              </a:rPr>
              <a:t> </a:t>
            </a:r>
            <a:r>
              <a:rPr lang="en-US" sz="1800" spc="0" dirty="0">
                <a:effectLst/>
                <a:latin typeface="Calibri" panose="020F0502020204030204" pitchFamily="34" charset="0"/>
                <a:ea typeface="Trebuchet MS" panose="020B0703020202090204" pitchFamily="34" charset="0"/>
                <a:cs typeface="Trebuchet MS" panose="020B0703020202090204" pitchFamily="34" charset="0"/>
              </a:rPr>
              <a:t>research</a:t>
            </a:r>
            <a:r>
              <a:rPr lang="en-US" sz="1800" spc="-25" dirty="0">
                <a:effectLst/>
                <a:latin typeface="Calibri" panose="020F0502020204030204" pitchFamily="34" charset="0"/>
                <a:ea typeface="Trebuchet MS" panose="020B0703020202090204" pitchFamily="34" charset="0"/>
                <a:cs typeface="Trebuchet MS" panose="020B0703020202090204" pitchFamily="34" charset="0"/>
              </a:rPr>
              <a:t> </a:t>
            </a:r>
            <a:r>
              <a:rPr lang="en-US" sz="1800" spc="0" dirty="0">
                <a:effectLst/>
                <a:latin typeface="Calibri" panose="020F0502020204030204" pitchFamily="34" charset="0"/>
                <a:ea typeface="Trebuchet MS" panose="020B0703020202090204" pitchFamily="34" charset="0"/>
                <a:cs typeface="Trebuchet MS" panose="020B0703020202090204" pitchFamily="34" charset="0"/>
              </a:rPr>
              <a:t>contracts</a:t>
            </a:r>
            <a:r>
              <a:rPr lang="en-US" sz="1800" spc="-25" dirty="0">
                <a:effectLst/>
                <a:latin typeface="Calibri" panose="020F0502020204030204" pitchFamily="34" charset="0"/>
                <a:ea typeface="Trebuchet MS" panose="020B0703020202090204" pitchFamily="34" charset="0"/>
                <a:cs typeface="Trebuchet MS" panose="020B0703020202090204" pitchFamily="34" charset="0"/>
              </a:rPr>
              <a:t> </a:t>
            </a:r>
            <a:r>
              <a:rPr lang="en-US" sz="1800" spc="0" dirty="0">
                <a:effectLst/>
                <a:latin typeface="Calibri" panose="020F0502020204030204" pitchFamily="34" charset="0"/>
                <a:ea typeface="Trebuchet MS" panose="020B0703020202090204" pitchFamily="34" charset="0"/>
                <a:cs typeface="Trebuchet MS" panose="020B0703020202090204" pitchFamily="34" charset="0"/>
              </a:rPr>
              <a:t>or</a:t>
            </a:r>
            <a:r>
              <a:rPr lang="en-US" sz="1800" spc="-15" dirty="0">
                <a:effectLst/>
                <a:latin typeface="Calibri" panose="020F0502020204030204" pitchFamily="34" charset="0"/>
                <a:ea typeface="Trebuchet MS" panose="020B0703020202090204" pitchFamily="34" charset="0"/>
                <a:cs typeface="Trebuchet MS" panose="020B0703020202090204" pitchFamily="34" charset="0"/>
              </a:rPr>
              <a:t> </a:t>
            </a:r>
            <a:r>
              <a:rPr lang="en-US" sz="1800" spc="-10" dirty="0">
                <a:effectLst/>
                <a:latin typeface="Calibri" panose="020F0502020204030204" pitchFamily="34" charset="0"/>
                <a:ea typeface="Trebuchet MS" panose="020B0703020202090204" pitchFamily="34" charset="0"/>
                <a:cs typeface="Trebuchet MS" panose="020B0703020202090204" pitchFamily="34" charset="0"/>
              </a:rPr>
              <a:t>grants.</a:t>
            </a:r>
            <a:endParaRPr lang="en-US" sz="1800" spc="0" dirty="0">
              <a:effectLst/>
              <a:latin typeface="Calibri" panose="020F0502020204030204" pitchFamily="34" charset="0"/>
              <a:ea typeface="Trebuchet MS" panose="020B0703020202090204" pitchFamily="34" charset="0"/>
              <a:cs typeface="Trebuchet MS" panose="020B0703020202090204" pitchFamily="34" charset="0"/>
            </a:endParaRPr>
          </a:p>
          <a:p>
            <a:pPr marL="458788" indent="-458788">
              <a:lnSpc>
                <a:spcPct val="150000"/>
              </a:lnSpc>
              <a:spcBef>
                <a:spcPts val="0"/>
              </a:spcBef>
              <a:buSzPct val="100000"/>
            </a:pPr>
            <a:r>
              <a:rPr lang="en-US" sz="1800" dirty="0">
                <a:effectLst/>
                <a:latin typeface="Calibri" panose="020F0502020204030204" pitchFamily="34" charset="0"/>
                <a:ea typeface="Calibri" panose="020F0502020204030204" pitchFamily="34" charset="0"/>
              </a:rPr>
              <a:t>Bridge</a:t>
            </a:r>
            <a:r>
              <a:rPr lang="en-US" sz="1800" spc="-15" dirty="0">
                <a:effectLst/>
                <a:latin typeface="Calibri" panose="020F0502020204030204" pitchFamily="34" charset="0"/>
                <a:ea typeface="Calibri" panose="020F0502020204030204" pitchFamily="34" charset="0"/>
              </a:rPr>
              <a:t> </a:t>
            </a:r>
            <a:r>
              <a:rPr lang="en-US" sz="1800" dirty="0">
                <a:effectLst/>
                <a:latin typeface="Calibri" panose="020F0502020204030204" pitchFamily="34" charset="0"/>
                <a:ea typeface="Calibri" panose="020F0502020204030204" pitchFamily="34" charset="0"/>
              </a:rPr>
              <a:t>funding</a:t>
            </a:r>
            <a:r>
              <a:rPr lang="en-US" sz="1800" spc="-15" dirty="0">
                <a:effectLst/>
                <a:latin typeface="Calibri" panose="020F0502020204030204" pitchFamily="34" charset="0"/>
                <a:ea typeface="Calibri" panose="020F0502020204030204" pitchFamily="34" charset="0"/>
              </a:rPr>
              <a:t> </a:t>
            </a:r>
            <a:r>
              <a:rPr lang="en-US" sz="1800" dirty="0">
                <a:effectLst/>
                <a:latin typeface="Calibri" panose="020F0502020204030204" pitchFamily="34" charset="0"/>
                <a:ea typeface="Calibri" panose="020F0502020204030204" pitchFamily="34" charset="0"/>
              </a:rPr>
              <a:t>or</a:t>
            </a:r>
            <a:r>
              <a:rPr lang="en-US" sz="1800" spc="-15" dirty="0">
                <a:effectLst/>
                <a:latin typeface="Calibri" panose="020F0502020204030204" pitchFamily="34" charset="0"/>
                <a:ea typeface="Calibri" panose="020F0502020204030204" pitchFamily="34" charset="0"/>
              </a:rPr>
              <a:t> </a:t>
            </a:r>
            <a:r>
              <a:rPr lang="en-US" sz="1800" dirty="0">
                <a:effectLst/>
                <a:latin typeface="Calibri" panose="020F0502020204030204" pitchFamily="34" charset="0"/>
                <a:ea typeface="Calibri" panose="020F0502020204030204" pitchFamily="34" charset="0"/>
              </a:rPr>
              <a:t>marginal</a:t>
            </a:r>
            <a:r>
              <a:rPr lang="en-US" sz="1800" spc="-15" dirty="0">
                <a:effectLst/>
                <a:latin typeface="Calibri" panose="020F0502020204030204" pitchFamily="34" charset="0"/>
                <a:ea typeface="Calibri" panose="020F0502020204030204" pitchFamily="34" charset="0"/>
              </a:rPr>
              <a:t> </a:t>
            </a:r>
            <a:r>
              <a:rPr lang="en-US" sz="1800" dirty="0">
                <a:effectLst/>
                <a:latin typeface="Calibri" panose="020F0502020204030204" pitchFamily="34" charset="0"/>
                <a:ea typeface="Calibri" panose="020F0502020204030204" pitchFamily="34" charset="0"/>
              </a:rPr>
              <a:t>support</a:t>
            </a:r>
            <a:r>
              <a:rPr lang="en-US" sz="1800" spc="-15" dirty="0">
                <a:effectLst/>
                <a:latin typeface="Calibri" panose="020F0502020204030204" pitchFamily="34" charset="0"/>
                <a:ea typeface="Calibri" panose="020F0502020204030204" pitchFamily="34" charset="0"/>
              </a:rPr>
              <a:t> </a:t>
            </a:r>
            <a:r>
              <a:rPr lang="en-US" sz="1800" dirty="0">
                <a:effectLst/>
                <a:latin typeface="Calibri" panose="020F0502020204030204" pitchFamily="34" charset="0"/>
                <a:ea typeface="Calibri" panose="020F0502020204030204" pitchFamily="34" charset="0"/>
              </a:rPr>
              <a:t>for</a:t>
            </a:r>
            <a:r>
              <a:rPr lang="en-US" sz="1800" spc="-10" dirty="0">
                <a:effectLst/>
                <a:latin typeface="Calibri" panose="020F0502020204030204" pitchFamily="34" charset="0"/>
                <a:ea typeface="Calibri" panose="020F0502020204030204" pitchFamily="34" charset="0"/>
              </a:rPr>
              <a:t> </a:t>
            </a:r>
            <a:r>
              <a:rPr lang="en-US" sz="1800" dirty="0">
                <a:effectLst/>
                <a:latin typeface="Calibri" panose="020F0502020204030204" pitchFamily="34" charset="0"/>
                <a:ea typeface="Calibri" panose="020F0502020204030204" pitchFamily="34" charset="0"/>
              </a:rPr>
              <a:t>other</a:t>
            </a:r>
            <a:r>
              <a:rPr lang="en-US" sz="1800" spc="-15" dirty="0">
                <a:effectLst/>
                <a:latin typeface="Calibri" panose="020F0502020204030204" pitchFamily="34" charset="0"/>
                <a:ea typeface="Calibri" panose="020F0502020204030204" pitchFamily="34" charset="0"/>
              </a:rPr>
              <a:t> </a:t>
            </a:r>
            <a:r>
              <a:rPr lang="en-US" sz="1800" dirty="0">
                <a:effectLst/>
                <a:latin typeface="Calibri" panose="020F0502020204030204" pitchFamily="34" charset="0"/>
                <a:ea typeface="Calibri" panose="020F0502020204030204" pitchFamily="34" charset="0"/>
              </a:rPr>
              <a:t>substantially</a:t>
            </a:r>
            <a:r>
              <a:rPr lang="en-US" sz="1800" spc="-15" dirty="0">
                <a:effectLst/>
                <a:latin typeface="Calibri" panose="020F0502020204030204" pitchFamily="34" charset="0"/>
                <a:ea typeface="Calibri" panose="020F0502020204030204" pitchFamily="34" charset="0"/>
              </a:rPr>
              <a:t> </a:t>
            </a:r>
            <a:r>
              <a:rPr lang="en-US" sz="1800" dirty="0">
                <a:effectLst/>
                <a:latin typeface="Calibri" panose="020F0502020204030204" pitchFamily="34" charset="0"/>
                <a:ea typeface="Calibri" panose="020F0502020204030204" pitchFamily="34" charset="0"/>
              </a:rPr>
              <a:t>funded</a:t>
            </a:r>
            <a:r>
              <a:rPr lang="en-US" sz="1800" spc="-15" dirty="0">
                <a:effectLst/>
                <a:latin typeface="Calibri" panose="020F0502020204030204" pitchFamily="34" charset="0"/>
                <a:ea typeface="Calibri" panose="020F0502020204030204" pitchFamily="34" charset="0"/>
              </a:rPr>
              <a:t> </a:t>
            </a:r>
            <a:r>
              <a:rPr lang="en-US" sz="1800" spc="-10" dirty="0">
                <a:effectLst/>
                <a:latin typeface="Calibri" panose="020F0502020204030204" pitchFamily="34" charset="0"/>
                <a:ea typeface="Calibri" panose="020F0502020204030204" pitchFamily="34" charset="0"/>
              </a:rPr>
              <a:t>research.</a:t>
            </a:r>
            <a:endParaRPr lang="en-US" dirty="0"/>
          </a:p>
        </p:txBody>
      </p:sp>
      <p:sp>
        <p:nvSpPr>
          <p:cNvPr id="2" name="Slide Number Placeholder 1">
            <a:extLst>
              <a:ext uri="{FF2B5EF4-FFF2-40B4-BE49-F238E27FC236}">
                <a16:creationId xmlns:a16="http://schemas.microsoft.com/office/drawing/2014/main" id="{1E73F597-0EDF-1C1D-1141-0CE7C5520343}"/>
              </a:ext>
            </a:extLst>
          </p:cNvPr>
          <p:cNvSpPr>
            <a:spLocks noGrp="1"/>
          </p:cNvSpPr>
          <p:nvPr>
            <p:ph type="sldNum" sz="quarter" idx="12"/>
          </p:nvPr>
        </p:nvSpPr>
        <p:spPr/>
        <p:txBody>
          <a:bodyPr/>
          <a:lstStyle/>
          <a:p>
            <a:fld id="{36E0A6B4-3195-9B41-AD03-BB817428CF41}" type="slidenum">
              <a:rPr lang="en-US" smtClean="0"/>
              <a:t>16</a:t>
            </a:fld>
            <a:endParaRPr lang="en-US" dirty="0"/>
          </a:p>
        </p:txBody>
      </p:sp>
    </p:spTree>
    <p:extLst>
      <p:ext uri="{BB962C8B-B14F-4D97-AF65-F5344CB8AC3E}">
        <p14:creationId xmlns:p14="http://schemas.microsoft.com/office/powerpoint/2010/main" val="131536117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E9D937-2E61-3461-F889-9E0C35A6D99C}"/>
              </a:ext>
            </a:extLst>
          </p:cNvPr>
          <p:cNvSpPr>
            <a:spLocks noGrp="1"/>
          </p:cNvSpPr>
          <p:nvPr>
            <p:ph type="title"/>
          </p:nvPr>
        </p:nvSpPr>
        <p:spPr>
          <a:xfrm>
            <a:off x="414453" y="142243"/>
            <a:ext cx="10515600" cy="1000967"/>
          </a:xfrm>
        </p:spPr>
        <p:txBody>
          <a:bodyPr>
            <a:normAutofit/>
          </a:bodyPr>
          <a:lstStyle/>
          <a:p>
            <a:r>
              <a:rPr lang="en-US" sz="3600" dirty="0">
                <a:latin typeface="+mn-lt"/>
              </a:rPr>
              <a:t>Current, Pending, and Planned Support</a:t>
            </a:r>
          </a:p>
        </p:txBody>
      </p:sp>
      <p:pic>
        <p:nvPicPr>
          <p:cNvPr id="5" name="Picture 4" descr="A document with text and images&#10;&#10;Description automatically generated with medium confidence">
            <a:extLst>
              <a:ext uri="{FF2B5EF4-FFF2-40B4-BE49-F238E27FC236}">
                <a16:creationId xmlns:a16="http://schemas.microsoft.com/office/drawing/2014/main" id="{7223FEC9-F372-CC8E-347B-EA28E6D942F3}"/>
              </a:ext>
            </a:extLst>
          </p:cNvPr>
          <p:cNvPicPr>
            <a:picLocks noChangeAspect="1"/>
          </p:cNvPicPr>
          <p:nvPr/>
        </p:nvPicPr>
        <p:blipFill>
          <a:blip r:embed="rId3"/>
          <a:stretch>
            <a:fillRect/>
          </a:stretch>
        </p:blipFill>
        <p:spPr>
          <a:xfrm>
            <a:off x="2906038" y="914399"/>
            <a:ext cx="6964472" cy="5943601"/>
          </a:xfrm>
          <a:prstGeom prst="rect">
            <a:avLst/>
          </a:prstGeom>
        </p:spPr>
      </p:pic>
      <p:sp>
        <p:nvSpPr>
          <p:cNvPr id="3" name="Slide Number Placeholder 2">
            <a:extLst>
              <a:ext uri="{FF2B5EF4-FFF2-40B4-BE49-F238E27FC236}">
                <a16:creationId xmlns:a16="http://schemas.microsoft.com/office/drawing/2014/main" id="{8DCC76CB-9444-72C5-74BD-CD5737C72C52}"/>
              </a:ext>
            </a:extLst>
          </p:cNvPr>
          <p:cNvSpPr>
            <a:spLocks noGrp="1"/>
          </p:cNvSpPr>
          <p:nvPr>
            <p:ph type="sldNum" sz="quarter" idx="12"/>
          </p:nvPr>
        </p:nvSpPr>
        <p:spPr/>
        <p:txBody>
          <a:bodyPr/>
          <a:lstStyle/>
          <a:p>
            <a:fld id="{36E0A6B4-3195-9B41-AD03-BB817428CF41}" type="slidenum">
              <a:rPr lang="en-US" smtClean="0"/>
              <a:t>17</a:t>
            </a:fld>
            <a:endParaRPr lang="en-US" dirty="0"/>
          </a:p>
        </p:txBody>
      </p:sp>
    </p:spTree>
    <p:extLst>
      <p:ext uri="{BB962C8B-B14F-4D97-AF65-F5344CB8AC3E}">
        <p14:creationId xmlns:p14="http://schemas.microsoft.com/office/powerpoint/2010/main" val="89145802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01F78D-45DB-7D3B-48F2-482E9FE9CC28}"/>
              </a:ext>
            </a:extLst>
          </p:cNvPr>
          <p:cNvSpPr>
            <a:spLocks noGrp="1"/>
          </p:cNvSpPr>
          <p:nvPr>
            <p:ph type="title"/>
          </p:nvPr>
        </p:nvSpPr>
        <p:spPr>
          <a:xfrm>
            <a:off x="838200" y="365125"/>
            <a:ext cx="10515600" cy="879781"/>
          </a:xfrm>
        </p:spPr>
        <p:txBody>
          <a:bodyPr>
            <a:normAutofit/>
          </a:bodyPr>
          <a:lstStyle/>
          <a:p>
            <a:r>
              <a:rPr lang="en-US" sz="3600" dirty="0">
                <a:latin typeface="Calibri" panose="020F0502020204030204" pitchFamily="34" charset="0"/>
                <a:ea typeface="Calibri" panose="020F0502020204030204" pitchFamily="34" charset="0"/>
              </a:rPr>
              <a:t>Curriculum Vita or </a:t>
            </a:r>
            <a:r>
              <a:rPr lang="en-US" sz="3600" dirty="0" err="1">
                <a:latin typeface="Calibri" panose="020F0502020204030204" pitchFamily="34" charset="0"/>
                <a:ea typeface="Calibri" panose="020F0502020204030204" pitchFamily="34" charset="0"/>
              </a:rPr>
              <a:t>Biosketch</a:t>
            </a:r>
            <a:r>
              <a:rPr lang="en-US" sz="3600" dirty="0">
                <a:latin typeface="Calibri" panose="020F0502020204030204" pitchFamily="34" charset="0"/>
                <a:ea typeface="Calibri" panose="020F0502020204030204" pitchFamily="34" charset="0"/>
              </a:rPr>
              <a:t> </a:t>
            </a:r>
            <a:endParaRPr lang="en-US" sz="3600" dirty="0"/>
          </a:p>
        </p:txBody>
      </p:sp>
      <p:sp>
        <p:nvSpPr>
          <p:cNvPr id="3" name="Content Placeholder 2">
            <a:extLst>
              <a:ext uri="{FF2B5EF4-FFF2-40B4-BE49-F238E27FC236}">
                <a16:creationId xmlns:a16="http://schemas.microsoft.com/office/drawing/2014/main" id="{A3F223E1-198B-2B23-F897-3B3133DBB7AB}"/>
              </a:ext>
            </a:extLst>
          </p:cNvPr>
          <p:cNvSpPr>
            <a:spLocks noGrp="1"/>
          </p:cNvSpPr>
          <p:nvPr>
            <p:ph idx="1"/>
          </p:nvPr>
        </p:nvSpPr>
        <p:spPr>
          <a:xfrm>
            <a:off x="838200" y="1498294"/>
            <a:ext cx="10515600" cy="4678669"/>
          </a:xfrm>
        </p:spPr>
        <p:txBody>
          <a:bodyPr>
            <a:normAutofit/>
          </a:bodyPr>
          <a:lstStyle/>
          <a:p>
            <a:r>
              <a:rPr lang="en-US" dirty="0">
                <a:effectLst/>
                <a:ea typeface="Calibri" panose="020F0502020204030204" pitchFamily="34" charset="0"/>
              </a:rPr>
              <a:t>Maximum 2 pages</a:t>
            </a:r>
          </a:p>
          <a:p>
            <a:r>
              <a:rPr lang="en-US" dirty="0">
                <a:effectLst/>
                <a:ea typeface="Calibri" panose="020F0502020204030204" pitchFamily="34" charset="0"/>
              </a:rPr>
              <a:t>Format as appropriate</a:t>
            </a:r>
            <a:r>
              <a:rPr lang="en-US" spc="-25" dirty="0">
                <a:effectLst/>
                <a:ea typeface="Calibri" panose="020F0502020204030204" pitchFamily="34" charset="0"/>
              </a:rPr>
              <a:t> </a:t>
            </a:r>
            <a:r>
              <a:rPr lang="en-US" dirty="0">
                <a:effectLst/>
                <a:ea typeface="Calibri" panose="020F0502020204030204" pitchFamily="34" charset="0"/>
              </a:rPr>
              <a:t>for</a:t>
            </a:r>
            <a:r>
              <a:rPr lang="en-US" spc="-25" dirty="0">
                <a:effectLst/>
                <a:ea typeface="Calibri" panose="020F0502020204030204" pitchFamily="34" charset="0"/>
              </a:rPr>
              <a:t> </a:t>
            </a:r>
            <a:r>
              <a:rPr lang="en-US" dirty="0">
                <a:effectLst/>
                <a:ea typeface="Calibri" panose="020F0502020204030204" pitchFamily="34" charset="0"/>
              </a:rPr>
              <a:t>your</a:t>
            </a:r>
            <a:r>
              <a:rPr lang="en-US" spc="-25" dirty="0">
                <a:effectLst/>
                <a:ea typeface="Calibri" panose="020F0502020204030204" pitchFamily="34" charset="0"/>
              </a:rPr>
              <a:t> </a:t>
            </a:r>
            <a:r>
              <a:rPr lang="en-US" dirty="0">
                <a:effectLst/>
                <a:ea typeface="Calibri" panose="020F0502020204030204" pitchFamily="34" charset="0"/>
              </a:rPr>
              <a:t>ﬁeld</a:t>
            </a:r>
          </a:p>
          <a:p>
            <a:r>
              <a:rPr lang="en-US" dirty="0">
                <a:effectLst/>
                <a:ea typeface="Calibri" panose="020F0502020204030204" pitchFamily="34" charset="0"/>
              </a:rPr>
              <a:t>Add C.V. for yourself and</a:t>
            </a:r>
            <a:r>
              <a:rPr lang="en-US" spc="-30" dirty="0">
                <a:effectLst/>
                <a:ea typeface="Calibri" panose="020F0502020204030204" pitchFamily="34" charset="0"/>
              </a:rPr>
              <a:t> </a:t>
            </a:r>
            <a:r>
              <a:rPr lang="en-US" dirty="0">
                <a:effectLst/>
                <a:ea typeface="Calibri" panose="020F0502020204030204" pitchFamily="34" charset="0"/>
              </a:rPr>
              <a:t>any</a:t>
            </a:r>
            <a:r>
              <a:rPr lang="en-US" spc="-25" dirty="0">
                <a:effectLst/>
                <a:ea typeface="Calibri" panose="020F0502020204030204" pitchFamily="34" charset="0"/>
              </a:rPr>
              <a:t> </a:t>
            </a:r>
            <a:r>
              <a:rPr lang="en-US" dirty="0">
                <a:effectLst/>
                <a:ea typeface="Calibri" panose="020F0502020204030204" pitchFamily="34" charset="0"/>
              </a:rPr>
              <a:t>collaborators</a:t>
            </a:r>
          </a:p>
          <a:p>
            <a:r>
              <a:rPr lang="en-US" dirty="0">
                <a:effectLst/>
                <a:ea typeface="Calibri" panose="020F0502020204030204" pitchFamily="34" charset="0"/>
              </a:rPr>
              <a:t>Include</a:t>
            </a:r>
            <a:r>
              <a:rPr lang="en-US" spc="-25" dirty="0">
                <a:effectLst/>
                <a:ea typeface="Calibri" panose="020F0502020204030204" pitchFamily="34" charset="0"/>
              </a:rPr>
              <a:t> </a:t>
            </a:r>
            <a:r>
              <a:rPr lang="en-US" dirty="0">
                <a:effectLst/>
                <a:ea typeface="Calibri" panose="020F0502020204030204" pitchFamily="34" charset="0"/>
              </a:rPr>
              <a:t>your</a:t>
            </a:r>
            <a:r>
              <a:rPr lang="en-US" spc="-25" dirty="0">
                <a:effectLst/>
                <a:ea typeface="Calibri" panose="020F0502020204030204" pitchFamily="34" charset="0"/>
              </a:rPr>
              <a:t> </a:t>
            </a:r>
            <a:r>
              <a:rPr lang="en-US" dirty="0">
                <a:effectLst/>
                <a:ea typeface="Calibri" panose="020F0502020204030204" pitchFamily="34" charset="0"/>
              </a:rPr>
              <a:t>most</a:t>
            </a:r>
            <a:r>
              <a:rPr lang="en-US" spc="-25" dirty="0">
                <a:effectLst/>
                <a:ea typeface="Calibri" panose="020F0502020204030204" pitchFamily="34" charset="0"/>
              </a:rPr>
              <a:t> </a:t>
            </a:r>
            <a:r>
              <a:rPr lang="en-US" dirty="0">
                <a:effectLst/>
                <a:ea typeface="Calibri" panose="020F0502020204030204" pitchFamily="34" charset="0"/>
              </a:rPr>
              <a:t>recent</a:t>
            </a:r>
            <a:r>
              <a:rPr lang="en-US" spc="-25" dirty="0">
                <a:effectLst/>
                <a:ea typeface="Calibri" panose="020F0502020204030204" pitchFamily="34" charset="0"/>
              </a:rPr>
              <a:t> </a:t>
            </a:r>
            <a:r>
              <a:rPr lang="en-US" dirty="0">
                <a:effectLst/>
                <a:ea typeface="Calibri" panose="020F0502020204030204" pitchFamily="34" charset="0"/>
              </a:rPr>
              <a:t>publications</a:t>
            </a:r>
            <a:r>
              <a:rPr lang="en-US" spc="-25" dirty="0">
                <a:effectLst/>
                <a:ea typeface="Calibri" panose="020F0502020204030204" pitchFamily="34" charset="0"/>
              </a:rPr>
              <a:t> </a:t>
            </a:r>
            <a:r>
              <a:rPr lang="en-US" dirty="0">
                <a:effectLst/>
                <a:ea typeface="Calibri" panose="020F0502020204030204" pitchFamily="34" charset="0"/>
              </a:rPr>
              <a:t>or creative works, or those most relevant to the work proposed.</a:t>
            </a:r>
            <a:r>
              <a:rPr lang="en-US" dirty="0">
                <a:effectLst/>
              </a:rPr>
              <a:t> </a:t>
            </a:r>
            <a:endParaRPr lang="en-US" dirty="0"/>
          </a:p>
        </p:txBody>
      </p:sp>
      <p:sp>
        <p:nvSpPr>
          <p:cNvPr id="4" name="Slide Number Placeholder 3">
            <a:extLst>
              <a:ext uri="{FF2B5EF4-FFF2-40B4-BE49-F238E27FC236}">
                <a16:creationId xmlns:a16="http://schemas.microsoft.com/office/drawing/2014/main" id="{6B8A786A-B22A-3565-A983-2DDDDABD3C70}"/>
              </a:ext>
            </a:extLst>
          </p:cNvPr>
          <p:cNvSpPr>
            <a:spLocks noGrp="1"/>
          </p:cNvSpPr>
          <p:nvPr>
            <p:ph type="sldNum" sz="quarter" idx="12"/>
          </p:nvPr>
        </p:nvSpPr>
        <p:spPr/>
        <p:txBody>
          <a:bodyPr/>
          <a:lstStyle/>
          <a:p>
            <a:fld id="{36E0A6B4-3195-9B41-AD03-BB817428CF41}" type="slidenum">
              <a:rPr lang="en-US" smtClean="0"/>
              <a:t>18</a:t>
            </a:fld>
            <a:endParaRPr lang="en-US" dirty="0"/>
          </a:p>
        </p:txBody>
      </p:sp>
    </p:spTree>
    <p:extLst>
      <p:ext uri="{BB962C8B-B14F-4D97-AF65-F5344CB8AC3E}">
        <p14:creationId xmlns:p14="http://schemas.microsoft.com/office/powerpoint/2010/main" val="336936090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36E98A-F9C8-A0D1-4C32-D377AFB592DD}"/>
              </a:ext>
            </a:extLst>
          </p:cNvPr>
          <p:cNvSpPr>
            <a:spLocks noGrp="1"/>
          </p:cNvSpPr>
          <p:nvPr>
            <p:ph type="title"/>
          </p:nvPr>
        </p:nvSpPr>
        <p:spPr>
          <a:xfrm>
            <a:off x="838200" y="365126"/>
            <a:ext cx="10515600" cy="1045034"/>
          </a:xfrm>
        </p:spPr>
        <p:txBody>
          <a:bodyPr>
            <a:normAutofit/>
          </a:bodyPr>
          <a:lstStyle/>
          <a:p>
            <a:r>
              <a:rPr lang="en-US" sz="3600" dirty="0">
                <a:latin typeface="Calibri" panose="020F0502020204030204" pitchFamily="34" charset="0"/>
                <a:ea typeface="Calibri" panose="020F0502020204030204" pitchFamily="34" charset="0"/>
              </a:rPr>
              <a:t>Letter of Support from Department Chair or Dean </a:t>
            </a:r>
            <a:endParaRPr lang="en-US" sz="3600" dirty="0"/>
          </a:p>
        </p:txBody>
      </p:sp>
      <p:sp>
        <p:nvSpPr>
          <p:cNvPr id="3" name="Content Placeholder 2">
            <a:extLst>
              <a:ext uri="{FF2B5EF4-FFF2-40B4-BE49-F238E27FC236}">
                <a16:creationId xmlns:a16="http://schemas.microsoft.com/office/drawing/2014/main" id="{8A82A247-F498-24B0-FAAE-28F9653DFC6D}"/>
              </a:ext>
            </a:extLst>
          </p:cNvPr>
          <p:cNvSpPr>
            <a:spLocks noGrp="1"/>
          </p:cNvSpPr>
          <p:nvPr>
            <p:ph idx="1"/>
          </p:nvPr>
        </p:nvSpPr>
        <p:spPr>
          <a:xfrm>
            <a:off x="838200" y="1410160"/>
            <a:ext cx="10515600" cy="4766803"/>
          </a:xfrm>
        </p:spPr>
        <p:txBody>
          <a:bodyPr/>
          <a:lstStyle/>
          <a:p>
            <a:pPr>
              <a:buSzPct val="110000"/>
            </a:pPr>
            <a:r>
              <a:rPr lang="en-US" dirty="0">
                <a:effectLst/>
                <a:latin typeface="Calibri" panose="020F0502020204030204" pitchFamily="34" charset="0"/>
                <a:ea typeface="Calibri" panose="020F0502020204030204" pitchFamily="34" charset="0"/>
              </a:rPr>
              <a:t>Maximum 1 page</a:t>
            </a:r>
          </a:p>
          <a:p>
            <a:pPr>
              <a:buSzPct val="110000"/>
            </a:pPr>
            <a:r>
              <a:rPr lang="en-US" dirty="0">
                <a:effectLst/>
                <a:latin typeface="Calibri" panose="020F0502020204030204" pitchFamily="34" charset="0"/>
                <a:ea typeface="Calibri" panose="020F0502020204030204" pitchFamily="34" charset="0"/>
              </a:rPr>
              <a:t>Letter should address:</a:t>
            </a:r>
          </a:p>
          <a:p>
            <a:pPr lvl="1">
              <a:buSzPct val="110000"/>
            </a:pPr>
            <a:r>
              <a:rPr lang="en-US" sz="2000" dirty="0">
                <a:solidFill>
                  <a:srgbClr val="0070C0"/>
                </a:solidFill>
                <a:latin typeface="Calibri" panose="020F0502020204030204" pitchFamily="34" charset="0"/>
                <a:ea typeface="Calibri" panose="020F0502020204030204" pitchFamily="34" charset="0"/>
              </a:rPr>
              <a:t>Your</a:t>
            </a:r>
            <a:r>
              <a:rPr lang="en-US" sz="2000" dirty="0">
                <a:solidFill>
                  <a:srgbClr val="0070C0"/>
                </a:solidFill>
                <a:effectLst/>
                <a:latin typeface="Calibri" panose="020F0502020204030204" pitchFamily="34" charset="0"/>
                <a:ea typeface="Calibri" panose="020F0502020204030204" pitchFamily="34" charset="0"/>
              </a:rPr>
              <a:t> record of accomplishment relative </a:t>
            </a:r>
            <a:r>
              <a:rPr lang="en-US" sz="2000" dirty="0">
                <a:solidFill>
                  <a:srgbClr val="0070C0"/>
                </a:solidFill>
                <a:latin typeface="Calibri" panose="020F0502020204030204" pitchFamily="34" charset="0"/>
                <a:ea typeface="Calibri" panose="020F0502020204030204" pitchFamily="34" charset="0"/>
              </a:rPr>
              <a:t>to your potential to</a:t>
            </a:r>
            <a:endParaRPr lang="en-US" sz="2000" dirty="0">
              <a:solidFill>
                <a:srgbClr val="0070C0"/>
              </a:solidFill>
              <a:effectLst/>
              <a:latin typeface="Calibri" panose="020F0502020204030204" pitchFamily="34" charset="0"/>
              <a:ea typeface="Calibri" panose="020F0502020204030204" pitchFamily="34" charset="0"/>
            </a:endParaRPr>
          </a:p>
          <a:p>
            <a:pPr lvl="2">
              <a:buSzPct val="110000"/>
            </a:pPr>
            <a:r>
              <a:rPr lang="en-US" dirty="0">
                <a:solidFill>
                  <a:srgbClr val="0070C0"/>
                </a:solidFill>
                <a:effectLst/>
                <a:latin typeface="Calibri" panose="020F0502020204030204" pitchFamily="34" charset="0"/>
                <a:ea typeface="Calibri" panose="020F0502020204030204" pitchFamily="34" charset="0"/>
              </a:rPr>
              <a:t>successfully complete the</a:t>
            </a:r>
            <a:r>
              <a:rPr lang="en-US" spc="290" dirty="0">
                <a:solidFill>
                  <a:srgbClr val="0070C0"/>
                </a:solidFill>
                <a:effectLst/>
                <a:latin typeface="Calibri" panose="020F0502020204030204" pitchFamily="34" charset="0"/>
                <a:ea typeface="Calibri" panose="020F0502020204030204" pitchFamily="34" charset="0"/>
              </a:rPr>
              <a:t> </a:t>
            </a:r>
            <a:r>
              <a:rPr lang="en-US" dirty="0">
                <a:solidFill>
                  <a:srgbClr val="0070C0"/>
                </a:solidFill>
                <a:effectLst/>
                <a:latin typeface="Calibri" panose="020F0502020204030204" pitchFamily="34" charset="0"/>
                <a:ea typeface="Calibri" panose="020F0502020204030204" pitchFamily="34" charset="0"/>
              </a:rPr>
              <a:t>proposed work</a:t>
            </a:r>
          </a:p>
          <a:p>
            <a:pPr lvl="2">
              <a:buSzPct val="110000"/>
            </a:pPr>
            <a:r>
              <a:rPr lang="en-US" dirty="0">
                <a:solidFill>
                  <a:srgbClr val="0070C0"/>
                </a:solidFill>
                <a:effectLst/>
                <a:latin typeface="Calibri" panose="020F0502020204030204" pitchFamily="34" charset="0"/>
                <a:ea typeface="Calibri" panose="020F0502020204030204" pitchFamily="34" charset="0"/>
              </a:rPr>
              <a:t>enhance your reputation and research proﬁle</a:t>
            </a:r>
          </a:p>
          <a:p>
            <a:pPr lvl="2">
              <a:buSzPct val="110000"/>
            </a:pPr>
            <a:r>
              <a:rPr lang="en-US" dirty="0">
                <a:solidFill>
                  <a:srgbClr val="0070C0"/>
                </a:solidFill>
                <a:effectLst/>
                <a:latin typeface="Calibri" panose="020F0502020204030204" pitchFamily="34" charset="0"/>
                <a:ea typeface="Calibri" panose="020F0502020204030204" pitchFamily="34" charset="0"/>
              </a:rPr>
              <a:t>enhance department/college/school’s reputation.</a:t>
            </a:r>
          </a:p>
          <a:p>
            <a:pPr>
              <a:buSzPct val="110000"/>
            </a:pPr>
            <a:r>
              <a:rPr lang="en-US" sz="3000" dirty="0">
                <a:effectLst/>
                <a:latin typeface="Calibri" panose="020F0502020204030204" pitchFamily="34" charset="0"/>
                <a:ea typeface="Calibri" panose="020F0502020204030204" pitchFamily="34" charset="0"/>
              </a:rPr>
              <a:t>Letter should</a:t>
            </a:r>
            <a:r>
              <a:rPr lang="en-US" sz="3000" spc="-15" dirty="0">
                <a:effectLst/>
                <a:latin typeface="Calibri" panose="020F0502020204030204" pitchFamily="34" charset="0"/>
                <a:ea typeface="Calibri" panose="020F0502020204030204" pitchFamily="34" charset="0"/>
              </a:rPr>
              <a:t> </a:t>
            </a:r>
            <a:r>
              <a:rPr lang="en-US" sz="3000" dirty="0">
                <a:effectLst/>
                <a:latin typeface="Calibri" panose="020F0502020204030204" pitchFamily="34" charset="0"/>
                <a:ea typeface="Calibri" panose="020F0502020204030204" pitchFamily="34" charset="0"/>
              </a:rPr>
              <a:t>describe:</a:t>
            </a:r>
          </a:p>
          <a:p>
            <a:pPr marL="919163" lvl="1" indent="-461963">
              <a:buSzPct val="110000"/>
            </a:pPr>
            <a:r>
              <a:rPr lang="en-US" sz="2000" dirty="0">
                <a:solidFill>
                  <a:srgbClr val="0070C0"/>
                </a:solidFill>
                <a:effectLst/>
                <a:ea typeface="Calibri" panose="020F0502020204030204" pitchFamily="34" charset="0"/>
              </a:rPr>
              <a:t>Your career stage</a:t>
            </a:r>
            <a:endParaRPr lang="en-US" sz="2000" spc="-10" dirty="0">
              <a:solidFill>
                <a:srgbClr val="0070C0"/>
              </a:solidFill>
              <a:effectLst/>
              <a:ea typeface="Calibri" panose="020F0502020204030204" pitchFamily="34" charset="0"/>
            </a:endParaRPr>
          </a:p>
          <a:p>
            <a:pPr marL="919163" lvl="1" indent="-461963">
              <a:buSzPct val="110000"/>
            </a:pPr>
            <a:r>
              <a:rPr lang="en-US" sz="2000" dirty="0">
                <a:solidFill>
                  <a:srgbClr val="0070C0"/>
                </a:solidFill>
                <a:effectLst/>
                <a:ea typeface="Calibri" panose="020F0502020204030204" pitchFamily="34" charset="0"/>
              </a:rPr>
              <a:t>How</a:t>
            </a:r>
            <a:r>
              <a:rPr lang="en-US" sz="2000" spc="-5" dirty="0">
                <a:solidFill>
                  <a:srgbClr val="0070C0"/>
                </a:solidFill>
                <a:effectLst/>
                <a:ea typeface="Calibri" panose="020F0502020204030204" pitchFamily="34" charset="0"/>
              </a:rPr>
              <a:t> </a:t>
            </a:r>
            <a:r>
              <a:rPr lang="en-US" sz="2000" dirty="0">
                <a:solidFill>
                  <a:srgbClr val="0070C0"/>
                </a:solidFill>
                <a:effectLst/>
                <a:ea typeface="Calibri" panose="020F0502020204030204" pitchFamily="34" charset="0"/>
              </a:rPr>
              <a:t>the</a:t>
            </a:r>
            <a:r>
              <a:rPr lang="en-US" sz="2000" spc="230" dirty="0">
                <a:solidFill>
                  <a:srgbClr val="0070C0"/>
                </a:solidFill>
                <a:effectLst/>
                <a:ea typeface="Calibri" panose="020F0502020204030204" pitchFamily="34" charset="0"/>
              </a:rPr>
              <a:t> </a:t>
            </a:r>
            <a:r>
              <a:rPr lang="en-US" sz="2000" dirty="0">
                <a:solidFill>
                  <a:srgbClr val="0070C0"/>
                </a:solidFill>
                <a:effectLst/>
                <a:ea typeface="Calibri" panose="020F0502020204030204" pitchFamily="34" charset="0"/>
              </a:rPr>
              <a:t>project</a:t>
            </a:r>
            <a:r>
              <a:rPr lang="en-US" sz="2000" spc="-10" dirty="0">
                <a:solidFill>
                  <a:srgbClr val="0070C0"/>
                </a:solidFill>
                <a:effectLst/>
                <a:ea typeface="Calibri" panose="020F0502020204030204" pitchFamily="34" charset="0"/>
              </a:rPr>
              <a:t> </a:t>
            </a:r>
            <a:r>
              <a:rPr lang="en-US" sz="2000" dirty="0">
                <a:solidFill>
                  <a:srgbClr val="0070C0"/>
                </a:solidFill>
                <a:effectLst/>
                <a:ea typeface="Calibri" panose="020F0502020204030204" pitchFamily="34" charset="0"/>
              </a:rPr>
              <a:t>will</a:t>
            </a:r>
            <a:r>
              <a:rPr lang="en-US" sz="2000" spc="-10" dirty="0">
                <a:solidFill>
                  <a:srgbClr val="0070C0"/>
                </a:solidFill>
                <a:effectLst/>
                <a:ea typeface="Calibri" panose="020F0502020204030204" pitchFamily="34" charset="0"/>
              </a:rPr>
              <a:t> </a:t>
            </a:r>
            <a:r>
              <a:rPr lang="en-US" sz="2000" dirty="0">
                <a:solidFill>
                  <a:srgbClr val="0070C0"/>
                </a:solidFill>
                <a:effectLst/>
                <a:ea typeface="Calibri" panose="020F0502020204030204" pitchFamily="34" charset="0"/>
              </a:rPr>
              <a:t>advance</a:t>
            </a:r>
            <a:r>
              <a:rPr lang="en-US" sz="2000" spc="-5" dirty="0">
                <a:solidFill>
                  <a:srgbClr val="0070C0"/>
                </a:solidFill>
                <a:effectLst/>
                <a:ea typeface="Calibri" panose="020F0502020204030204" pitchFamily="34" charset="0"/>
              </a:rPr>
              <a:t> </a:t>
            </a:r>
            <a:r>
              <a:rPr lang="en-US" sz="2000" dirty="0">
                <a:solidFill>
                  <a:srgbClr val="0070C0"/>
                </a:solidFill>
                <a:effectLst/>
                <a:ea typeface="Calibri" panose="020F0502020204030204" pitchFamily="34" charset="0"/>
              </a:rPr>
              <a:t>your</a:t>
            </a:r>
            <a:r>
              <a:rPr lang="en-US" sz="2000" spc="-5" dirty="0">
                <a:solidFill>
                  <a:srgbClr val="0070C0"/>
                </a:solidFill>
                <a:effectLst/>
                <a:ea typeface="Calibri" panose="020F0502020204030204" pitchFamily="34" charset="0"/>
              </a:rPr>
              <a:t> </a:t>
            </a:r>
            <a:r>
              <a:rPr lang="en-US" sz="2000" dirty="0">
                <a:solidFill>
                  <a:srgbClr val="0070C0"/>
                </a:solidFill>
                <a:effectLst/>
                <a:ea typeface="Calibri" panose="020F0502020204030204" pitchFamily="34" charset="0"/>
              </a:rPr>
              <a:t>research</a:t>
            </a:r>
            <a:r>
              <a:rPr lang="en-US" sz="2000" spc="-10" dirty="0">
                <a:solidFill>
                  <a:srgbClr val="0070C0"/>
                </a:solidFill>
                <a:effectLst/>
                <a:ea typeface="Calibri" panose="020F0502020204030204" pitchFamily="34" charset="0"/>
              </a:rPr>
              <a:t> </a:t>
            </a:r>
            <a:r>
              <a:rPr lang="en-US" sz="2000" dirty="0">
                <a:solidFill>
                  <a:srgbClr val="0070C0"/>
                </a:solidFill>
                <a:effectLst/>
                <a:ea typeface="Calibri" panose="020F0502020204030204" pitchFamily="34" charset="0"/>
              </a:rPr>
              <a:t>program</a:t>
            </a:r>
            <a:r>
              <a:rPr lang="en-US" sz="2000" spc="-5" dirty="0">
                <a:solidFill>
                  <a:srgbClr val="0070C0"/>
                </a:solidFill>
                <a:effectLst/>
                <a:ea typeface="Calibri" panose="020F0502020204030204" pitchFamily="34" charset="0"/>
              </a:rPr>
              <a:t> </a:t>
            </a:r>
            <a:r>
              <a:rPr lang="en-US" sz="2000" dirty="0">
                <a:solidFill>
                  <a:srgbClr val="0070C0"/>
                </a:solidFill>
                <a:effectLst/>
                <a:ea typeface="Calibri" panose="020F0502020204030204" pitchFamily="34" charset="0"/>
              </a:rPr>
              <a:t>vis</a:t>
            </a:r>
            <a:r>
              <a:rPr lang="en-US" sz="2000" spc="-15" dirty="0">
                <a:solidFill>
                  <a:srgbClr val="0070C0"/>
                </a:solidFill>
                <a:effectLst/>
                <a:ea typeface="Calibri" panose="020F0502020204030204" pitchFamily="34" charset="0"/>
              </a:rPr>
              <a:t> </a:t>
            </a:r>
            <a:r>
              <a:rPr lang="en-US" sz="2000" dirty="0">
                <a:solidFill>
                  <a:srgbClr val="0070C0"/>
                </a:solidFill>
                <a:effectLst/>
                <a:ea typeface="Calibri" panose="020F0502020204030204" pitchFamily="34" charset="0"/>
              </a:rPr>
              <a:t>a</a:t>
            </a:r>
            <a:r>
              <a:rPr lang="en-US" sz="2000" spc="-10" dirty="0">
                <a:solidFill>
                  <a:srgbClr val="0070C0"/>
                </a:solidFill>
                <a:effectLst/>
                <a:ea typeface="Calibri" panose="020F0502020204030204" pitchFamily="34" charset="0"/>
              </a:rPr>
              <a:t> </a:t>
            </a:r>
            <a:r>
              <a:rPr lang="en-US" sz="2000" dirty="0">
                <a:solidFill>
                  <a:srgbClr val="0070C0"/>
                </a:solidFill>
                <a:effectLst/>
                <a:ea typeface="Calibri" panose="020F0502020204030204" pitchFamily="34" charset="0"/>
              </a:rPr>
              <a:t>vis</a:t>
            </a:r>
            <a:r>
              <a:rPr lang="en-US" sz="2000" spc="-10" dirty="0">
                <a:solidFill>
                  <a:srgbClr val="0070C0"/>
                </a:solidFill>
                <a:effectLst/>
                <a:ea typeface="Calibri" panose="020F0502020204030204" pitchFamily="34" charset="0"/>
              </a:rPr>
              <a:t> </a:t>
            </a:r>
            <a:r>
              <a:rPr lang="en-US" sz="2000" dirty="0">
                <a:solidFill>
                  <a:srgbClr val="0070C0"/>
                </a:solidFill>
                <a:effectLst/>
                <a:ea typeface="Calibri" panose="020F0502020204030204" pitchFamily="34" charset="0"/>
              </a:rPr>
              <a:t>the</a:t>
            </a:r>
            <a:r>
              <a:rPr lang="en-US" sz="2000" spc="-5" dirty="0">
                <a:solidFill>
                  <a:srgbClr val="0070C0"/>
                </a:solidFill>
                <a:effectLst/>
                <a:ea typeface="Calibri" panose="020F0502020204030204" pitchFamily="34" charset="0"/>
              </a:rPr>
              <a:t> </a:t>
            </a:r>
            <a:r>
              <a:rPr lang="en-US" sz="2000" dirty="0">
                <a:solidFill>
                  <a:srgbClr val="0070C0"/>
                </a:solidFill>
                <a:effectLst/>
                <a:ea typeface="Calibri" panose="020F0502020204030204" pitchFamily="34" charset="0"/>
              </a:rPr>
              <a:t>FGRSC</a:t>
            </a:r>
            <a:r>
              <a:rPr lang="en-US" sz="2000" spc="-10" dirty="0">
                <a:solidFill>
                  <a:srgbClr val="0070C0"/>
                </a:solidFill>
                <a:effectLst/>
                <a:ea typeface="Calibri" panose="020F0502020204030204" pitchFamily="34" charset="0"/>
              </a:rPr>
              <a:t> </a:t>
            </a:r>
            <a:r>
              <a:rPr lang="en-US" sz="2000" dirty="0">
                <a:solidFill>
                  <a:srgbClr val="0070C0"/>
                </a:solidFill>
                <a:effectLst/>
                <a:ea typeface="Calibri" panose="020F0502020204030204" pitchFamily="34" charset="0"/>
              </a:rPr>
              <a:t>program</a:t>
            </a:r>
            <a:r>
              <a:rPr lang="en-US" sz="2000" spc="-5" dirty="0">
                <a:solidFill>
                  <a:srgbClr val="0070C0"/>
                </a:solidFill>
                <a:effectLst/>
                <a:ea typeface="Calibri" panose="020F0502020204030204" pitchFamily="34" charset="0"/>
              </a:rPr>
              <a:t> </a:t>
            </a:r>
            <a:r>
              <a:rPr lang="en-US" sz="2000" spc="-10" dirty="0">
                <a:solidFill>
                  <a:srgbClr val="0070C0"/>
                </a:solidFill>
                <a:effectLst/>
                <a:ea typeface="Calibri" panose="020F0502020204030204" pitchFamily="34" charset="0"/>
              </a:rPr>
              <a:t>aims</a:t>
            </a:r>
          </a:p>
          <a:p>
            <a:pPr marL="919163" lvl="1" indent="-461963">
              <a:buSzPct val="110000"/>
            </a:pPr>
            <a:r>
              <a:rPr lang="en-US" sz="2000" spc="-10" dirty="0">
                <a:solidFill>
                  <a:srgbClr val="0070C0"/>
                </a:solidFill>
                <a:ea typeface="Calibri" panose="020F0502020204030204" pitchFamily="34" charset="0"/>
              </a:rPr>
              <a:t>Good academic standing</a:t>
            </a:r>
          </a:p>
          <a:p>
            <a:pPr marL="919163" lvl="1" indent="-461963">
              <a:buSzPct val="110000"/>
            </a:pPr>
            <a:r>
              <a:rPr lang="en-US" sz="2000" i="1" spc="-10" dirty="0">
                <a:solidFill>
                  <a:srgbClr val="0070C0"/>
                </a:solidFill>
                <a:ea typeface="Calibri" panose="020F0502020204030204" pitchFamily="34" charset="0"/>
              </a:rPr>
              <a:t>For NTT outline of research/scholarly/creative expectations</a:t>
            </a:r>
          </a:p>
        </p:txBody>
      </p:sp>
      <p:sp>
        <p:nvSpPr>
          <p:cNvPr id="4" name="Slide Number Placeholder 3">
            <a:extLst>
              <a:ext uri="{FF2B5EF4-FFF2-40B4-BE49-F238E27FC236}">
                <a16:creationId xmlns:a16="http://schemas.microsoft.com/office/drawing/2014/main" id="{D3F06330-671B-F63E-DD60-F36CBE357720}"/>
              </a:ext>
            </a:extLst>
          </p:cNvPr>
          <p:cNvSpPr>
            <a:spLocks noGrp="1"/>
          </p:cNvSpPr>
          <p:nvPr>
            <p:ph type="sldNum" sz="quarter" idx="12"/>
          </p:nvPr>
        </p:nvSpPr>
        <p:spPr/>
        <p:txBody>
          <a:bodyPr/>
          <a:lstStyle/>
          <a:p>
            <a:fld id="{36E0A6B4-3195-9B41-AD03-BB817428CF41}" type="slidenum">
              <a:rPr lang="en-US" smtClean="0"/>
              <a:t>19</a:t>
            </a:fld>
            <a:endParaRPr lang="en-US" dirty="0"/>
          </a:p>
        </p:txBody>
      </p:sp>
    </p:spTree>
    <p:extLst>
      <p:ext uri="{BB962C8B-B14F-4D97-AF65-F5344CB8AC3E}">
        <p14:creationId xmlns:p14="http://schemas.microsoft.com/office/powerpoint/2010/main" val="328454038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E51605-6E9D-AEE5-DD88-04B2F4F1F58E}"/>
              </a:ext>
            </a:extLst>
          </p:cNvPr>
          <p:cNvSpPr>
            <a:spLocks noGrp="1"/>
          </p:cNvSpPr>
          <p:nvPr>
            <p:ph type="title"/>
          </p:nvPr>
        </p:nvSpPr>
        <p:spPr>
          <a:xfrm>
            <a:off x="838200" y="416632"/>
            <a:ext cx="10515600" cy="795223"/>
          </a:xfrm>
        </p:spPr>
        <p:txBody>
          <a:bodyPr>
            <a:normAutofit/>
          </a:bodyPr>
          <a:lstStyle/>
          <a:p>
            <a:r>
              <a:rPr lang="en-US" sz="3600" dirty="0">
                <a:latin typeface="+mn-lt"/>
              </a:rPr>
              <a:t>Agenda</a:t>
            </a:r>
          </a:p>
        </p:txBody>
      </p:sp>
      <p:sp>
        <p:nvSpPr>
          <p:cNvPr id="3" name="Content Placeholder 2">
            <a:extLst>
              <a:ext uri="{FF2B5EF4-FFF2-40B4-BE49-F238E27FC236}">
                <a16:creationId xmlns:a16="http://schemas.microsoft.com/office/drawing/2014/main" id="{411944F1-A152-4530-82A4-F8E410300F03}"/>
              </a:ext>
            </a:extLst>
          </p:cNvPr>
          <p:cNvSpPr>
            <a:spLocks noGrp="1"/>
          </p:cNvSpPr>
          <p:nvPr>
            <p:ph idx="1"/>
          </p:nvPr>
        </p:nvSpPr>
        <p:spPr>
          <a:xfrm>
            <a:off x="838200" y="1486335"/>
            <a:ext cx="10515600" cy="4690627"/>
          </a:xfrm>
        </p:spPr>
        <p:txBody>
          <a:bodyPr>
            <a:normAutofit/>
          </a:bodyPr>
          <a:lstStyle/>
          <a:p>
            <a:pPr marL="461963" indent="-461963"/>
            <a:r>
              <a:rPr lang="en-US" sz="3200" dirty="0"/>
              <a:t>Purpose of FGRSC</a:t>
            </a:r>
          </a:p>
          <a:p>
            <a:pPr marL="461963" indent="-461963"/>
            <a:r>
              <a:rPr lang="en-US" sz="3200" dirty="0"/>
              <a:t>Who is eligible to apply?</a:t>
            </a:r>
          </a:p>
          <a:p>
            <a:pPr marL="461963" indent="-461963"/>
            <a:r>
              <a:rPr lang="en-US" sz="3200" dirty="0"/>
              <a:t>What documents do I need to submit?</a:t>
            </a:r>
          </a:p>
          <a:p>
            <a:pPr marL="461963" indent="-461963"/>
            <a:r>
              <a:rPr lang="en-US" sz="3200" dirty="0">
                <a:solidFill>
                  <a:srgbClr val="2F2F2F"/>
                </a:solidFill>
                <a:effectLst/>
                <a:ea typeface="Calibri" panose="020F0502020204030204" pitchFamily="34" charset="0"/>
              </a:rPr>
              <a:t>Guiding</a:t>
            </a:r>
            <a:r>
              <a:rPr lang="en-US" sz="3200" spc="-15" dirty="0">
                <a:solidFill>
                  <a:srgbClr val="2F2F2F"/>
                </a:solidFill>
                <a:effectLst/>
                <a:ea typeface="Calibri" panose="020F0502020204030204" pitchFamily="34" charset="0"/>
              </a:rPr>
              <a:t> </a:t>
            </a:r>
            <a:r>
              <a:rPr lang="en-US" sz="3200" spc="-10" dirty="0">
                <a:solidFill>
                  <a:srgbClr val="2F2F2F"/>
                </a:solidFill>
                <a:effectLst/>
                <a:ea typeface="Calibri" panose="020F0502020204030204" pitchFamily="34" charset="0"/>
              </a:rPr>
              <a:t>questions for proposal development</a:t>
            </a:r>
            <a:r>
              <a:rPr lang="en-US" sz="3200" dirty="0">
                <a:effectLst/>
              </a:rPr>
              <a:t> </a:t>
            </a:r>
          </a:p>
          <a:p>
            <a:pPr marL="461963" indent="-461963"/>
            <a:r>
              <a:rPr lang="en-US" sz="3200" dirty="0"/>
              <a:t>How to submit my proposal package and by when?</a:t>
            </a:r>
          </a:p>
          <a:p>
            <a:pPr marL="461963" indent="-461963"/>
            <a:r>
              <a:rPr lang="en-US" sz="3200" dirty="0"/>
              <a:t>Review process</a:t>
            </a:r>
          </a:p>
          <a:p>
            <a:pPr marL="461963" indent="-461963"/>
            <a:r>
              <a:rPr lang="en-US" sz="3200" dirty="0"/>
              <a:t>Questions </a:t>
            </a:r>
          </a:p>
        </p:txBody>
      </p:sp>
      <p:sp>
        <p:nvSpPr>
          <p:cNvPr id="4" name="Slide Number Placeholder 3">
            <a:extLst>
              <a:ext uri="{FF2B5EF4-FFF2-40B4-BE49-F238E27FC236}">
                <a16:creationId xmlns:a16="http://schemas.microsoft.com/office/drawing/2014/main" id="{7F650248-0865-3582-629E-59DA481A31B8}"/>
              </a:ext>
            </a:extLst>
          </p:cNvPr>
          <p:cNvSpPr>
            <a:spLocks noGrp="1"/>
          </p:cNvSpPr>
          <p:nvPr>
            <p:ph type="sldNum" sz="quarter" idx="12"/>
          </p:nvPr>
        </p:nvSpPr>
        <p:spPr/>
        <p:txBody>
          <a:bodyPr/>
          <a:lstStyle/>
          <a:p>
            <a:fld id="{36E0A6B4-3195-9B41-AD03-BB817428CF41}" type="slidenum">
              <a:rPr lang="en-US" smtClean="0">
                <a:solidFill>
                  <a:schemeClr val="tx1"/>
                </a:solidFill>
              </a:rPr>
              <a:t>2</a:t>
            </a:fld>
            <a:endParaRPr lang="en-US" dirty="0">
              <a:solidFill>
                <a:schemeClr val="tx1"/>
              </a:solidFill>
            </a:endParaRPr>
          </a:p>
        </p:txBody>
      </p:sp>
    </p:spTree>
    <p:extLst>
      <p:ext uri="{BB962C8B-B14F-4D97-AF65-F5344CB8AC3E}">
        <p14:creationId xmlns:p14="http://schemas.microsoft.com/office/powerpoint/2010/main" val="154855307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B25C56-21FF-2EBB-F0DF-975FD6F0F3F7}"/>
              </a:ext>
            </a:extLst>
          </p:cNvPr>
          <p:cNvSpPr>
            <a:spLocks noGrp="1"/>
          </p:cNvSpPr>
          <p:nvPr>
            <p:ph type="title"/>
          </p:nvPr>
        </p:nvSpPr>
        <p:spPr>
          <a:xfrm>
            <a:off x="838200" y="365126"/>
            <a:ext cx="10515600" cy="813679"/>
          </a:xfrm>
        </p:spPr>
        <p:txBody>
          <a:bodyPr>
            <a:noAutofit/>
          </a:bodyPr>
          <a:lstStyle/>
          <a:p>
            <a:pPr algn="ctr"/>
            <a:r>
              <a:rPr lang="en-US" sz="3400" dirty="0">
                <a:latin typeface="+mn-lt"/>
              </a:rPr>
              <a:t>Documents for working with</a:t>
            </a:r>
            <a:br>
              <a:rPr lang="en-US" sz="3400" dirty="0">
                <a:latin typeface="+mn-lt"/>
              </a:rPr>
            </a:br>
            <a:r>
              <a:rPr lang="en-US" sz="3400" dirty="0">
                <a:latin typeface="+mn-lt"/>
              </a:rPr>
              <a:t>Community Partner Organization</a:t>
            </a:r>
          </a:p>
        </p:txBody>
      </p:sp>
      <p:sp>
        <p:nvSpPr>
          <p:cNvPr id="3" name="Content Placeholder 2">
            <a:extLst>
              <a:ext uri="{FF2B5EF4-FFF2-40B4-BE49-F238E27FC236}">
                <a16:creationId xmlns:a16="http://schemas.microsoft.com/office/drawing/2014/main" id="{80DA50BB-1781-CBD4-F837-D8E53866A6B1}"/>
              </a:ext>
            </a:extLst>
          </p:cNvPr>
          <p:cNvSpPr>
            <a:spLocks noGrp="1"/>
          </p:cNvSpPr>
          <p:nvPr>
            <p:ph idx="1"/>
          </p:nvPr>
        </p:nvSpPr>
        <p:spPr>
          <a:xfrm>
            <a:off x="506776" y="1388125"/>
            <a:ext cx="11259237" cy="4788838"/>
          </a:xfrm>
        </p:spPr>
        <p:txBody>
          <a:bodyPr>
            <a:normAutofit/>
          </a:bodyPr>
          <a:lstStyle/>
          <a:p>
            <a:r>
              <a:rPr lang="en-US" dirty="0">
                <a:effectLst/>
                <a:ea typeface="Calibri" panose="020F0502020204030204" pitchFamily="34" charset="0"/>
              </a:rPr>
              <a:t>Letter of Commitment from Community Partner Organization(s) </a:t>
            </a:r>
          </a:p>
          <a:p>
            <a:pPr lvl="1">
              <a:buFont typeface="Wingdings" pitchFamily="2" charset="2"/>
              <a:buChar char="§"/>
            </a:pPr>
            <a:r>
              <a:rPr lang="en-US" sz="2000" dirty="0">
                <a:effectLst/>
                <a:ea typeface="Calibri" panose="020F0502020204030204" pitchFamily="34" charset="0"/>
              </a:rPr>
              <a:t>Maximum 2 pages</a:t>
            </a:r>
          </a:p>
          <a:p>
            <a:pPr lvl="1">
              <a:buFont typeface="Wingdings" pitchFamily="2" charset="2"/>
              <a:buChar char="§"/>
            </a:pPr>
            <a:r>
              <a:rPr lang="en-US" sz="2000" dirty="0">
                <a:effectLst/>
                <a:ea typeface="Calibri" panose="020F0502020204030204" pitchFamily="34" charset="0"/>
              </a:rPr>
              <a:t>Signed</a:t>
            </a:r>
            <a:r>
              <a:rPr lang="en-US" sz="2000" spc="-15" dirty="0">
                <a:effectLst/>
                <a:ea typeface="Calibri" panose="020F0502020204030204" pitchFamily="34" charset="0"/>
              </a:rPr>
              <a:t> </a:t>
            </a:r>
            <a:r>
              <a:rPr lang="en-US" sz="2000" dirty="0">
                <a:effectLst/>
                <a:ea typeface="Calibri" panose="020F0502020204030204" pitchFamily="34" charset="0"/>
              </a:rPr>
              <a:t>by</a:t>
            </a:r>
            <a:r>
              <a:rPr lang="en-US" sz="2000" spc="-10" dirty="0">
                <a:effectLst/>
                <a:ea typeface="Calibri" panose="020F0502020204030204" pitchFamily="34" charset="0"/>
              </a:rPr>
              <a:t> </a:t>
            </a:r>
            <a:r>
              <a:rPr lang="en-US" sz="2000" dirty="0">
                <a:effectLst/>
                <a:ea typeface="Calibri" panose="020F0502020204030204" pitchFamily="34" charset="0"/>
              </a:rPr>
              <a:t>authorized</a:t>
            </a:r>
            <a:r>
              <a:rPr lang="en-US" sz="2000" spc="-15" dirty="0">
                <a:effectLst/>
                <a:ea typeface="Calibri" panose="020F0502020204030204" pitchFamily="34" charset="0"/>
              </a:rPr>
              <a:t> </a:t>
            </a:r>
            <a:r>
              <a:rPr lang="en-US" sz="2000" dirty="0">
                <a:ea typeface="Calibri" panose="020F0502020204030204" pitchFamily="34" charset="0"/>
              </a:rPr>
              <a:t>person</a:t>
            </a:r>
            <a:r>
              <a:rPr lang="en-US" sz="2000" spc="-15" dirty="0">
                <a:ea typeface="Calibri" panose="020F0502020204030204" pitchFamily="34" charset="0"/>
              </a:rPr>
              <a:t> </a:t>
            </a:r>
            <a:r>
              <a:rPr lang="en-US" sz="2000" dirty="0">
                <a:effectLst/>
                <a:ea typeface="Calibri" panose="020F0502020204030204" pitchFamily="34" charset="0"/>
              </a:rPr>
              <a:t>of</a:t>
            </a:r>
            <a:r>
              <a:rPr lang="en-US" sz="2000" spc="-15" dirty="0">
                <a:effectLst/>
                <a:ea typeface="Calibri" panose="020F0502020204030204" pitchFamily="34" charset="0"/>
              </a:rPr>
              <a:t> </a:t>
            </a:r>
            <a:r>
              <a:rPr lang="en-US" sz="2000" dirty="0">
                <a:effectLst/>
                <a:ea typeface="Calibri" panose="020F0502020204030204" pitchFamily="34" charset="0"/>
              </a:rPr>
              <a:t>organization,</a:t>
            </a:r>
            <a:r>
              <a:rPr lang="en-US" sz="2000" spc="-15" dirty="0">
                <a:effectLst/>
                <a:ea typeface="Calibri" panose="020F0502020204030204" pitchFamily="34" charset="0"/>
              </a:rPr>
              <a:t> </a:t>
            </a:r>
            <a:r>
              <a:rPr lang="en-US" sz="2000" dirty="0">
                <a:effectLst/>
                <a:ea typeface="Calibri" panose="020F0502020204030204" pitchFamily="34" charset="0"/>
              </a:rPr>
              <a:t>e.g.,</a:t>
            </a:r>
            <a:r>
              <a:rPr lang="en-US" sz="2000" spc="-15" dirty="0">
                <a:effectLst/>
                <a:ea typeface="Calibri" panose="020F0502020204030204" pitchFamily="34" charset="0"/>
              </a:rPr>
              <a:t> </a:t>
            </a:r>
            <a:r>
              <a:rPr lang="en-US" sz="2000" dirty="0">
                <a:effectLst/>
                <a:ea typeface="Calibri" panose="020F0502020204030204" pitchFamily="34" charset="0"/>
              </a:rPr>
              <a:t>Board</a:t>
            </a:r>
            <a:r>
              <a:rPr lang="en-US" sz="2000" spc="-20" dirty="0">
                <a:effectLst/>
                <a:ea typeface="Calibri" panose="020F0502020204030204" pitchFamily="34" charset="0"/>
              </a:rPr>
              <a:t> </a:t>
            </a:r>
            <a:r>
              <a:rPr lang="en-US" sz="2000" dirty="0">
                <a:effectLst/>
                <a:ea typeface="Calibri" panose="020F0502020204030204" pitchFamily="34" charset="0"/>
              </a:rPr>
              <a:t>Chair</a:t>
            </a:r>
            <a:r>
              <a:rPr lang="en-US" sz="2000" spc="-10" dirty="0">
                <a:effectLst/>
                <a:ea typeface="Calibri" panose="020F0502020204030204" pitchFamily="34" charset="0"/>
              </a:rPr>
              <a:t> </a:t>
            </a:r>
            <a:r>
              <a:rPr lang="en-US" sz="2000" dirty="0">
                <a:effectLst/>
                <a:ea typeface="Calibri" panose="020F0502020204030204" pitchFamily="34" charset="0"/>
              </a:rPr>
              <a:t>or</a:t>
            </a:r>
            <a:r>
              <a:rPr lang="en-US" sz="2000" spc="-10" dirty="0">
                <a:effectLst/>
                <a:ea typeface="Calibri" panose="020F0502020204030204" pitchFamily="34" charset="0"/>
              </a:rPr>
              <a:t> </a:t>
            </a:r>
            <a:r>
              <a:rPr lang="en-US" sz="2000" dirty="0">
                <a:effectLst/>
                <a:ea typeface="Calibri" panose="020F0502020204030204" pitchFamily="34" charset="0"/>
              </a:rPr>
              <a:t>Executive</a:t>
            </a:r>
            <a:r>
              <a:rPr lang="en-US" sz="2000" spc="-10" dirty="0">
                <a:effectLst/>
                <a:ea typeface="Calibri" panose="020F0502020204030204" pitchFamily="34" charset="0"/>
              </a:rPr>
              <a:t> Director.</a:t>
            </a:r>
            <a:endParaRPr lang="en-US" sz="2000" dirty="0">
              <a:effectLst/>
              <a:ea typeface="Calibri" panose="020F0502020204030204" pitchFamily="34" charset="0"/>
            </a:endParaRPr>
          </a:p>
          <a:p>
            <a:pPr lvl="1">
              <a:lnSpc>
                <a:spcPct val="100000"/>
              </a:lnSpc>
              <a:spcBef>
                <a:spcPts val="0"/>
              </a:spcBef>
              <a:buSzPct val="101000"/>
              <a:buFont typeface="Wingdings" pitchFamily="2" charset="2"/>
              <a:buChar char="§"/>
              <a:tabLst>
                <a:tab pos="457200" algn="l"/>
              </a:tabLst>
            </a:pPr>
            <a:r>
              <a:rPr lang="en-US" sz="2000" dirty="0">
                <a:effectLst/>
                <a:ea typeface="Calibri" panose="020F0502020204030204" pitchFamily="34" charset="0"/>
              </a:rPr>
              <a:t>State</a:t>
            </a:r>
            <a:r>
              <a:rPr lang="en-US" sz="2000" spc="-25" dirty="0">
                <a:effectLst/>
                <a:ea typeface="Calibri" panose="020F0502020204030204" pitchFamily="34" charset="0"/>
              </a:rPr>
              <a:t> </a:t>
            </a:r>
            <a:r>
              <a:rPr lang="en-US" sz="2000" dirty="0">
                <a:effectLst/>
                <a:ea typeface="Calibri" panose="020F0502020204030204" pitchFamily="34" charset="0"/>
              </a:rPr>
              <a:t>speciﬁcally</a:t>
            </a:r>
            <a:r>
              <a:rPr lang="en-US" sz="2000" spc="-25" dirty="0">
                <a:effectLst/>
                <a:ea typeface="Calibri" panose="020F0502020204030204" pitchFamily="34" charset="0"/>
              </a:rPr>
              <a:t> </a:t>
            </a:r>
            <a:r>
              <a:rPr lang="en-US" sz="2000" dirty="0">
                <a:effectLst/>
                <a:ea typeface="Calibri" panose="020F0502020204030204" pitchFamily="34" charset="0"/>
              </a:rPr>
              <a:t>the</a:t>
            </a:r>
            <a:r>
              <a:rPr lang="en-US" sz="2000" spc="-25" dirty="0">
                <a:effectLst/>
                <a:ea typeface="Calibri" panose="020F0502020204030204" pitchFamily="34" charset="0"/>
              </a:rPr>
              <a:t> </a:t>
            </a:r>
            <a:r>
              <a:rPr lang="en-US" sz="2000" dirty="0">
                <a:effectLst/>
                <a:ea typeface="Calibri" panose="020F0502020204030204" pitchFamily="34" charset="0"/>
              </a:rPr>
              <a:t>partner's</a:t>
            </a:r>
            <a:r>
              <a:rPr lang="en-US" sz="2000" spc="-30" dirty="0">
                <a:effectLst/>
                <a:ea typeface="Calibri" panose="020F0502020204030204" pitchFamily="34" charset="0"/>
              </a:rPr>
              <a:t> </a:t>
            </a:r>
            <a:r>
              <a:rPr lang="en-US" sz="2000" dirty="0">
                <a:effectLst/>
                <a:ea typeface="Calibri" panose="020F0502020204030204" pitchFamily="34" charset="0"/>
              </a:rPr>
              <a:t>intention</a:t>
            </a:r>
            <a:r>
              <a:rPr lang="en-US" sz="2000" spc="-30" dirty="0">
                <a:effectLst/>
                <a:ea typeface="Calibri" panose="020F0502020204030204" pitchFamily="34" charset="0"/>
              </a:rPr>
              <a:t> </a:t>
            </a:r>
            <a:r>
              <a:rPr lang="en-US" sz="2000" dirty="0">
                <a:effectLst/>
                <a:ea typeface="Calibri" panose="020F0502020204030204" pitchFamily="34" charset="0"/>
              </a:rPr>
              <a:t>to</a:t>
            </a:r>
            <a:r>
              <a:rPr lang="en-US" sz="2000" spc="-30" dirty="0">
                <a:effectLst/>
                <a:ea typeface="Calibri" panose="020F0502020204030204" pitchFamily="34" charset="0"/>
              </a:rPr>
              <a:t> </a:t>
            </a:r>
            <a:r>
              <a:rPr lang="en-US" sz="2000" dirty="0">
                <a:effectLst/>
                <a:ea typeface="Calibri" panose="020F0502020204030204" pitchFamily="34" charset="0"/>
              </a:rPr>
              <a:t>collaborate</a:t>
            </a:r>
            <a:r>
              <a:rPr lang="en-US" sz="2000" spc="-25" dirty="0">
                <a:effectLst/>
                <a:ea typeface="Calibri" panose="020F0502020204030204" pitchFamily="34" charset="0"/>
              </a:rPr>
              <a:t> </a:t>
            </a:r>
            <a:r>
              <a:rPr lang="en-US" sz="2000" dirty="0">
                <a:effectLst/>
                <a:ea typeface="Calibri" panose="020F0502020204030204" pitchFamily="34" charset="0"/>
              </a:rPr>
              <a:t>and</a:t>
            </a:r>
            <a:r>
              <a:rPr lang="en-US" sz="2000" spc="-30" dirty="0">
                <a:effectLst/>
                <a:ea typeface="Calibri" panose="020F0502020204030204" pitchFamily="34" charset="0"/>
              </a:rPr>
              <a:t> </a:t>
            </a:r>
            <a:r>
              <a:rPr lang="en-US" sz="2000" dirty="0">
                <a:effectLst/>
                <a:ea typeface="Calibri" panose="020F0502020204030204" pitchFamily="34" charset="0"/>
              </a:rPr>
              <a:t>what</a:t>
            </a:r>
            <a:r>
              <a:rPr lang="en-US" sz="2000" spc="-25" dirty="0">
                <a:effectLst/>
                <a:ea typeface="Calibri" panose="020F0502020204030204" pitchFamily="34" charset="0"/>
              </a:rPr>
              <a:t> </a:t>
            </a:r>
            <a:r>
              <a:rPr lang="en-US" sz="2000" dirty="0">
                <a:effectLst/>
                <a:ea typeface="Calibri" panose="020F0502020204030204" pitchFamily="34" charset="0"/>
              </a:rPr>
              <a:t>community problem or opportunity will be studied.</a:t>
            </a:r>
          </a:p>
          <a:p>
            <a:pPr lvl="1">
              <a:lnSpc>
                <a:spcPct val="100000"/>
              </a:lnSpc>
              <a:spcBef>
                <a:spcPts val="0"/>
              </a:spcBef>
              <a:buSzPct val="101000"/>
              <a:buFont typeface="Wingdings" pitchFamily="2" charset="2"/>
              <a:buChar char="§"/>
              <a:tabLst>
                <a:tab pos="457200" algn="l"/>
              </a:tabLst>
            </a:pPr>
            <a:r>
              <a:rPr lang="en-US" sz="2000" dirty="0">
                <a:effectLst/>
                <a:ea typeface="Calibri" panose="020F0502020204030204" pitchFamily="34" charset="0"/>
              </a:rPr>
              <a:t>Describe:</a:t>
            </a:r>
            <a:endParaRPr lang="en-US" sz="2000" spc="-20" dirty="0">
              <a:ea typeface="Calibri" panose="020F0502020204030204" pitchFamily="34" charset="0"/>
            </a:endParaRPr>
          </a:p>
          <a:p>
            <a:pPr lvl="2">
              <a:lnSpc>
                <a:spcPct val="100000"/>
              </a:lnSpc>
              <a:spcBef>
                <a:spcPts val="0"/>
              </a:spcBef>
              <a:buSzPct val="101000"/>
              <a:buFont typeface="Wingdings" pitchFamily="2" charset="2"/>
              <a:buChar char="§"/>
              <a:tabLst>
                <a:tab pos="457200" algn="l"/>
              </a:tabLst>
            </a:pPr>
            <a:r>
              <a:rPr lang="en-US" sz="1600" dirty="0">
                <a:effectLst/>
                <a:ea typeface="Calibri" panose="020F0502020204030204" pitchFamily="34" charset="0"/>
              </a:rPr>
              <a:t>the</a:t>
            </a:r>
            <a:r>
              <a:rPr lang="en-US" sz="1600" spc="-20" dirty="0">
                <a:effectLst/>
                <a:ea typeface="Calibri" panose="020F0502020204030204" pitchFamily="34" charset="0"/>
              </a:rPr>
              <a:t> </a:t>
            </a:r>
            <a:r>
              <a:rPr lang="en-US" sz="1600" dirty="0">
                <a:effectLst/>
                <a:ea typeface="Calibri" panose="020F0502020204030204" pitchFamily="34" charset="0"/>
              </a:rPr>
              <a:t>partner’s</a:t>
            </a:r>
            <a:r>
              <a:rPr lang="en-US" sz="1600" spc="-25" dirty="0">
                <a:effectLst/>
                <a:ea typeface="Calibri" panose="020F0502020204030204" pitchFamily="34" charset="0"/>
              </a:rPr>
              <a:t> </a:t>
            </a:r>
            <a:r>
              <a:rPr lang="en-US" sz="1600" dirty="0">
                <a:effectLst/>
                <a:ea typeface="Calibri" panose="020F0502020204030204" pitchFamily="34" charset="0"/>
              </a:rPr>
              <a:t>involvement</a:t>
            </a:r>
            <a:r>
              <a:rPr lang="en-US" sz="1600" spc="-20" dirty="0">
                <a:effectLst/>
                <a:ea typeface="Calibri" panose="020F0502020204030204" pitchFamily="34" charset="0"/>
              </a:rPr>
              <a:t> </a:t>
            </a:r>
            <a:r>
              <a:rPr lang="en-US" sz="1600" dirty="0">
                <a:effectLst/>
                <a:ea typeface="Calibri" panose="020F0502020204030204" pitchFamily="34" charset="0"/>
              </a:rPr>
              <a:t>in</a:t>
            </a:r>
            <a:r>
              <a:rPr lang="en-US" sz="1600" spc="-25" dirty="0">
                <a:effectLst/>
                <a:ea typeface="Calibri" panose="020F0502020204030204" pitchFamily="34" charset="0"/>
              </a:rPr>
              <a:t> </a:t>
            </a:r>
            <a:r>
              <a:rPr lang="en-US" sz="1600" dirty="0">
                <a:effectLst/>
                <a:ea typeface="Calibri" panose="020F0502020204030204" pitchFamily="34" charset="0"/>
              </a:rPr>
              <a:t>developing</a:t>
            </a:r>
            <a:r>
              <a:rPr lang="en-US" sz="1600" spc="-20" dirty="0">
                <a:effectLst/>
                <a:ea typeface="Calibri" panose="020F0502020204030204" pitchFamily="34" charset="0"/>
              </a:rPr>
              <a:t> </a:t>
            </a:r>
            <a:r>
              <a:rPr lang="en-US" sz="1600" dirty="0">
                <a:effectLst/>
                <a:ea typeface="Calibri" panose="020F0502020204030204" pitchFamily="34" charset="0"/>
              </a:rPr>
              <a:t>the</a:t>
            </a:r>
            <a:r>
              <a:rPr lang="en-US" sz="1600" spc="-20" dirty="0">
                <a:effectLst/>
                <a:ea typeface="Calibri" panose="020F0502020204030204" pitchFamily="34" charset="0"/>
              </a:rPr>
              <a:t> </a:t>
            </a:r>
            <a:r>
              <a:rPr lang="en-US" sz="1600" dirty="0">
                <a:effectLst/>
                <a:ea typeface="Calibri" panose="020F0502020204030204" pitchFamily="34" charset="0"/>
              </a:rPr>
              <a:t>project,</a:t>
            </a:r>
            <a:endParaRPr lang="en-US" sz="1600" spc="-25" dirty="0">
              <a:ea typeface="Calibri" panose="020F0502020204030204" pitchFamily="34" charset="0"/>
            </a:endParaRPr>
          </a:p>
          <a:p>
            <a:pPr lvl="2">
              <a:lnSpc>
                <a:spcPct val="100000"/>
              </a:lnSpc>
              <a:spcBef>
                <a:spcPts val="0"/>
              </a:spcBef>
              <a:buSzPct val="101000"/>
              <a:buFont typeface="Wingdings" pitchFamily="2" charset="2"/>
              <a:buChar char="§"/>
              <a:tabLst>
                <a:tab pos="457200" algn="l"/>
              </a:tabLst>
            </a:pPr>
            <a:r>
              <a:rPr lang="en-US" sz="1600" dirty="0">
                <a:effectLst/>
                <a:ea typeface="Calibri" panose="020F0502020204030204" pitchFamily="34" charset="0"/>
              </a:rPr>
              <a:t>how</a:t>
            </a:r>
            <a:r>
              <a:rPr lang="en-US" sz="1600" spc="-20" dirty="0">
                <a:effectLst/>
                <a:ea typeface="Calibri" panose="020F0502020204030204" pitchFamily="34" charset="0"/>
              </a:rPr>
              <a:t> </a:t>
            </a:r>
            <a:r>
              <a:rPr lang="en-US" sz="1600" dirty="0">
                <a:effectLst/>
                <a:ea typeface="Calibri" panose="020F0502020204030204" pitchFamily="34" charset="0"/>
              </a:rPr>
              <a:t>they</a:t>
            </a:r>
            <a:r>
              <a:rPr lang="en-US" sz="1600" spc="-20" dirty="0">
                <a:effectLst/>
                <a:ea typeface="Calibri" panose="020F0502020204030204" pitchFamily="34" charset="0"/>
              </a:rPr>
              <a:t> </a:t>
            </a:r>
            <a:r>
              <a:rPr lang="en-US" sz="1600" dirty="0">
                <a:effectLst/>
                <a:ea typeface="Calibri" panose="020F0502020204030204" pitchFamily="34" charset="0"/>
              </a:rPr>
              <a:t>will</a:t>
            </a:r>
            <a:r>
              <a:rPr lang="en-US" sz="1600" spc="-25" dirty="0">
                <a:effectLst/>
                <a:ea typeface="Calibri" panose="020F0502020204030204" pitchFamily="34" charset="0"/>
              </a:rPr>
              <a:t> </a:t>
            </a:r>
            <a:r>
              <a:rPr lang="en-US" sz="1600" dirty="0">
                <a:effectLst/>
                <a:ea typeface="Calibri" panose="020F0502020204030204" pitchFamily="34" charset="0"/>
              </a:rPr>
              <a:t>participate,</a:t>
            </a:r>
            <a:r>
              <a:rPr lang="en-US" sz="1600" spc="-25" dirty="0">
                <a:effectLst/>
                <a:ea typeface="Calibri" panose="020F0502020204030204" pitchFamily="34" charset="0"/>
              </a:rPr>
              <a:t> </a:t>
            </a:r>
            <a:endParaRPr lang="en-US" sz="1600" dirty="0">
              <a:effectLst/>
              <a:ea typeface="Calibri" panose="020F0502020204030204" pitchFamily="34" charset="0"/>
            </a:endParaRPr>
          </a:p>
          <a:p>
            <a:pPr lvl="2">
              <a:lnSpc>
                <a:spcPct val="100000"/>
              </a:lnSpc>
              <a:spcBef>
                <a:spcPts val="0"/>
              </a:spcBef>
              <a:buSzPct val="101000"/>
              <a:buFont typeface="Wingdings" pitchFamily="2" charset="2"/>
              <a:buChar char="§"/>
              <a:tabLst>
                <a:tab pos="457200" algn="l"/>
              </a:tabLst>
            </a:pPr>
            <a:r>
              <a:rPr lang="en-US" sz="1600" dirty="0">
                <a:effectLst/>
                <a:ea typeface="Calibri" panose="020F0502020204030204" pitchFamily="34" charset="0"/>
              </a:rPr>
              <a:t>the resources they will devote to the project</a:t>
            </a:r>
          </a:p>
          <a:p>
            <a:pPr lvl="2">
              <a:lnSpc>
                <a:spcPct val="100000"/>
              </a:lnSpc>
              <a:spcBef>
                <a:spcPts val="0"/>
              </a:spcBef>
              <a:buSzPct val="101000"/>
              <a:buFont typeface="Wingdings" pitchFamily="2" charset="2"/>
              <a:buChar char="§"/>
              <a:tabLst>
                <a:tab pos="457200" algn="l"/>
              </a:tabLst>
            </a:pPr>
            <a:r>
              <a:rPr lang="en-US" sz="1600" dirty="0">
                <a:effectLst/>
                <a:ea typeface="Calibri" panose="020F0502020204030204" pitchFamily="34" charset="0"/>
              </a:rPr>
              <a:t>name, title, and position of the lead collaborator and key staﬀ,</a:t>
            </a:r>
          </a:p>
          <a:p>
            <a:pPr lvl="2">
              <a:lnSpc>
                <a:spcPct val="100000"/>
              </a:lnSpc>
              <a:spcBef>
                <a:spcPts val="0"/>
              </a:spcBef>
              <a:buSzPct val="101000"/>
              <a:buFont typeface="Wingdings" pitchFamily="2" charset="2"/>
              <a:buChar char="§"/>
              <a:tabLst>
                <a:tab pos="457200" algn="l"/>
              </a:tabLst>
            </a:pPr>
            <a:r>
              <a:rPr lang="en-US" sz="1600" dirty="0">
                <a:effectLst/>
                <a:ea typeface="Calibri" panose="020F0502020204030204" pitchFamily="34" charset="0"/>
              </a:rPr>
              <a:t>activities, timeline, and</a:t>
            </a:r>
          </a:p>
          <a:p>
            <a:pPr lvl="2">
              <a:lnSpc>
                <a:spcPct val="100000"/>
              </a:lnSpc>
              <a:spcBef>
                <a:spcPts val="0"/>
              </a:spcBef>
              <a:buSzPct val="101000"/>
              <a:buFont typeface="Wingdings" pitchFamily="2" charset="2"/>
              <a:buChar char="§"/>
              <a:tabLst>
                <a:tab pos="457200" algn="l"/>
              </a:tabLst>
            </a:pPr>
            <a:r>
              <a:rPr lang="en-US" sz="1600" dirty="0">
                <a:effectLst/>
                <a:ea typeface="Calibri" panose="020F0502020204030204" pitchFamily="34" charset="0"/>
              </a:rPr>
              <a:t>expected outcomes and impact.</a:t>
            </a:r>
          </a:p>
          <a:p>
            <a:pPr lvl="1">
              <a:lnSpc>
                <a:spcPct val="100000"/>
              </a:lnSpc>
              <a:spcBef>
                <a:spcPts val="0"/>
              </a:spcBef>
              <a:buSzPct val="101000"/>
              <a:buFont typeface="Wingdings" pitchFamily="2" charset="2"/>
              <a:buChar char="§"/>
              <a:tabLst>
                <a:tab pos="457200" algn="l"/>
              </a:tabLst>
            </a:pPr>
            <a:r>
              <a:rPr lang="en-US" sz="2000" dirty="0">
                <a:effectLst/>
                <a:ea typeface="Calibri" panose="020F0502020204030204" pitchFamily="34" charset="0"/>
              </a:rPr>
              <a:t>Describe</a:t>
            </a:r>
            <a:r>
              <a:rPr lang="en-US" sz="2000" spc="-15" dirty="0">
                <a:effectLst/>
                <a:ea typeface="Calibri" panose="020F0502020204030204" pitchFamily="34" charset="0"/>
              </a:rPr>
              <a:t> </a:t>
            </a:r>
            <a:r>
              <a:rPr lang="en-US" sz="2000" dirty="0">
                <a:effectLst/>
                <a:ea typeface="Calibri" panose="020F0502020204030204" pitchFamily="34" charset="0"/>
              </a:rPr>
              <a:t>any</a:t>
            </a:r>
            <a:r>
              <a:rPr lang="en-US" sz="2000" spc="-15" dirty="0">
                <a:effectLst/>
                <a:ea typeface="Calibri" panose="020F0502020204030204" pitchFamily="34" charset="0"/>
              </a:rPr>
              <a:t> </a:t>
            </a:r>
            <a:r>
              <a:rPr lang="en-US" sz="2000" dirty="0">
                <a:effectLst/>
                <a:ea typeface="Calibri" panose="020F0502020204030204" pitchFamily="34" charset="0"/>
              </a:rPr>
              <a:t>ﬁnancial</a:t>
            </a:r>
            <a:r>
              <a:rPr lang="en-US" sz="2000" spc="-15" dirty="0">
                <a:effectLst/>
                <a:ea typeface="Calibri" panose="020F0502020204030204" pitchFamily="34" charset="0"/>
              </a:rPr>
              <a:t> </a:t>
            </a:r>
            <a:r>
              <a:rPr lang="en-US" sz="2000" dirty="0">
                <a:effectLst/>
                <a:ea typeface="Calibri" panose="020F0502020204030204" pitchFamily="34" charset="0"/>
              </a:rPr>
              <a:t>and</a:t>
            </a:r>
            <a:r>
              <a:rPr lang="en-US" sz="2000" spc="-20" dirty="0">
                <a:effectLst/>
                <a:ea typeface="Calibri" panose="020F0502020204030204" pitchFamily="34" charset="0"/>
              </a:rPr>
              <a:t> </a:t>
            </a:r>
            <a:r>
              <a:rPr lang="en-US" sz="2000" dirty="0">
                <a:effectLst/>
                <a:ea typeface="Calibri" panose="020F0502020204030204" pitchFamily="34" charset="0"/>
              </a:rPr>
              <a:t>in-kind</a:t>
            </a:r>
            <a:r>
              <a:rPr lang="en-US" sz="2000" spc="-20" dirty="0">
                <a:effectLst/>
                <a:ea typeface="Calibri" panose="020F0502020204030204" pitchFamily="34" charset="0"/>
              </a:rPr>
              <a:t> </a:t>
            </a:r>
            <a:r>
              <a:rPr lang="en-US" sz="2000" dirty="0">
                <a:effectLst/>
                <a:ea typeface="Calibri" panose="020F0502020204030204" pitchFamily="34" charset="0"/>
              </a:rPr>
              <a:t>contributions (e.g., 10 hrs. </a:t>
            </a:r>
            <a:r>
              <a:rPr lang="en-US" sz="2000" dirty="0">
                <a:ea typeface="Calibri" panose="020F0502020204030204" pitchFamily="34" charset="0"/>
              </a:rPr>
              <a:t>for data collection)</a:t>
            </a:r>
            <a:endParaRPr lang="en-US" sz="2000" dirty="0">
              <a:effectLst/>
              <a:ea typeface="Calibri" panose="020F0502020204030204" pitchFamily="34" charset="0"/>
            </a:endParaRPr>
          </a:p>
          <a:p>
            <a:pPr lvl="1">
              <a:lnSpc>
                <a:spcPct val="100000"/>
              </a:lnSpc>
              <a:spcBef>
                <a:spcPts val="0"/>
              </a:spcBef>
              <a:buSzPct val="101000"/>
              <a:buFont typeface="Wingdings" pitchFamily="2" charset="2"/>
              <a:buChar char="§"/>
              <a:tabLst>
                <a:tab pos="457200" algn="l"/>
              </a:tabLst>
            </a:pPr>
            <a:r>
              <a:rPr lang="en-US" sz="2000" dirty="0">
                <a:effectLst/>
                <a:ea typeface="Calibri" panose="020F0502020204030204" pitchFamily="34" charset="0"/>
              </a:rPr>
              <a:t>If</a:t>
            </a:r>
            <a:r>
              <a:rPr lang="en-US" sz="2000" spc="-20" dirty="0">
                <a:effectLst/>
                <a:ea typeface="Calibri" panose="020F0502020204030204" pitchFamily="34" charset="0"/>
              </a:rPr>
              <a:t> </a:t>
            </a:r>
            <a:r>
              <a:rPr lang="en-US" sz="2000" dirty="0">
                <a:effectLst/>
                <a:ea typeface="Calibri" panose="020F0502020204030204" pitchFamily="34" charset="0"/>
              </a:rPr>
              <a:t>the</a:t>
            </a:r>
            <a:r>
              <a:rPr lang="en-US" sz="2000" spc="-15" dirty="0">
                <a:effectLst/>
                <a:ea typeface="Calibri" panose="020F0502020204030204" pitchFamily="34" charset="0"/>
              </a:rPr>
              <a:t> </a:t>
            </a:r>
            <a:r>
              <a:rPr lang="en-US" sz="2000" dirty="0">
                <a:effectLst/>
                <a:ea typeface="Calibri" panose="020F0502020204030204" pitchFamily="34" charset="0"/>
              </a:rPr>
              <a:t>partner</a:t>
            </a:r>
            <a:r>
              <a:rPr lang="en-US" sz="2000" spc="-15" dirty="0">
                <a:effectLst/>
                <a:ea typeface="Calibri" panose="020F0502020204030204" pitchFamily="34" charset="0"/>
              </a:rPr>
              <a:t> </a:t>
            </a:r>
            <a:r>
              <a:rPr lang="en-US" sz="2000" dirty="0">
                <a:effectLst/>
                <a:ea typeface="Calibri" panose="020F0502020204030204" pitchFamily="34" charset="0"/>
              </a:rPr>
              <a:t>organization</a:t>
            </a:r>
            <a:r>
              <a:rPr lang="en-US" sz="2000" spc="-20" dirty="0">
                <a:effectLst/>
                <a:ea typeface="Calibri" panose="020F0502020204030204" pitchFamily="34" charset="0"/>
              </a:rPr>
              <a:t> </a:t>
            </a:r>
            <a:r>
              <a:rPr lang="en-US" sz="2000" dirty="0">
                <a:effectLst/>
                <a:ea typeface="Calibri" panose="020F0502020204030204" pitchFamily="34" charset="0"/>
              </a:rPr>
              <a:t>will</a:t>
            </a:r>
            <a:r>
              <a:rPr lang="en-US" sz="2000" spc="-20" dirty="0">
                <a:effectLst/>
                <a:ea typeface="Calibri" panose="020F0502020204030204" pitchFamily="34" charset="0"/>
              </a:rPr>
              <a:t> </a:t>
            </a:r>
            <a:r>
              <a:rPr lang="en-US" sz="2000" dirty="0">
                <a:effectLst/>
                <a:ea typeface="Calibri" panose="020F0502020204030204" pitchFamily="34" charset="0"/>
              </a:rPr>
              <a:t>be</a:t>
            </a:r>
            <a:r>
              <a:rPr lang="en-US" sz="2000" spc="-15" dirty="0">
                <a:effectLst/>
                <a:ea typeface="Calibri" panose="020F0502020204030204" pitchFamily="34" charset="0"/>
              </a:rPr>
              <a:t> </a:t>
            </a:r>
            <a:r>
              <a:rPr lang="en-US" sz="2000" dirty="0">
                <a:effectLst/>
                <a:ea typeface="Calibri" panose="020F0502020204030204" pitchFamily="34" charset="0"/>
              </a:rPr>
              <a:t>a</a:t>
            </a:r>
            <a:r>
              <a:rPr lang="en-US" sz="2000" spc="-20" dirty="0">
                <a:effectLst/>
                <a:ea typeface="Calibri" panose="020F0502020204030204" pitchFamily="34" charset="0"/>
              </a:rPr>
              <a:t> </a:t>
            </a:r>
            <a:r>
              <a:rPr lang="en-US" sz="2000" dirty="0">
                <a:effectLst/>
                <a:ea typeface="Calibri" panose="020F0502020204030204" pitchFamily="34" charset="0"/>
              </a:rPr>
              <a:t>sub- awardee, reference the </a:t>
            </a:r>
            <a:r>
              <a:rPr lang="en-US" sz="2000" i="1" dirty="0">
                <a:effectLst/>
                <a:ea typeface="Calibri" panose="020F0502020204030204" pitchFamily="34" charset="0"/>
              </a:rPr>
              <a:t>Statement of Work for Subaward</a:t>
            </a:r>
            <a:r>
              <a:rPr lang="en-US" sz="2000" dirty="0">
                <a:effectLst/>
                <a:ea typeface="Calibri" panose="020F0502020204030204" pitchFamily="34" charset="0"/>
              </a:rPr>
              <a:t>.</a:t>
            </a:r>
            <a:r>
              <a:rPr lang="en-US" sz="2000" dirty="0">
                <a:effectLst/>
              </a:rPr>
              <a:t> </a:t>
            </a:r>
            <a:endParaRPr lang="en-US" sz="2000" dirty="0"/>
          </a:p>
        </p:txBody>
      </p:sp>
      <p:sp>
        <p:nvSpPr>
          <p:cNvPr id="4" name="Slide Number Placeholder 3">
            <a:extLst>
              <a:ext uri="{FF2B5EF4-FFF2-40B4-BE49-F238E27FC236}">
                <a16:creationId xmlns:a16="http://schemas.microsoft.com/office/drawing/2014/main" id="{278904B6-E410-DA8A-D6BC-5275B16D0F5D}"/>
              </a:ext>
            </a:extLst>
          </p:cNvPr>
          <p:cNvSpPr>
            <a:spLocks noGrp="1"/>
          </p:cNvSpPr>
          <p:nvPr>
            <p:ph type="sldNum" sz="quarter" idx="12"/>
          </p:nvPr>
        </p:nvSpPr>
        <p:spPr/>
        <p:txBody>
          <a:bodyPr/>
          <a:lstStyle/>
          <a:p>
            <a:fld id="{36E0A6B4-3195-9B41-AD03-BB817428CF41}" type="slidenum">
              <a:rPr lang="en-US" smtClean="0"/>
              <a:t>20</a:t>
            </a:fld>
            <a:endParaRPr lang="en-US" dirty="0"/>
          </a:p>
        </p:txBody>
      </p:sp>
    </p:spTree>
    <p:extLst>
      <p:ext uri="{BB962C8B-B14F-4D97-AF65-F5344CB8AC3E}">
        <p14:creationId xmlns:p14="http://schemas.microsoft.com/office/powerpoint/2010/main" val="30586863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456DE1-6884-1B92-1D2F-003E58480831}"/>
              </a:ext>
            </a:extLst>
          </p:cNvPr>
          <p:cNvSpPr>
            <a:spLocks noGrp="1"/>
          </p:cNvSpPr>
          <p:nvPr>
            <p:ph type="title"/>
          </p:nvPr>
        </p:nvSpPr>
        <p:spPr>
          <a:xfrm>
            <a:off x="838200" y="365125"/>
            <a:ext cx="10515600" cy="1011983"/>
          </a:xfrm>
        </p:spPr>
        <p:txBody>
          <a:bodyPr>
            <a:noAutofit/>
          </a:bodyPr>
          <a:lstStyle/>
          <a:p>
            <a:pPr algn="ctr"/>
            <a:r>
              <a:rPr lang="en-US" sz="3400" dirty="0">
                <a:latin typeface="+mn-lt"/>
              </a:rPr>
              <a:t>Documents for working with</a:t>
            </a:r>
            <a:br>
              <a:rPr lang="en-US" sz="3400" dirty="0">
                <a:latin typeface="+mn-lt"/>
              </a:rPr>
            </a:br>
            <a:r>
              <a:rPr lang="en-US" sz="3400" dirty="0">
                <a:latin typeface="+mn-lt"/>
              </a:rPr>
              <a:t>Community Partner Organization</a:t>
            </a:r>
            <a:endParaRPr lang="en-US" sz="3400" dirty="0"/>
          </a:p>
        </p:txBody>
      </p:sp>
      <p:sp>
        <p:nvSpPr>
          <p:cNvPr id="3" name="Content Placeholder 2">
            <a:extLst>
              <a:ext uri="{FF2B5EF4-FFF2-40B4-BE49-F238E27FC236}">
                <a16:creationId xmlns:a16="http://schemas.microsoft.com/office/drawing/2014/main" id="{819E4F0B-15B8-E16A-FDE8-88CC35DBF30C}"/>
              </a:ext>
            </a:extLst>
          </p:cNvPr>
          <p:cNvSpPr>
            <a:spLocks noGrp="1"/>
          </p:cNvSpPr>
          <p:nvPr>
            <p:ph idx="1"/>
          </p:nvPr>
        </p:nvSpPr>
        <p:spPr>
          <a:xfrm>
            <a:off x="838200" y="1619480"/>
            <a:ext cx="10515600" cy="4557483"/>
          </a:xfrm>
        </p:spPr>
        <p:txBody>
          <a:bodyPr/>
          <a:lstStyle/>
          <a:p>
            <a:pPr marL="0" indent="0">
              <a:buNone/>
            </a:pPr>
            <a:r>
              <a:rPr lang="en-US" dirty="0">
                <a:effectLst/>
                <a:latin typeface="Calibri" panose="020F0502020204030204" pitchFamily="34" charset="0"/>
                <a:ea typeface="Calibri" panose="020F0502020204030204" pitchFamily="34" charset="0"/>
              </a:rPr>
              <a:t>Statement</a:t>
            </a:r>
            <a:r>
              <a:rPr lang="en-US" spc="-10" dirty="0">
                <a:effectLst/>
                <a:latin typeface="Calibri" panose="020F0502020204030204" pitchFamily="34" charset="0"/>
                <a:ea typeface="Calibri" panose="020F0502020204030204" pitchFamily="34" charset="0"/>
              </a:rPr>
              <a:t> </a:t>
            </a:r>
            <a:r>
              <a:rPr lang="en-US" dirty="0">
                <a:effectLst/>
                <a:latin typeface="Calibri" panose="020F0502020204030204" pitchFamily="34" charset="0"/>
                <a:ea typeface="Calibri" panose="020F0502020204030204" pitchFamily="34" charset="0"/>
              </a:rPr>
              <a:t>of</a:t>
            </a:r>
            <a:r>
              <a:rPr lang="en-US" spc="-15" dirty="0">
                <a:effectLst/>
                <a:latin typeface="Calibri" panose="020F0502020204030204" pitchFamily="34" charset="0"/>
                <a:ea typeface="Calibri" panose="020F0502020204030204" pitchFamily="34" charset="0"/>
              </a:rPr>
              <a:t> </a:t>
            </a:r>
            <a:r>
              <a:rPr lang="en-US" dirty="0">
                <a:effectLst/>
                <a:latin typeface="Calibri" panose="020F0502020204030204" pitchFamily="34" charset="0"/>
                <a:ea typeface="Calibri" panose="020F0502020204030204" pitchFamily="34" charset="0"/>
              </a:rPr>
              <a:t>Work</a:t>
            </a:r>
            <a:r>
              <a:rPr lang="en-US" spc="-15" dirty="0">
                <a:effectLst/>
                <a:latin typeface="Calibri" panose="020F0502020204030204" pitchFamily="34" charset="0"/>
                <a:ea typeface="Calibri" panose="020F0502020204030204" pitchFamily="34" charset="0"/>
              </a:rPr>
              <a:t> </a:t>
            </a:r>
            <a:r>
              <a:rPr lang="en-US" dirty="0">
                <a:effectLst/>
                <a:latin typeface="Calibri" panose="020F0502020204030204" pitchFamily="34" charset="0"/>
                <a:ea typeface="Calibri" panose="020F0502020204030204" pitchFamily="34" charset="0"/>
              </a:rPr>
              <a:t>for</a:t>
            </a:r>
            <a:r>
              <a:rPr lang="en-US" spc="-15" dirty="0">
                <a:effectLst/>
                <a:latin typeface="Calibri" panose="020F0502020204030204" pitchFamily="34" charset="0"/>
                <a:ea typeface="Calibri" panose="020F0502020204030204" pitchFamily="34" charset="0"/>
              </a:rPr>
              <a:t> </a:t>
            </a:r>
            <a:r>
              <a:rPr lang="en-US" dirty="0">
                <a:effectLst/>
                <a:latin typeface="Calibri" panose="020F0502020204030204" pitchFamily="34" charset="0"/>
                <a:ea typeface="Calibri" panose="020F0502020204030204" pitchFamily="34" charset="0"/>
              </a:rPr>
              <a:t>Subaward</a:t>
            </a:r>
            <a:r>
              <a:rPr lang="en-US" spc="-15" dirty="0">
                <a:effectLst/>
                <a:latin typeface="Calibri" panose="020F0502020204030204" pitchFamily="34" charset="0"/>
                <a:ea typeface="Calibri" panose="020F0502020204030204" pitchFamily="34" charset="0"/>
              </a:rPr>
              <a:t> – </a:t>
            </a:r>
            <a:r>
              <a:rPr lang="en-US" sz="2400" spc="-15" dirty="0">
                <a:effectLst/>
                <a:latin typeface="Calibri" panose="020F0502020204030204" pitchFamily="34" charset="0"/>
                <a:ea typeface="Calibri" panose="020F0502020204030204" pitchFamily="34" charset="0"/>
              </a:rPr>
              <a:t>accompanies Lette</a:t>
            </a:r>
            <a:r>
              <a:rPr lang="en-US" sz="2400" spc="-15" dirty="0">
                <a:latin typeface="Calibri" panose="020F0502020204030204" pitchFamily="34" charset="0"/>
                <a:ea typeface="Calibri" panose="020F0502020204030204" pitchFamily="34" charset="0"/>
              </a:rPr>
              <a:t>r of Commitment</a:t>
            </a:r>
            <a:endParaRPr lang="en-US" sz="2400" dirty="0">
              <a:effectLst/>
              <a:latin typeface="Calibri" panose="020F0502020204030204" pitchFamily="34" charset="0"/>
              <a:ea typeface="Calibri" panose="020F0502020204030204" pitchFamily="34" charset="0"/>
            </a:endParaRPr>
          </a:p>
          <a:p>
            <a:r>
              <a:rPr lang="en-US" sz="2000" dirty="0">
                <a:effectLst/>
                <a:latin typeface="Calibri" panose="020F0502020204030204" pitchFamily="34" charset="0"/>
                <a:ea typeface="Calibri" panose="020F0502020204030204" pitchFamily="34" charset="0"/>
              </a:rPr>
              <a:t>Maximum</a:t>
            </a:r>
            <a:r>
              <a:rPr lang="en-US" sz="2000" spc="-10" dirty="0">
                <a:effectLst/>
                <a:latin typeface="Calibri" panose="020F0502020204030204" pitchFamily="34" charset="0"/>
                <a:ea typeface="Calibri" panose="020F0502020204030204" pitchFamily="34" charset="0"/>
              </a:rPr>
              <a:t> </a:t>
            </a:r>
            <a:r>
              <a:rPr lang="en-US" sz="2000" dirty="0">
                <a:effectLst/>
                <a:latin typeface="Calibri" panose="020F0502020204030204" pitchFamily="34" charset="0"/>
                <a:ea typeface="Calibri" panose="020F0502020204030204" pitchFamily="34" charset="0"/>
              </a:rPr>
              <a:t>1</a:t>
            </a:r>
            <a:r>
              <a:rPr lang="en-US" sz="2000" spc="-10" dirty="0">
                <a:effectLst/>
                <a:latin typeface="Calibri" panose="020F0502020204030204" pitchFamily="34" charset="0"/>
                <a:ea typeface="Calibri" panose="020F0502020204030204" pitchFamily="34" charset="0"/>
              </a:rPr>
              <a:t> </a:t>
            </a:r>
            <a:r>
              <a:rPr lang="en-US" sz="2000" dirty="0">
                <a:effectLst/>
                <a:latin typeface="Calibri" panose="020F0502020204030204" pitchFamily="34" charset="0"/>
                <a:ea typeface="Calibri" panose="020F0502020204030204" pitchFamily="34" charset="0"/>
              </a:rPr>
              <a:t>page</a:t>
            </a:r>
            <a:endParaRPr lang="en-US" sz="2000" spc="-15" dirty="0">
              <a:latin typeface="Calibri" panose="020F0502020204030204" pitchFamily="34" charset="0"/>
              <a:ea typeface="Calibri" panose="020F0502020204030204" pitchFamily="34" charset="0"/>
            </a:endParaRPr>
          </a:p>
          <a:p>
            <a:r>
              <a:rPr lang="en-US" sz="2000" dirty="0">
                <a:effectLst/>
                <a:latin typeface="Calibri" panose="020F0502020204030204" pitchFamily="34" charset="0"/>
                <a:ea typeface="Calibri" panose="020F0502020204030204" pitchFamily="34" charset="0"/>
              </a:rPr>
              <a:t>Describe:</a:t>
            </a:r>
          </a:p>
          <a:p>
            <a:pPr lvl="1"/>
            <a:r>
              <a:rPr lang="en-US" sz="2000" dirty="0">
                <a:effectLst/>
                <a:latin typeface="Calibri" panose="020F0502020204030204" pitchFamily="34" charset="0"/>
                <a:ea typeface="Calibri" panose="020F0502020204030204" pitchFamily="34" charset="0"/>
              </a:rPr>
              <a:t>Activities and deliverables of the subaward in details</a:t>
            </a:r>
          </a:p>
          <a:p>
            <a:pPr lvl="1"/>
            <a:r>
              <a:rPr lang="en-US" sz="2000" dirty="0">
                <a:effectLst/>
                <a:latin typeface="Calibri" panose="020F0502020204030204" pitchFamily="34" charset="0"/>
                <a:ea typeface="Calibri" panose="020F0502020204030204" pitchFamily="34" charset="0"/>
              </a:rPr>
              <a:t>Who will be directly responsible</a:t>
            </a:r>
            <a:r>
              <a:rPr lang="en-US" sz="2000" spc="-5" dirty="0">
                <a:effectLst/>
                <a:latin typeface="Calibri" panose="020F0502020204030204" pitchFamily="34" charset="0"/>
                <a:ea typeface="Calibri" panose="020F0502020204030204" pitchFamily="34" charset="0"/>
              </a:rPr>
              <a:t> </a:t>
            </a:r>
            <a:r>
              <a:rPr lang="en-US" sz="2000" dirty="0">
                <a:effectLst/>
                <a:latin typeface="Calibri" panose="020F0502020204030204" pitchFamily="34" charset="0"/>
                <a:ea typeface="Calibri" panose="020F0502020204030204" pitchFamily="34" charset="0"/>
              </a:rPr>
              <a:t>for</a:t>
            </a:r>
            <a:r>
              <a:rPr lang="en-US" sz="2000" spc="-5" dirty="0">
                <a:effectLst/>
                <a:latin typeface="Calibri" panose="020F0502020204030204" pitchFamily="34" charset="0"/>
                <a:ea typeface="Calibri" panose="020F0502020204030204" pitchFamily="34" charset="0"/>
              </a:rPr>
              <a:t> </a:t>
            </a:r>
            <a:r>
              <a:rPr lang="en-US" sz="2000" dirty="0">
                <a:effectLst/>
                <a:latin typeface="Calibri" panose="020F0502020204030204" pitchFamily="34" charset="0"/>
                <a:ea typeface="Calibri" panose="020F0502020204030204" pitchFamily="34" charset="0"/>
              </a:rPr>
              <a:t>accomplishing</a:t>
            </a:r>
            <a:r>
              <a:rPr lang="en-US" sz="2000" spc="-5" dirty="0">
                <a:effectLst/>
                <a:latin typeface="Calibri" panose="020F0502020204030204" pitchFamily="34" charset="0"/>
                <a:ea typeface="Calibri" panose="020F0502020204030204" pitchFamily="34" charset="0"/>
              </a:rPr>
              <a:t> </a:t>
            </a:r>
            <a:r>
              <a:rPr lang="en-US" sz="2000" dirty="0">
                <a:effectLst/>
                <a:latin typeface="Calibri" panose="020F0502020204030204" pitchFamily="34" charset="0"/>
                <a:ea typeface="Calibri" panose="020F0502020204030204" pitchFamily="34" charset="0"/>
              </a:rPr>
              <a:t>the</a:t>
            </a:r>
            <a:r>
              <a:rPr lang="en-US" sz="2000" spc="-5" dirty="0">
                <a:effectLst/>
                <a:latin typeface="Calibri" panose="020F0502020204030204" pitchFamily="34" charset="0"/>
                <a:ea typeface="Calibri" panose="020F0502020204030204" pitchFamily="34" charset="0"/>
              </a:rPr>
              <a:t> </a:t>
            </a:r>
            <a:r>
              <a:rPr lang="en-US" sz="2000" dirty="0">
                <a:effectLst/>
                <a:latin typeface="Calibri" panose="020F0502020204030204" pitchFamily="34" charset="0"/>
                <a:ea typeface="Calibri" panose="020F0502020204030204" pitchFamily="34" charset="0"/>
              </a:rPr>
              <a:t>work</a:t>
            </a:r>
          </a:p>
          <a:p>
            <a:pPr lvl="1"/>
            <a:r>
              <a:rPr lang="en-US" sz="2000" dirty="0">
                <a:effectLst/>
                <a:latin typeface="Calibri" panose="020F0502020204030204" pitchFamily="34" charset="0"/>
                <a:ea typeface="Calibri" panose="020F0502020204030204" pitchFamily="34" charset="0"/>
              </a:rPr>
              <a:t>An</a:t>
            </a:r>
            <a:r>
              <a:rPr lang="en-US" sz="2000" spc="-10" dirty="0">
                <a:effectLst/>
                <a:latin typeface="Calibri" panose="020F0502020204030204" pitchFamily="34" charset="0"/>
                <a:ea typeface="Calibri" panose="020F0502020204030204" pitchFamily="34" charset="0"/>
              </a:rPr>
              <a:t> </a:t>
            </a:r>
            <a:r>
              <a:rPr lang="en-US" sz="2000" dirty="0">
                <a:effectLst/>
                <a:latin typeface="Calibri" panose="020F0502020204030204" pitchFamily="34" charset="0"/>
                <a:ea typeface="Calibri" panose="020F0502020204030204" pitchFamily="34" charset="0"/>
              </a:rPr>
              <a:t>itemized</a:t>
            </a:r>
            <a:r>
              <a:rPr lang="en-US" sz="2000" spc="-10" dirty="0">
                <a:effectLst/>
                <a:latin typeface="Calibri" panose="020F0502020204030204" pitchFamily="34" charset="0"/>
                <a:ea typeface="Calibri" panose="020F0502020204030204" pitchFamily="34" charset="0"/>
              </a:rPr>
              <a:t> </a:t>
            </a:r>
            <a:r>
              <a:rPr lang="en-US" sz="2000" dirty="0">
                <a:effectLst/>
                <a:latin typeface="Calibri" panose="020F0502020204030204" pitchFamily="34" charset="0"/>
                <a:ea typeface="Calibri" panose="020F0502020204030204" pitchFamily="34" charset="0"/>
              </a:rPr>
              <a:t>budget</a:t>
            </a:r>
            <a:r>
              <a:rPr lang="en-US" sz="2000" spc="-5" dirty="0">
                <a:effectLst/>
                <a:latin typeface="Calibri" panose="020F0502020204030204" pitchFamily="34" charset="0"/>
                <a:ea typeface="Calibri" panose="020F0502020204030204" pitchFamily="34" charset="0"/>
              </a:rPr>
              <a:t> </a:t>
            </a:r>
            <a:r>
              <a:rPr lang="en-US" sz="2000" dirty="0">
                <a:effectLst/>
                <a:latin typeface="Calibri" panose="020F0502020204030204" pitchFamily="34" charset="0"/>
                <a:ea typeface="Calibri" panose="020F0502020204030204" pitchFamily="34" charset="0"/>
              </a:rPr>
              <a:t>and</a:t>
            </a:r>
            <a:r>
              <a:rPr lang="en-US" sz="2000" spc="-10" dirty="0">
                <a:effectLst/>
                <a:latin typeface="Calibri" panose="020F0502020204030204" pitchFamily="34" charset="0"/>
                <a:ea typeface="Calibri" panose="020F0502020204030204" pitchFamily="34" charset="0"/>
              </a:rPr>
              <a:t> </a:t>
            </a:r>
            <a:r>
              <a:rPr lang="en-US" sz="2000" dirty="0">
                <a:effectLst/>
                <a:latin typeface="Calibri" panose="020F0502020204030204" pitchFamily="34" charset="0"/>
                <a:ea typeface="Calibri" panose="020F0502020204030204" pitchFamily="34" charset="0"/>
              </a:rPr>
              <a:t>justiﬁcation</a:t>
            </a:r>
            <a:r>
              <a:rPr lang="en-US" sz="2000" spc="-10" dirty="0">
                <a:effectLst/>
                <a:latin typeface="Calibri" panose="020F0502020204030204" pitchFamily="34" charset="0"/>
                <a:ea typeface="Calibri" panose="020F0502020204030204" pitchFamily="34" charset="0"/>
              </a:rPr>
              <a:t> </a:t>
            </a:r>
            <a:r>
              <a:rPr lang="en-US" sz="2000" dirty="0">
                <a:effectLst/>
                <a:latin typeface="Calibri" panose="020F0502020204030204" pitchFamily="34" charset="0"/>
                <a:ea typeface="Calibri" panose="020F0502020204030204" pitchFamily="34" charset="0"/>
              </a:rPr>
              <a:t>that</a:t>
            </a:r>
            <a:r>
              <a:rPr lang="en-US" sz="2000" spc="-5" dirty="0">
                <a:effectLst/>
                <a:latin typeface="Calibri" panose="020F0502020204030204" pitchFamily="34" charset="0"/>
                <a:ea typeface="Calibri" panose="020F0502020204030204" pitchFamily="34" charset="0"/>
              </a:rPr>
              <a:t> </a:t>
            </a:r>
            <a:r>
              <a:rPr lang="en-US" sz="2000" dirty="0">
                <a:effectLst/>
                <a:latin typeface="Calibri" panose="020F0502020204030204" pitchFamily="34" charset="0"/>
                <a:ea typeface="Calibri" panose="020F0502020204030204" pitchFamily="34" charset="0"/>
              </a:rPr>
              <a:t>matches</a:t>
            </a:r>
            <a:r>
              <a:rPr lang="en-US" sz="2000" spc="-10" dirty="0">
                <a:effectLst/>
                <a:latin typeface="Calibri" panose="020F0502020204030204" pitchFamily="34" charset="0"/>
                <a:ea typeface="Calibri" panose="020F0502020204030204" pitchFamily="34" charset="0"/>
              </a:rPr>
              <a:t> </a:t>
            </a:r>
            <a:r>
              <a:rPr lang="en-US" sz="2000" dirty="0">
                <a:effectLst/>
                <a:latin typeface="Calibri" panose="020F0502020204030204" pitchFamily="34" charset="0"/>
                <a:ea typeface="Calibri" panose="020F0502020204030204" pitchFamily="34" charset="0"/>
              </a:rPr>
              <a:t>the subaward</a:t>
            </a:r>
            <a:r>
              <a:rPr lang="en-US" sz="2000" spc="-10" dirty="0">
                <a:effectLst/>
                <a:latin typeface="Calibri" panose="020F0502020204030204" pitchFamily="34" charset="0"/>
                <a:ea typeface="Calibri" panose="020F0502020204030204" pitchFamily="34" charset="0"/>
              </a:rPr>
              <a:t> </a:t>
            </a:r>
            <a:r>
              <a:rPr lang="en-US" sz="2000" dirty="0">
                <a:effectLst/>
                <a:latin typeface="Calibri" panose="020F0502020204030204" pitchFamily="34" charset="0"/>
                <a:ea typeface="Calibri" panose="020F0502020204030204" pitchFamily="34" charset="0"/>
              </a:rPr>
              <a:t>items</a:t>
            </a:r>
            <a:r>
              <a:rPr lang="en-US" sz="2000" spc="-10" dirty="0">
                <a:effectLst/>
                <a:latin typeface="Calibri" panose="020F0502020204030204" pitchFamily="34" charset="0"/>
                <a:ea typeface="Calibri" panose="020F0502020204030204" pitchFamily="34" charset="0"/>
              </a:rPr>
              <a:t> </a:t>
            </a:r>
            <a:r>
              <a:rPr lang="en-US" sz="2000" dirty="0">
                <a:effectLst/>
                <a:latin typeface="Calibri" panose="020F0502020204030204" pitchFamily="34" charset="0"/>
                <a:ea typeface="Calibri" panose="020F0502020204030204" pitchFamily="34" charset="0"/>
              </a:rPr>
              <a:t>listed</a:t>
            </a:r>
            <a:r>
              <a:rPr lang="en-US" sz="2000" spc="-10" dirty="0">
                <a:effectLst/>
                <a:latin typeface="Calibri" panose="020F0502020204030204" pitchFamily="34" charset="0"/>
                <a:ea typeface="Calibri" panose="020F0502020204030204" pitchFamily="34" charset="0"/>
              </a:rPr>
              <a:t> </a:t>
            </a:r>
            <a:r>
              <a:rPr lang="en-US" sz="2000" dirty="0">
                <a:effectLst/>
                <a:latin typeface="Calibri" panose="020F0502020204030204" pitchFamily="34" charset="0"/>
                <a:ea typeface="Calibri" panose="020F0502020204030204" pitchFamily="34" charset="0"/>
              </a:rPr>
              <a:t>on</a:t>
            </a:r>
            <a:r>
              <a:rPr lang="en-US" sz="2000" spc="-10" dirty="0">
                <a:effectLst/>
                <a:latin typeface="Calibri" panose="020F0502020204030204" pitchFamily="34" charset="0"/>
                <a:ea typeface="Calibri" panose="020F0502020204030204" pitchFamily="34" charset="0"/>
              </a:rPr>
              <a:t> </a:t>
            </a:r>
            <a:r>
              <a:rPr lang="en-US" sz="2000" dirty="0">
                <a:effectLst/>
                <a:latin typeface="Calibri" panose="020F0502020204030204" pitchFamily="34" charset="0"/>
                <a:ea typeface="Calibri" panose="020F0502020204030204" pitchFamily="34" charset="0"/>
              </a:rPr>
              <a:t>your</a:t>
            </a:r>
            <a:r>
              <a:rPr lang="en-US" sz="2000" spc="-5" dirty="0">
                <a:effectLst/>
                <a:latin typeface="Calibri" panose="020F0502020204030204" pitchFamily="34" charset="0"/>
                <a:ea typeface="Calibri" panose="020F0502020204030204" pitchFamily="34" charset="0"/>
              </a:rPr>
              <a:t> </a:t>
            </a:r>
            <a:r>
              <a:rPr lang="en-US" sz="2000" dirty="0">
                <a:effectLst/>
                <a:latin typeface="Calibri" panose="020F0502020204030204" pitchFamily="34" charset="0"/>
                <a:ea typeface="Calibri" panose="020F0502020204030204" pitchFamily="34" charset="0"/>
              </a:rPr>
              <a:t>Budget</a:t>
            </a:r>
            <a:r>
              <a:rPr lang="en-US" sz="2000" spc="-5" dirty="0">
                <a:effectLst/>
                <a:latin typeface="Calibri" panose="020F0502020204030204" pitchFamily="34" charset="0"/>
                <a:ea typeface="Calibri" panose="020F0502020204030204" pitchFamily="34" charset="0"/>
              </a:rPr>
              <a:t> </a:t>
            </a:r>
            <a:r>
              <a:rPr lang="en-US" sz="2000" dirty="0">
                <a:effectLst/>
                <a:latin typeface="Calibri" panose="020F0502020204030204" pitchFamily="34" charset="0"/>
                <a:ea typeface="Calibri" panose="020F0502020204030204" pitchFamily="34" charset="0"/>
              </a:rPr>
              <a:t>and</a:t>
            </a:r>
            <a:r>
              <a:rPr lang="en-US" sz="2000" spc="-10" dirty="0">
                <a:effectLst/>
                <a:latin typeface="Calibri" panose="020F0502020204030204" pitchFamily="34" charset="0"/>
                <a:ea typeface="Calibri" panose="020F0502020204030204" pitchFamily="34" charset="0"/>
              </a:rPr>
              <a:t> </a:t>
            </a:r>
            <a:r>
              <a:rPr lang="en-US" sz="2000" dirty="0">
                <a:effectLst/>
                <a:latin typeface="Calibri" panose="020F0502020204030204" pitchFamily="34" charset="0"/>
                <a:ea typeface="Calibri" panose="020F0502020204030204" pitchFamily="34" charset="0"/>
              </a:rPr>
              <a:t>Budget</a:t>
            </a:r>
            <a:r>
              <a:rPr lang="en-US" sz="2000" spc="-5" dirty="0">
                <a:effectLst/>
                <a:latin typeface="Calibri" panose="020F0502020204030204" pitchFamily="34" charset="0"/>
                <a:ea typeface="Calibri" panose="020F0502020204030204" pitchFamily="34" charset="0"/>
              </a:rPr>
              <a:t> </a:t>
            </a:r>
            <a:r>
              <a:rPr lang="en-US" sz="2000" dirty="0">
                <a:effectLst/>
                <a:latin typeface="Calibri" panose="020F0502020204030204" pitchFamily="34" charset="0"/>
                <a:ea typeface="Calibri" panose="020F0502020204030204" pitchFamily="34" charset="0"/>
              </a:rPr>
              <a:t>Justiﬁcation</a:t>
            </a:r>
            <a:r>
              <a:rPr lang="en-US" sz="2000" spc="-10" dirty="0">
                <a:effectLst/>
                <a:latin typeface="Calibri" panose="020F0502020204030204" pitchFamily="34" charset="0"/>
                <a:ea typeface="Calibri" panose="020F0502020204030204" pitchFamily="34" charset="0"/>
              </a:rPr>
              <a:t> </a:t>
            </a:r>
            <a:r>
              <a:rPr lang="en-US" sz="2000" dirty="0">
                <a:effectLst/>
                <a:latin typeface="Calibri" panose="020F0502020204030204" pitchFamily="34" charset="0"/>
                <a:ea typeface="Calibri" panose="020F0502020204030204" pitchFamily="34" charset="0"/>
              </a:rPr>
              <a:t>form.</a:t>
            </a:r>
            <a:r>
              <a:rPr lang="en-US" sz="2000" spc="-10" dirty="0">
                <a:effectLst/>
                <a:latin typeface="Calibri" panose="020F0502020204030204" pitchFamily="34" charset="0"/>
                <a:ea typeface="Calibri" panose="020F0502020204030204" pitchFamily="34" charset="0"/>
              </a:rPr>
              <a:t> </a:t>
            </a:r>
          </a:p>
          <a:p>
            <a:pPr marL="457200" lvl="1" indent="0">
              <a:buNone/>
            </a:pPr>
            <a:endParaRPr lang="en-US" sz="1600" spc="-10" dirty="0">
              <a:latin typeface="Calibri" panose="020F0502020204030204" pitchFamily="34" charset="0"/>
              <a:ea typeface="Calibri" panose="020F0502020204030204" pitchFamily="34" charset="0"/>
            </a:endParaRPr>
          </a:p>
        </p:txBody>
      </p:sp>
      <p:sp>
        <p:nvSpPr>
          <p:cNvPr id="4" name="Slide Number Placeholder 3">
            <a:extLst>
              <a:ext uri="{FF2B5EF4-FFF2-40B4-BE49-F238E27FC236}">
                <a16:creationId xmlns:a16="http://schemas.microsoft.com/office/drawing/2014/main" id="{DABA4A97-8C9F-5656-2615-23A9AC5E0920}"/>
              </a:ext>
            </a:extLst>
          </p:cNvPr>
          <p:cNvSpPr>
            <a:spLocks noGrp="1"/>
          </p:cNvSpPr>
          <p:nvPr>
            <p:ph type="sldNum" sz="quarter" idx="12"/>
          </p:nvPr>
        </p:nvSpPr>
        <p:spPr/>
        <p:txBody>
          <a:bodyPr/>
          <a:lstStyle/>
          <a:p>
            <a:fld id="{36E0A6B4-3195-9B41-AD03-BB817428CF41}" type="slidenum">
              <a:rPr lang="en-US" smtClean="0"/>
              <a:t>21</a:t>
            </a:fld>
            <a:endParaRPr lang="en-US" dirty="0"/>
          </a:p>
        </p:txBody>
      </p:sp>
    </p:spTree>
    <p:extLst>
      <p:ext uri="{BB962C8B-B14F-4D97-AF65-F5344CB8AC3E}">
        <p14:creationId xmlns:p14="http://schemas.microsoft.com/office/powerpoint/2010/main" val="80395288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9945D9-1178-7EF9-3CD6-5CEB2C92FB80}"/>
              </a:ext>
            </a:extLst>
          </p:cNvPr>
          <p:cNvSpPr>
            <a:spLocks noGrp="1"/>
          </p:cNvSpPr>
          <p:nvPr>
            <p:ph type="title"/>
          </p:nvPr>
        </p:nvSpPr>
        <p:spPr/>
        <p:txBody>
          <a:bodyPr>
            <a:normAutofit/>
          </a:bodyPr>
          <a:lstStyle/>
          <a:p>
            <a:r>
              <a:rPr lang="en-US" sz="3600" dirty="0">
                <a:latin typeface="Calibri" panose="020F0502020204030204" pitchFamily="34" charset="0"/>
                <a:ea typeface="Calibri" panose="020F0502020204030204" pitchFamily="34" charset="0"/>
              </a:rPr>
              <a:t>Equipment</a:t>
            </a:r>
            <a:r>
              <a:rPr lang="en-US" sz="3600" spc="-20" dirty="0">
                <a:latin typeface="Calibri" panose="020F0502020204030204" pitchFamily="34" charset="0"/>
                <a:ea typeface="Calibri" panose="020F0502020204030204" pitchFamily="34" charset="0"/>
              </a:rPr>
              <a:t> </a:t>
            </a:r>
            <a:r>
              <a:rPr lang="en-US" sz="3600" dirty="0">
                <a:latin typeface="Calibri" panose="020F0502020204030204" pitchFamily="34" charset="0"/>
                <a:ea typeface="Calibri" panose="020F0502020204030204" pitchFamily="34" charset="0"/>
              </a:rPr>
              <a:t>Price</a:t>
            </a:r>
            <a:r>
              <a:rPr lang="en-US" sz="3600" spc="-25" dirty="0">
                <a:latin typeface="Calibri" panose="020F0502020204030204" pitchFamily="34" charset="0"/>
                <a:ea typeface="Calibri" panose="020F0502020204030204" pitchFamily="34" charset="0"/>
              </a:rPr>
              <a:t> </a:t>
            </a:r>
            <a:r>
              <a:rPr lang="en-US" sz="3600" dirty="0">
                <a:latin typeface="Calibri" panose="020F0502020204030204" pitchFamily="34" charset="0"/>
                <a:ea typeface="Calibri" panose="020F0502020204030204" pitchFamily="34" charset="0"/>
              </a:rPr>
              <a:t>Quote</a:t>
            </a:r>
            <a:r>
              <a:rPr lang="en-US" sz="3600" spc="-25" dirty="0">
                <a:latin typeface="Calibri" panose="020F0502020204030204" pitchFamily="34" charset="0"/>
                <a:ea typeface="Calibri" panose="020F0502020204030204" pitchFamily="34" charset="0"/>
              </a:rPr>
              <a:t> </a:t>
            </a:r>
            <a:r>
              <a:rPr lang="en-US" sz="3600" dirty="0">
                <a:latin typeface="Calibri" panose="020F0502020204030204" pitchFamily="34" charset="0"/>
                <a:ea typeface="Calibri" panose="020F0502020204030204" pitchFamily="34" charset="0"/>
              </a:rPr>
              <a:t>from</a:t>
            </a:r>
            <a:r>
              <a:rPr lang="en-US" sz="3600" spc="-25" dirty="0">
                <a:latin typeface="Calibri" panose="020F0502020204030204" pitchFamily="34" charset="0"/>
                <a:ea typeface="Calibri" panose="020F0502020204030204" pitchFamily="34" charset="0"/>
              </a:rPr>
              <a:t> </a:t>
            </a:r>
            <a:r>
              <a:rPr lang="en-US" sz="3600" dirty="0">
                <a:latin typeface="Calibri" panose="020F0502020204030204" pitchFamily="34" charset="0"/>
                <a:ea typeface="Calibri" panose="020F0502020204030204" pitchFamily="34" charset="0"/>
              </a:rPr>
              <a:t>Vendor (if</a:t>
            </a:r>
            <a:r>
              <a:rPr lang="en-US" sz="3600" spc="-25" dirty="0">
                <a:latin typeface="Calibri" panose="020F0502020204030204" pitchFamily="34" charset="0"/>
                <a:ea typeface="Calibri" panose="020F0502020204030204" pitchFamily="34" charset="0"/>
              </a:rPr>
              <a:t> </a:t>
            </a:r>
            <a:r>
              <a:rPr lang="en-US" sz="3600" dirty="0">
                <a:latin typeface="Calibri" panose="020F0502020204030204" pitchFamily="34" charset="0"/>
                <a:ea typeface="Calibri" panose="020F0502020204030204" pitchFamily="34" charset="0"/>
              </a:rPr>
              <a:t>applicable)</a:t>
            </a:r>
            <a:endParaRPr lang="en-US" sz="3600" dirty="0"/>
          </a:p>
        </p:txBody>
      </p:sp>
      <p:sp>
        <p:nvSpPr>
          <p:cNvPr id="3" name="Content Placeholder 2">
            <a:extLst>
              <a:ext uri="{FF2B5EF4-FFF2-40B4-BE49-F238E27FC236}">
                <a16:creationId xmlns:a16="http://schemas.microsoft.com/office/drawing/2014/main" id="{00856A44-8A78-E80C-881C-914B620B56B0}"/>
              </a:ext>
            </a:extLst>
          </p:cNvPr>
          <p:cNvSpPr>
            <a:spLocks noGrp="1"/>
          </p:cNvSpPr>
          <p:nvPr>
            <p:ph idx="1"/>
          </p:nvPr>
        </p:nvSpPr>
        <p:spPr/>
        <p:txBody>
          <a:bodyPr/>
          <a:lstStyle/>
          <a:p>
            <a:pPr marL="0" indent="0">
              <a:buNone/>
            </a:pPr>
            <a:endParaRPr lang="en-US" sz="1800" dirty="0">
              <a:latin typeface="Calibri" panose="020F0502020204030204" pitchFamily="34" charset="0"/>
              <a:ea typeface="Calibri" panose="020F0502020204030204" pitchFamily="34" charset="0"/>
            </a:endParaRPr>
          </a:p>
          <a:p>
            <a:pPr marL="0" indent="0">
              <a:buNone/>
            </a:pPr>
            <a:r>
              <a:rPr lang="en-US" dirty="0">
                <a:effectLst/>
                <a:latin typeface="Calibri" panose="020F0502020204030204" pitchFamily="34" charset="0"/>
                <a:ea typeface="Calibri" panose="020F0502020204030204" pitchFamily="34" charset="0"/>
              </a:rPr>
              <a:t>Attach</a:t>
            </a:r>
            <a:r>
              <a:rPr lang="en-US" spc="-25" dirty="0">
                <a:effectLst/>
                <a:latin typeface="Calibri" panose="020F0502020204030204" pitchFamily="34" charset="0"/>
                <a:ea typeface="Calibri" panose="020F0502020204030204" pitchFamily="34" charset="0"/>
              </a:rPr>
              <a:t> </a:t>
            </a:r>
            <a:r>
              <a:rPr lang="en-US" dirty="0">
                <a:effectLst/>
                <a:latin typeface="Calibri" panose="020F0502020204030204" pitchFamily="34" charset="0"/>
                <a:ea typeface="Calibri" panose="020F0502020204030204" pitchFamily="34" charset="0"/>
              </a:rPr>
              <a:t>a</a:t>
            </a:r>
            <a:r>
              <a:rPr lang="en-US" spc="-25" dirty="0">
                <a:effectLst/>
                <a:latin typeface="Calibri" panose="020F0502020204030204" pitchFamily="34" charset="0"/>
                <a:ea typeface="Calibri" panose="020F0502020204030204" pitchFamily="34" charset="0"/>
              </a:rPr>
              <a:t> </a:t>
            </a:r>
            <a:r>
              <a:rPr lang="en-US" dirty="0">
                <a:effectLst/>
                <a:latin typeface="Calibri" panose="020F0502020204030204" pitchFamily="34" charset="0"/>
                <a:ea typeface="Calibri" panose="020F0502020204030204" pitchFamily="34" charset="0"/>
              </a:rPr>
              <a:t>copy</a:t>
            </a:r>
            <a:r>
              <a:rPr lang="en-US" spc="-20" dirty="0">
                <a:effectLst/>
                <a:latin typeface="Calibri" panose="020F0502020204030204" pitchFamily="34" charset="0"/>
                <a:ea typeface="Calibri" panose="020F0502020204030204" pitchFamily="34" charset="0"/>
              </a:rPr>
              <a:t> </a:t>
            </a:r>
            <a:r>
              <a:rPr lang="en-US" dirty="0">
                <a:effectLst/>
                <a:latin typeface="Calibri" panose="020F0502020204030204" pitchFamily="34" charset="0"/>
                <a:ea typeface="Calibri" panose="020F0502020204030204" pitchFamily="34" charset="0"/>
              </a:rPr>
              <a:t>of</a:t>
            </a:r>
            <a:r>
              <a:rPr lang="en-US" spc="-25" dirty="0">
                <a:effectLst/>
                <a:latin typeface="Calibri" panose="020F0502020204030204" pitchFamily="34" charset="0"/>
                <a:ea typeface="Calibri" panose="020F0502020204030204" pitchFamily="34" charset="0"/>
              </a:rPr>
              <a:t> </a:t>
            </a:r>
            <a:r>
              <a:rPr lang="en-US" dirty="0">
                <a:effectLst/>
                <a:latin typeface="Calibri" panose="020F0502020204030204" pitchFamily="34" charset="0"/>
                <a:ea typeface="Calibri" panose="020F0502020204030204" pitchFamily="34" charset="0"/>
              </a:rPr>
              <a:t>a</a:t>
            </a:r>
            <a:r>
              <a:rPr lang="en-US" spc="-25" dirty="0">
                <a:effectLst/>
                <a:latin typeface="Calibri" panose="020F0502020204030204" pitchFamily="34" charset="0"/>
                <a:ea typeface="Calibri" panose="020F0502020204030204" pitchFamily="34" charset="0"/>
              </a:rPr>
              <a:t> </a:t>
            </a:r>
            <a:r>
              <a:rPr lang="en-US" dirty="0">
                <a:effectLst/>
                <a:latin typeface="Calibri" panose="020F0502020204030204" pitchFamily="34" charset="0"/>
                <a:ea typeface="Calibri" panose="020F0502020204030204" pitchFamily="34" charset="0"/>
              </a:rPr>
              <a:t>recent</a:t>
            </a:r>
            <a:r>
              <a:rPr lang="en-US" spc="-20" dirty="0">
                <a:effectLst/>
                <a:latin typeface="Calibri" panose="020F0502020204030204" pitchFamily="34" charset="0"/>
                <a:ea typeface="Calibri" panose="020F0502020204030204" pitchFamily="34" charset="0"/>
              </a:rPr>
              <a:t> </a:t>
            </a:r>
            <a:r>
              <a:rPr lang="en-US" dirty="0">
                <a:effectLst/>
                <a:latin typeface="Calibri" panose="020F0502020204030204" pitchFamily="34" charset="0"/>
                <a:ea typeface="Calibri" panose="020F0502020204030204" pitchFamily="34" charset="0"/>
              </a:rPr>
              <a:t>vendor</a:t>
            </a:r>
            <a:r>
              <a:rPr lang="en-US" spc="-20" dirty="0">
                <a:effectLst/>
                <a:latin typeface="Calibri" panose="020F0502020204030204" pitchFamily="34" charset="0"/>
                <a:ea typeface="Calibri" panose="020F0502020204030204" pitchFamily="34" charset="0"/>
              </a:rPr>
              <a:t> </a:t>
            </a:r>
            <a:r>
              <a:rPr lang="en-US" dirty="0">
                <a:effectLst/>
                <a:latin typeface="Calibri" panose="020F0502020204030204" pitchFamily="34" charset="0"/>
                <a:ea typeface="Calibri" panose="020F0502020204030204" pitchFamily="34" charset="0"/>
              </a:rPr>
              <a:t>quote</a:t>
            </a:r>
            <a:r>
              <a:rPr lang="en-US" spc="-20" dirty="0">
                <a:effectLst/>
                <a:latin typeface="Calibri" panose="020F0502020204030204" pitchFamily="34" charset="0"/>
                <a:ea typeface="Calibri" panose="020F0502020204030204" pitchFamily="34" charset="0"/>
              </a:rPr>
              <a:t> </a:t>
            </a:r>
            <a:r>
              <a:rPr lang="en-US" dirty="0">
                <a:effectLst/>
                <a:latin typeface="Calibri" panose="020F0502020204030204" pitchFamily="34" charset="0"/>
                <a:ea typeface="Calibri" panose="020F0502020204030204" pitchFamily="34" charset="0"/>
              </a:rPr>
              <a:t>for</a:t>
            </a:r>
            <a:r>
              <a:rPr lang="en-US" spc="-20" dirty="0">
                <a:effectLst/>
                <a:latin typeface="Calibri" panose="020F0502020204030204" pitchFamily="34" charset="0"/>
                <a:ea typeface="Calibri" panose="020F0502020204030204" pitchFamily="34" charset="0"/>
              </a:rPr>
              <a:t> </a:t>
            </a:r>
            <a:r>
              <a:rPr lang="en-US" dirty="0">
                <a:effectLst/>
                <a:latin typeface="Calibri" panose="020F0502020204030204" pitchFamily="34" charset="0"/>
                <a:ea typeface="Calibri" panose="020F0502020204030204" pitchFamily="34" charset="0"/>
              </a:rPr>
              <a:t>the requested equipment</a:t>
            </a:r>
          </a:p>
          <a:p>
            <a:endParaRPr lang="en-US" dirty="0"/>
          </a:p>
        </p:txBody>
      </p:sp>
      <p:sp>
        <p:nvSpPr>
          <p:cNvPr id="4" name="Slide Number Placeholder 3">
            <a:extLst>
              <a:ext uri="{FF2B5EF4-FFF2-40B4-BE49-F238E27FC236}">
                <a16:creationId xmlns:a16="http://schemas.microsoft.com/office/drawing/2014/main" id="{F513DFDE-27B4-F0C6-BAE7-79CA56DAFE33}"/>
              </a:ext>
            </a:extLst>
          </p:cNvPr>
          <p:cNvSpPr>
            <a:spLocks noGrp="1"/>
          </p:cNvSpPr>
          <p:nvPr>
            <p:ph type="sldNum" sz="quarter" idx="12"/>
          </p:nvPr>
        </p:nvSpPr>
        <p:spPr/>
        <p:txBody>
          <a:bodyPr/>
          <a:lstStyle/>
          <a:p>
            <a:fld id="{36E0A6B4-3195-9B41-AD03-BB817428CF41}" type="slidenum">
              <a:rPr lang="en-US" smtClean="0"/>
              <a:t>22</a:t>
            </a:fld>
            <a:endParaRPr lang="en-US" dirty="0"/>
          </a:p>
        </p:txBody>
      </p:sp>
    </p:spTree>
    <p:extLst>
      <p:ext uri="{BB962C8B-B14F-4D97-AF65-F5344CB8AC3E}">
        <p14:creationId xmlns:p14="http://schemas.microsoft.com/office/powerpoint/2010/main" val="185341339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5BB4A7-6A48-5C93-2057-94FC34DA57B0}"/>
              </a:ext>
            </a:extLst>
          </p:cNvPr>
          <p:cNvSpPr>
            <a:spLocks noGrp="1"/>
          </p:cNvSpPr>
          <p:nvPr>
            <p:ph type="title"/>
          </p:nvPr>
        </p:nvSpPr>
        <p:spPr/>
        <p:txBody>
          <a:bodyPr>
            <a:normAutofit/>
          </a:bodyPr>
          <a:lstStyle/>
          <a:p>
            <a:r>
              <a:rPr lang="en-US" sz="3600" dirty="0">
                <a:latin typeface="+mn-lt"/>
              </a:rPr>
              <a:t>Proposal Submission</a:t>
            </a:r>
          </a:p>
        </p:txBody>
      </p:sp>
      <p:sp>
        <p:nvSpPr>
          <p:cNvPr id="3" name="Content Placeholder 2">
            <a:extLst>
              <a:ext uri="{FF2B5EF4-FFF2-40B4-BE49-F238E27FC236}">
                <a16:creationId xmlns:a16="http://schemas.microsoft.com/office/drawing/2014/main" id="{6A22C3F2-488B-0691-A361-1D6E83D265DD}"/>
              </a:ext>
            </a:extLst>
          </p:cNvPr>
          <p:cNvSpPr>
            <a:spLocks noGrp="1"/>
          </p:cNvSpPr>
          <p:nvPr>
            <p:ph idx="1"/>
          </p:nvPr>
        </p:nvSpPr>
        <p:spPr/>
        <p:txBody>
          <a:bodyPr>
            <a:normAutofit/>
          </a:bodyPr>
          <a:lstStyle/>
          <a:p>
            <a:pPr marL="458788" indent="-458788"/>
            <a:r>
              <a:rPr lang="en-US" sz="3200" dirty="0">
                <a:solidFill>
                  <a:srgbClr val="2F2F2F"/>
                </a:solidFill>
                <a:effectLst/>
                <a:latin typeface="Calibri" panose="020F0502020204030204" pitchFamily="34" charset="0"/>
                <a:ea typeface="Calibri" panose="020F0502020204030204" pitchFamily="34" charset="0"/>
              </a:rPr>
              <a:t>Via </a:t>
            </a:r>
            <a:r>
              <a:rPr lang="en-US" sz="3200" dirty="0">
                <a:solidFill>
                  <a:srgbClr val="2F2F2F"/>
                </a:solidFill>
                <a:effectLst/>
                <a:latin typeface="Calibri" panose="020F0502020204030204" pitchFamily="34" charset="0"/>
                <a:ea typeface="Calibri" panose="020F0502020204030204" pitchFamily="34" charset="0"/>
                <a:hlinkClick r:id="rId3"/>
              </a:rPr>
              <a:t>Cayuse SP </a:t>
            </a:r>
            <a:endParaRPr lang="en-US" sz="3200" dirty="0">
              <a:solidFill>
                <a:srgbClr val="2F2F2F"/>
              </a:solidFill>
              <a:effectLst/>
              <a:latin typeface="Calibri" panose="020F0502020204030204" pitchFamily="34" charset="0"/>
              <a:ea typeface="Calibri" panose="020F0502020204030204" pitchFamily="34" charset="0"/>
            </a:endParaRPr>
          </a:p>
          <a:p>
            <a:pPr marL="458788" indent="-458788"/>
            <a:endParaRPr lang="en-US" sz="3200" dirty="0">
              <a:solidFill>
                <a:srgbClr val="2F2F2F"/>
              </a:solidFill>
              <a:latin typeface="Calibri" panose="020F0502020204030204" pitchFamily="34" charset="0"/>
              <a:ea typeface="Calibri" panose="020F0502020204030204" pitchFamily="34" charset="0"/>
            </a:endParaRPr>
          </a:p>
          <a:p>
            <a:pPr marL="458788" indent="-458788"/>
            <a:r>
              <a:rPr lang="en-US" sz="3200" dirty="0">
                <a:solidFill>
                  <a:srgbClr val="2F2F2F"/>
                </a:solidFill>
                <a:latin typeface="Calibri" panose="020F0502020204030204" pitchFamily="34" charset="0"/>
                <a:ea typeface="Calibri" panose="020F0502020204030204" pitchFamily="34" charset="0"/>
              </a:rPr>
              <a:t>Deadline: </a:t>
            </a:r>
            <a:r>
              <a:rPr lang="en-US" sz="3200" b="1" dirty="0">
                <a:solidFill>
                  <a:srgbClr val="0070C0"/>
                </a:solidFill>
                <a:effectLst/>
                <a:latin typeface="Calibri" panose="020F0502020204030204" pitchFamily="34" charset="0"/>
                <a:ea typeface="Calibri" panose="020F0502020204030204" pitchFamily="34" charset="0"/>
              </a:rPr>
              <a:t>Monday, March 2, 2026, at 12 (Noon) PM</a:t>
            </a:r>
            <a:r>
              <a:rPr lang="en-US" sz="3200" dirty="0">
                <a:solidFill>
                  <a:srgbClr val="0070C0"/>
                </a:solidFill>
                <a:effectLst/>
                <a:latin typeface="Calibri" panose="020F0502020204030204" pitchFamily="34" charset="0"/>
                <a:ea typeface="Calibri" panose="020F0502020204030204" pitchFamily="34" charset="0"/>
              </a:rPr>
              <a:t>.</a:t>
            </a:r>
          </a:p>
          <a:p>
            <a:pPr marL="458788" indent="-458788"/>
            <a:endParaRPr lang="en-US" sz="3200" dirty="0">
              <a:solidFill>
                <a:srgbClr val="0070C0"/>
              </a:solidFill>
              <a:latin typeface="Calibri" panose="020F0502020204030204" pitchFamily="34" charset="0"/>
              <a:ea typeface="Calibri" panose="020F0502020204030204" pitchFamily="34" charset="0"/>
            </a:endParaRPr>
          </a:p>
          <a:p>
            <a:pPr marL="458788" indent="-458788"/>
            <a:r>
              <a:rPr lang="en-US" sz="3200" dirty="0">
                <a:latin typeface="Calibri" panose="020F0502020204030204" pitchFamily="34" charset="0"/>
                <a:ea typeface="Calibri" panose="020F0502020204030204" pitchFamily="34" charset="0"/>
              </a:rPr>
              <a:t>Email</a:t>
            </a:r>
            <a:r>
              <a:rPr lang="en-US" sz="3200" dirty="0">
                <a:solidFill>
                  <a:srgbClr val="0070C0"/>
                </a:solidFill>
                <a:latin typeface="Calibri" panose="020F0502020204030204" pitchFamily="34" charset="0"/>
                <a:ea typeface="Calibri" panose="020F0502020204030204" pitchFamily="34" charset="0"/>
              </a:rPr>
              <a:t> </a:t>
            </a:r>
            <a:r>
              <a:rPr lang="en-US" sz="3200" dirty="0">
                <a:solidFill>
                  <a:srgbClr val="0070C0"/>
                </a:solidFill>
                <a:latin typeface="Calibri" panose="020F0502020204030204" pitchFamily="34" charset="0"/>
                <a:ea typeface="Calibri" panose="020F0502020204030204" pitchFamily="34" charset="0"/>
                <a:hlinkClick r:id="rId4"/>
              </a:rPr>
              <a:t>officeofresearch@chapman.edu</a:t>
            </a:r>
            <a:r>
              <a:rPr lang="en-US" sz="3200" dirty="0">
                <a:solidFill>
                  <a:srgbClr val="0070C0"/>
                </a:solidFill>
                <a:latin typeface="Calibri" panose="020F0502020204030204" pitchFamily="34" charset="0"/>
                <a:ea typeface="Calibri" panose="020F0502020204030204" pitchFamily="34" charset="0"/>
              </a:rPr>
              <a:t> </a:t>
            </a:r>
            <a:r>
              <a:rPr lang="en-US" sz="3200" dirty="0">
                <a:latin typeface="Calibri" panose="020F0502020204030204" pitchFamily="34" charset="0"/>
                <a:ea typeface="Calibri" panose="020F0502020204030204" pitchFamily="34" charset="0"/>
              </a:rPr>
              <a:t>before routing for preliminary check</a:t>
            </a:r>
            <a:endParaRPr lang="en-US" sz="3200" dirty="0"/>
          </a:p>
        </p:txBody>
      </p:sp>
      <p:sp>
        <p:nvSpPr>
          <p:cNvPr id="4" name="Slide Number Placeholder 3">
            <a:extLst>
              <a:ext uri="{FF2B5EF4-FFF2-40B4-BE49-F238E27FC236}">
                <a16:creationId xmlns:a16="http://schemas.microsoft.com/office/drawing/2014/main" id="{0DAB1961-8B9C-19E0-8BCF-2C4374E780E3}"/>
              </a:ext>
            </a:extLst>
          </p:cNvPr>
          <p:cNvSpPr>
            <a:spLocks noGrp="1"/>
          </p:cNvSpPr>
          <p:nvPr>
            <p:ph type="sldNum" sz="quarter" idx="12"/>
          </p:nvPr>
        </p:nvSpPr>
        <p:spPr/>
        <p:txBody>
          <a:bodyPr/>
          <a:lstStyle/>
          <a:p>
            <a:fld id="{36E0A6B4-3195-9B41-AD03-BB817428CF41}" type="slidenum">
              <a:rPr lang="en-US" smtClean="0"/>
              <a:t>23</a:t>
            </a:fld>
            <a:endParaRPr lang="en-US" dirty="0"/>
          </a:p>
        </p:txBody>
      </p:sp>
    </p:spTree>
    <p:extLst>
      <p:ext uri="{BB962C8B-B14F-4D97-AF65-F5344CB8AC3E}">
        <p14:creationId xmlns:p14="http://schemas.microsoft.com/office/powerpoint/2010/main" val="376364957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B98CDA-017D-B22C-DCC8-782959AA9DFF}"/>
              </a:ext>
            </a:extLst>
          </p:cNvPr>
          <p:cNvSpPr>
            <a:spLocks noGrp="1"/>
          </p:cNvSpPr>
          <p:nvPr>
            <p:ph type="title"/>
          </p:nvPr>
        </p:nvSpPr>
        <p:spPr>
          <a:xfrm>
            <a:off x="838200" y="365125"/>
            <a:ext cx="10515600" cy="879781"/>
          </a:xfrm>
        </p:spPr>
        <p:txBody>
          <a:bodyPr>
            <a:normAutofit/>
          </a:bodyPr>
          <a:lstStyle/>
          <a:p>
            <a:r>
              <a:rPr lang="en-US" sz="3600" spc="-20" dirty="0">
                <a:solidFill>
                  <a:srgbClr val="2F2F2F"/>
                </a:solidFill>
                <a:latin typeface="Calibri" panose="020F0502020204030204" pitchFamily="34" charset="0"/>
                <a:ea typeface="Calibri" panose="020F0502020204030204" pitchFamily="34" charset="0"/>
              </a:rPr>
              <a:t>Review of Proposals</a:t>
            </a:r>
            <a:endParaRPr lang="en-US" sz="3600" dirty="0"/>
          </a:p>
        </p:txBody>
      </p:sp>
      <p:sp>
        <p:nvSpPr>
          <p:cNvPr id="3" name="Content Placeholder 2">
            <a:extLst>
              <a:ext uri="{FF2B5EF4-FFF2-40B4-BE49-F238E27FC236}">
                <a16:creationId xmlns:a16="http://schemas.microsoft.com/office/drawing/2014/main" id="{9A950EB6-571F-810C-4B67-2836B9B2AB9C}"/>
              </a:ext>
            </a:extLst>
          </p:cNvPr>
          <p:cNvSpPr>
            <a:spLocks noGrp="1"/>
          </p:cNvSpPr>
          <p:nvPr>
            <p:ph idx="1"/>
          </p:nvPr>
        </p:nvSpPr>
        <p:spPr>
          <a:xfrm>
            <a:off x="838200" y="1366092"/>
            <a:ext cx="10515600" cy="4810871"/>
          </a:xfrm>
          <a:solidFill>
            <a:schemeClr val="bg1"/>
          </a:solidFill>
        </p:spPr>
        <p:txBody>
          <a:bodyPr>
            <a:normAutofit/>
          </a:bodyPr>
          <a:lstStyle/>
          <a:p>
            <a:pPr marL="0" indent="0">
              <a:buNone/>
            </a:pPr>
            <a:r>
              <a:rPr lang="en-US" dirty="0">
                <a:solidFill>
                  <a:srgbClr val="2F2F2F"/>
                </a:solidFill>
                <a:effectLst/>
                <a:latin typeface="Calibri" panose="020F0502020204030204" pitchFamily="34" charset="0"/>
                <a:ea typeface="Calibri" panose="020F0502020204030204" pitchFamily="34" charset="0"/>
              </a:rPr>
              <a:t>Proposal evaluated by committee of faculty peers from the applicants’ colleges/schools</a:t>
            </a:r>
            <a:r>
              <a:rPr lang="en-US" i="1" dirty="0">
                <a:solidFill>
                  <a:srgbClr val="2F2F2F"/>
                </a:solidFill>
                <a:effectLst/>
                <a:latin typeface="Calibri" panose="020F0502020204030204" pitchFamily="34" charset="0"/>
                <a:ea typeface="Calibri" panose="020F0502020204030204" pitchFamily="34" charset="0"/>
              </a:rPr>
              <a:t> </a:t>
            </a:r>
            <a:r>
              <a:rPr lang="en-US" dirty="0">
                <a:solidFill>
                  <a:srgbClr val="2F2F2F"/>
                </a:solidFill>
                <a:effectLst/>
                <a:latin typeface="Calibri" panose="020F0502020204030204" pitchFamily="34" charset="0"/>
                <a:ea typeface="Calibri" panose="020F0502020204030204" pitchFamily="34" charset="0"/>
              </a:rPr>
              <a:t>based on the following criteria:</a:t>
            </a:r>
          </a:p>
          <a:p>
            <a:pPr marL="458788" indent="-458788"/>
            <a:r>
              <a:rPr lang="en-US" dirty="0">
                <a:solidFill>
                  <a:srgbClr val="2F2F2F"/>
                </a:solidFill>
                <a:effectLst/>
                <a:latin typeface="Calibri" panose="020F0502020204030204" pitchFamily="34" charset="0"/>
                <a:ea typeface="Calibri" panose="020F0502020204030204" pitchFamily="34" charset="0"/>
              </a:rPr>
              <a:t>Scholarly/Creative Merit</a:t>
            </a:r>
          </a:p>
          <a:p>
            <a:pPr marL="458788" indent="-458788"/>
            <a:r>
              <a:rPr lang="en-US" dirty="0">
                <a:effectLst/>
                <a:latin typeface="Calibri" panose="020F0502020204030204" pitchFamily="34" charset="0"/>
                <a:ea typeface="Calibri" panose="020F0502020204030204" pitchFamily="34" charset="0"/>
              </a:rPr>
              <a:t>Contribution to the Field</a:t>
            </a:r>
            <a:endParaRPr lang="en-US" dirty="0">
              <a:solidFill>
                <a:srgbClr val="2F2F2F"/>
              </a:solidFill>
              <a:latin typeface="Calibri" panose="020F0502020204030204" pitchFamily="34" charset="0"/>
              <a:ea typeface="Calibri" panose="020F0502020204030204" pitchFamily="34" charset="0"/>
            </a:endParaRPr>
          </a:p>
          <a:p>
            <a:pPr marL="458788" indent="-458788"/>
            <a:r>
              <a:rPr lang="en-US" dirty="0">
                <a:effectLst/>
                <a:latin typeface="Calibri" panose="020F0502020204030204" pitchFamily="34" charset="0"/>
                <a:ea typeface="Calibri" panose="020F0502020204030204" pitchFamily="34" charset="0"/>
              </a:rPr>
              <a:t>Feasibility</a:t>
            </a:r>
            <a:r>
              <a:rPr lang="en-US" spc="-25" dirty="0">
                <a:effectLst/>
                <a:latin typeface="Calibri" panose="020F0502020204030204" pitchFamily="34" charset="0"/>
                <a:ea typeface="Calibri" panose="020F0502020204030204" pitchFamily="34" charset="0"/>
              </a:rPr>
              <a:t> </a:t>
            </a:r>
            <a:r>
              <a:rPr lang="en-US" dirty="0">
                <a:effectLst/>
                <a:latin typeface="Calibri" panose="020F0502020204030204" pitchFamily="34" charset="0"/>
                <a:ea typeface="Calibri" panose="020F0502020204030204" pitchFamily="34" charset="0"/>
              </a:rPr>
              <a:t>and</a:t>
            </a:r>
            <a:r>
              <a:rPr lang="en-US" spc="-25" dirty="0">
                <a:effectLst/>
                <a:latin typeface="Calibri" panose="020F0502020204030204" pitchFamily="34" charset="0"/>
                <a:ea typeface="Calibri" panose="020F0502020204030204" pitchFamily="34" charset="0"/>
              </a:rPr>
              <a:t> </a:t>
            </a:r>
            <a:r>
              <a:rPr lang="en-US" dirty="0">
                <a:effectLst/>
                <a:latin typeface="Calibri" panose="020F0502020204030204" pitchFamily="34" charset="0"/>
                <a:ea typeface="Calibri" panose="020F0502020204030204" pitchFamily="34" charset="0"/>
              </a:rPr>
              <a:t>Resources</a:t>
            </a:r>
            <a:endParaRPr lang="en-US" dirty="0">
              <a:solidFill>
                <a:srgbClr val="2F2F2F"/>
              </a:solidFill>
              <a:latin typeface="Calibri" panose="020F0502020204030204" pitchFamily="34" charset="0"/>
              <a:ea typeface="Calibri" panose="020F0502020204030204" pitchFamily="34" charset="0"/>
            </a:endParaRPr>
          </a:p>
          <a:p>
            <a:pPr marL="458788" indent="-458788"/>
            <a:r>
              <a:rPr lang="en-US" dirty="0">
                <a:latin typeface="Calibri" panose="020F0502020204030204" pitchFamily="34" charset="0"/>
                <a:ea typeface="Calibri" panose="020F0502020204030204" pitchFamily="34" charset="0"/>
              </a:rPr>
              <a:t>Impact</a:t>
            </a:r>
          </a:p>
          <a:p>
            <a:pPr marL="458788" indent="-458788"/>
            <a:r>
              <a:rPr lang="en-US" dirty="0">
                <a:latin typeface="Calibri" panose="020F0502020204030204" pitchFamily="34" charset="0"/>
                <a:ea typeface="Calibri" panose="020F0502020204030204" pitchFamily="34" charset="0"/>
              </a:rPr>
              <a:t>Investigator</a:t>
            </a:r>
            <a:endParaRPr lang="en-US" dirty="0">
              <a:effectLst/>
              <a:latin typeface="Calibri" panose="020F0502020204030204" pitchFamily="34" charset="0"/>
              <a:ea typeface="Calibri" panose="020F0502020204030204" pitchFamily="34" charset="0"/>
            </a:endParaRPr>
          </a:p>
        </p:txBody>
      </p:sp>
      <p:sp>
        <p:nvSpPr>
          <p:cNvPr id="4" name="Slide Number Placeholder 3">
            <a:extLst>
              <a:ext uri="{FF2B5EF4-FFF2-40B4-BE49-F238E27FC236}">
                <a16:creationId xmlns:a16="http://schemas.microsoft.com/office/drawing/2014/main" id="{956887EA-2EEC-7757-391D-22606E708F93}"/>
              </a:ext>
            </a:extLst>
          </p:cNvPr>
          <p:cNvSpPr>
            <a:spLocks noGrp="1"/>
          </p:cNvSpPr>
          <p:nvPr>
            <p:ph type="sldNum" sz="quarter" idx="12"/>
          </p:nvPr>
        </p:nvSpPr>
        <p:spPr/>
        <p:txBody>
          <a:bodyPr/>
          <a:lstStyle/>
          <a:p>
            <a:fld id="{36E0A6B4-3195-9B41-AD03-BB817428CF41}" type="slidenum">
              <a:rPr lang="en-US" smtClean="0"/>
              <a:t>24</a:t>
            </a:fld>
            <a:endParaRPr lang="en-US" dirty="0"/>
          </a:p>
        </p:txBody>
      </p:sp>
    </p:spTree>
    <p:extLst>
      <p:ext uri="{BB962C8B-B14F-4D97-AF65-F5344CB8AC3E}">
        <p14:creationId xmlns:p14="http://schemas.microsoft.com/office/powerpoint/2010/main" val="299040771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7C559D-6A6D-A86A-F7AC-351C1CACC220}"/>
              </a:ext>
            </a:extLst>
          </p:cNvPr>
          <p:cNvSpPr>
            <a:spLocks noGrp="1"/>
          </p:cNvSpPr>
          <p:nvPr>
            <p:ph type="title"/>
          </p:nvPr>
        </p:nvSpPr>
        <p:spPr>
          <a:xfrm>
            <a:off x="572877" y="365126"/>
            <a:ext cx="10780923" cy="692493"/>
          </a:xfrm>
        </p:spPr>
        <p:txBody>
          <a:bodyPr>
            <a:normAutofit/>
          </a:bodyPr>
          <a:lstStyle/>
          <a:p>
            <a:r>
              <a:rPr lang="en-US" sz="3600" dirty="0">
                <a:latin typeface="+mn-lt"/>
              </a:rPr>
              <a:t>Review of Proposals</a:t>
            </a:r>
          </a:p>
        </p:txBody>
      </p:sp>
      <p:sp>
        <p:nvSpPr>
          <p:cNvPr id="3" name="Content Placeholder 2">
            <a:extLst>
              <a:ext uri="{FF2B5EF4-FFF2-40B4-BE49-F238E27FC236}">
                <a16:creationId xmlns:a16="http://schemas.microsoft.com/office/drawing/2014/main" id="{B6D7582F-4C97-FA8C-73DD-D5497E74702A}"/>
              </a:ext>
            </a:extLst>
          </p:cNvPr>
          <p:cNvSpPr>
            <a:spLocks noGrp="1"/>
          </p:cNvSpPr>
          <p:nvPr>
            <p:ph idx="1"/>
          </p:nvPr>
        </p:nvSpPr>
        <p:spPr>
          <a:xfrm>
            <a:off x="572877" y="1145754"/>
            <a:ext cx="11005851" cy="5031210"/>
          </a:xfrm>
          <a:solidFill>
            <a:schemeClr val="bg1"/>
          </a:solidFill>
        </p:spPr>
        <p:txBody>
          <a:bodyPr>
            <a:normAutofit/>
          </a:bodyPr>
          <a:lstStyle/>
          <a:p>
            <a:pPr marL="0" indent="0">
              <a:buNone/>
            </a:pPr>
            <a:r>
              <a:rPr lang="en-US" sz="2800" dirty="0">
                <a:solidFill>
                  <a:srgbClr val="2F2F2F"/>
                </a:solidFill>
                <a:effectLst/>
                <a:latin typeface="Calibri" panose="020F0502020204030204" pitchFamily="34" charset="0"/>
                <a:ea typeface="Calibri" panose="020F0502020204030204" pitchFamily="34" charset="0"/>
              </a:rPr>
              <a:t>Administered</a:t>
            </a:r>
            <a:r>
              <a:rPr lang="en-US" sz="2800" spc="-20" dirty="0">
                <a:solidFill>
                  <a:srgbClr val="2F2F2F"/>
                </a:solidFill>
                <a:effectLst/>
                <a:latin typeface="Calibri" panose="020F0502020204030204" pitchFamily="34" charset="0"/>
                <a:ea typeface="Calibri" panose="020F0502020204030204" pitchFamily="34" charset="0"/>
              </a:rPr>
              <a:t> </a:t>
            </a:r>
            <a:r>
              <a:rPr lang="en-US" sz="2800" dirty="0">
                <a:solidFill>
                  <a:srgbClr val="2F2F2F"/>
                </a:solidFill>
                <a:effectLst/>
                <a:latin typeface="Calibri" panose="020F0502020204030204" pitchFamily="34" charset="0"/>
                <a:ea typeface="Calibri" panose="020F0502020204030204" pitchFamily="34" charset="0"/>
              </a:rPr>
              <a:t>by</a:t>
            </a:r>
            <a:r>
              <a:rPr lang="en-US" sz="2800" spc="-15" dirty="0">
                <a:solidFill>
                  <a:srgbClr val="2F2F2F"/>
                </a:solidFill>
                <a:effectLst/>
                <a:latin typeface="Calibri" panose="020F0502020204030204" pitchFamily="34" charset="0"/>
                <a:ea typeface="Calibri" panose="020F0502020204030204" pitchFamily="34" charset="0"/>
              </a:rPr>
              <a:t> </a:t>
            </a:r>
            <a:r>
              <a:rPr lang="en-US" sz="2800" dirty="0">
                <a:solidFill>
                  <a:srgbClr val="2F2F2F"/>
                </a:solidFill>
                <a:effectLst/>
                <a:latin typeface="Calibri" panose="020F0502020204030204" pitchFamily="34" charset="0"/>
                <a:ea typeface="Calibri" panose="020F0502020204030204" pitchFamily="34" charset="0"/>
              </a:rPr>
              <a:t>the</a:t>
            </a:r>
            <a:r>
              <a:rPr lang="en-US" sz="2800" spc="-15" dirty="0">
                <a:solidFill>
                  <a:srgbClr val="2F2F2F"/>
                </a:solidFill>
                <a:effectLst/>
                <a:latin typeface="Calibri" panose="020F0502020204030204" pitchFamily="34" charset="0"/>
                <a:ea typeface="Calibri" panose="020F0502020204030204" pitchFamily="34" charset="0"/>
              </a:rPr>
              <a:t> </a:t>
            </a:r>
            <a:r>
              <a:rPr lang="en-US" sz="2800" dirty="0">
                <a:solidFill>
                  <a:srgbClr val="2F2F2F"/>
                </a:solidFill>
                <a:effectLst/>
                <a:latin typeface="Calibri" panose="020F0502020204030204" pitchFamily="34" charset="0"/>
                <a:ea typeface="Calibri" panose="020F0502020204030204" pitchFamily="34" charset="0"/>
              </a:rPr>
              <a:t>Oﬃce</a:t>
            </a:r>
            <a:r>
              <a:rPr lang="en-US" sz="2800" spc="-15" dirty="0">
                <a:solidFill>
                  <a:srgbClr val="2F2F2F"/>
                </a:solidFill>
                <a:effectLst/>
                <a:latin typeface="Calibri" panose="020F0502020204030204" pitchFamily="34" charset="0"/>
                <a:ea typeface="Calibri" panose="020F0502020204030204" pitchFamily="34" charset="0"/>
              </a:rPr>
              <a:t> </a:t>
            </a:r>
            <a:r>
              <a:rPr lang="en-US" sz="2800" dirty="0">
                <a:solidFill>
                  <a:srgbClr val="2F2F2F"/>
                </a:solidFill>
                <a:effectLst/>
                <a:latin typeface="Calibri" panose="020F0502020204030204" pitchFamily="34" charset="0"/>
                <a:ea typeface="Calibri" panose="020F0502020204030204" pitchFamily="34" charset="0"/>
              </a:rPr>
              <a:t>of</a:t>
            </a:r>
            <a:r>
              <a:rPr lang="en-US" sz="2800" spc="-20" dirty="0">
                <a:solidFill>
                  <a:srgbClr val="2F2F2F"/>
                </a:solidFill>
                <a:effectLst/>
                <a:latin typeface="Calibri" panose="020F0502020204030204" pitchFamily="34" charset="0"/>
                <a:ea typeface="Calibri" panose="020F0502020204030204" pitchFamily="34" charset="0"/>
              </a:rPr>
              <a:t> </a:t>
            </a:r>
            <a:r>
              <a:rPr lang="en-US" sz="2800" dirty="0">
                <a:solidFill>
                  <a:srgbClr val="2F2F2F"/>
                </a:solidFill>
                <a:effectLst/>
                <a:latin typeface="Calibri" panose="020F0502020204030204" pitchFamily="34" charset="0"/>
                <a:ea typeface="Calibri" panose="020F0502020204030204" pitchFamily="34" charset="0"/>
              </a:rPr>
              <a:t>Research</a:t>
            </a:r>
            <a:r>
              <a:rPr lang="en-US" sz="2800" spc="-10" dirty="0">
                <a:solidFill>
                  <a:srgbClr val="2F2F2F"/>
                </a:solidFill>
                <a:effectLst/>
                <a:latin typeface="Calibri" panose="020F0502020204030204" pitchFamily="34" charset="0"/>
                <a:ea typeface="Calibri" panose="020F0502020204030204" pitchFamily="34" charset="0"/>
              </a:rPr>
              <a:t> </a:t>
            </a:r>
            <a:r>
              <a:rPr lang="en-US" sz="2800" dirty="0">
                <a:solidFill>
                  <a:srgbClr val="2F2F2F"/>
                </a:solidFill>
                <a:effectLst/>
                <a:latin typeface="Calibri" panose="020F0502020204030204" pitchFamily="34" charset="0"/>
                <a:ea typeface="Calibri" panose="020F0502020204030204" pitchFamily="34" charset="0"/>
              </a:rPr>
              <a:t>&amp;</a:t>
            </a:r>
            <a:r>
              <a:rPr lang="en-US" sz="2800" spc="-20" dirty="0">
                <a:solidFill>
                  <a:srgbClr val="2F2F2F"/>
                </a:solidFill>
                <a:effectLst/>
                <a:latin typeface="Calibri" panose="020F0502020204030204" pitchFamily="34" charset="0"/>
                <a:ea typeface="Calibri" panose="020F0502020204030204" pitchFamily="34" charset="0"/>
              </a:rPr>
              <a:t> </a:t>
            </a:r>
            <a:r>
              <a:rPr lang="en-US" sz="2800" dirty="0">
                <a:solidFill>
                  <a:srgbClr val="2F2F2F"/>
                </a:solidFill>
                <a:effectLst/>
                <a:latin typeface="Calibri" panose="020F0502020204030204" pitchFamily="34" charset="0"/>
                <a:ea typeface="Calibri" panose="020F0502020204030204" pitchFamily="34" charset="0"/>
              </a:rPr>
              <a:t>Graduate</a:t>
            </a:r>
            <a:r>
              <a:rPr lang="en-US" sz="2800" spc="-15" dirty="0">
                <a:solidFill>
                  <a:srgbClr val="2F2F2F"/>
                </a:solidFill>
                <a:effectLst/>
                <a:latin typeface="Calibri" panose="020F0502020204030204" pitchFamily="34" charset="0"/>
                <a:ea typeface="Calibri" panose="020F0502020204030204" pitchFamily="34" charset="0"/>
              </a:rPr>
              <a:t> </a:t>
            </a:r>
            <a:r>
              <a:rPr lang="en-US" sz="2800" dirty="0">
                <a:solidFill>
                  <a:srgbClr val="2F2F2F"/>
                </a:solidFill>
                <a:effectLst/>
                <a:latin typeface="Calibri" panose="020F0502020204030204" pitchFamily="34" charset="0"/>
                <a:ea typeface="Calibri" panose="020F0502020204030204" pitchFamily="34" charset="0"/>
              </a:rPr>
              <a:t>Education</a:t>
            </a:r>
            <a:r>
              <a:rPr lang="en-US" sz="2800" spc="-20" dirty="0">
                <a:solidFill>
                  <a:srgbClr val="2F2F2F"/>
                </a:solidFill>
                <a:effectLst/>
                <a:latin typeface="Calibri" panose="020F0502020204030204" pitchFamily="34" charset="0"/>
                <a:ea typeface="Calibri" panose="020F0502020204030204" pitchFamily="34" charset="0"/>
              </a:rPr>
              <a:t> </a:t>
            </a:r>
            <a:r>
              <a:rPr lang="en-US" sz="2800" dirty="0">
                <a:solidFill>
                  <a:srgbClr val="2F2F2F"/>
                </a:solidFill>
                <a:effectLst/>
                <a:latin typeface="Calibri" panose="020F0502020204030204" pitchFamily="34" charset="0"/>
                <a:ea typeface="Calibri" panose="020F0502020204030204" pitchFamily="34" charset="0"/>
              </a:rPr>
              <a:t>(OOR&amp;GE). </a:t>
            </a:r>
          </a:p>
          <a:p>
            <a:r>
              <a:rPr lang="en-US" sz="2800" dirty="0">
                <a:solidFill>
                  <a:srgbClr val="0070C0"/>
                </a:solidFill>
                <a:effectLst/>
                <a:latin typeface="Calibri" panose="020F0502020204030204" pitchFamily="34" charset="0"/>
                <a:ea typeface="Calibri" panose="020F0502020204030204" pitchFamily="34" charset="0"/>
              </a:rPr>
              <a:t>Peer review</a:t>
            </a:r>
            <a:r>
              <a:rPr lang="en-US" sz="2800" dirty="0">
                <a:solidFill>
                  <a:srgbClr val="2F2F2F"/>
                </a:solidFill>
                <a:effectLst/>
                <a:latin typeface="Calibri" panose="020F0502020204030204" pitchFamily="34" charset="0"/>
                <a:ea typeface="Calibri" panose="020F0502020204030204" pitchFamily="34" charset="0"/>
              </a:rPr>
              <a:t>: </a:t>
            </a:r>
          </a:p>
          <a:p>
            <a:pPr lvl="1"/>
            <a:r>
              <a:rPr lang="en-US" dirty="0">
                <a:solidFill>
                  <a:srgbClr val="2F2F2F"/>
                </a:solidFill>
                <a:effectLst/>
                <a:latin typeface="Calibri" panose="020F0502020204030204" pitchFamily="34" charset="0"/>
                <a:ea typeface="Calibri" panose="020F0502020204030204" pitchFamily="34" charset="0"/>
              </a:rPr>
              <a:t>Reviewers based on disciplinary</a:t>
            </a:r>
            <a:r>
              <a:rPr lang="en-US" spc="200" dirty="0">
                <a:solidFill>
                  <a:srgbClr val="2F2F2F"/>
                </a:solidFill>
                <a:effectLst/>
                <a:latin typeface="Calibri" panose="020F0502020204030204" pitchFamily="34" charset="0"/>
                <a:ea typeface="Calibri" panose="020F0502020204030204" pitchFamily="34" charset="0"/>
              </a:rPr>
              <a:t> </a:t>
            </a:r>
            <a:r>
              <a:rPr lang="en-US" dirty="0">
                <a:solidFill>
                  <a:srgbClr val="2F2F2F"/>
                </a:solidFill>
                <a:effectLst/>
                <a:latin typeface="Calibri" panose="020F0502020204030204" pitchFamily="34" charset="0"/>
                <a:ea typeface="Calibri" panose="020F0502020204030204" pitchFamily="34" charset="0"/>
              </a:rPr>
              <a:t>areas and, whenever possible, expertise consistent with the proposal topic.</a:t>
            </a:r>
          </a:p>
          <a:p>
            <a:r>
              <a:rPr lang="en-US" dirty="0">
                <a:solidFill>
                  <a:srgbClr val="0070C0"/>
                </a:solidFill>
                <a:effectLst/>
                <a:latin typeface="Calibri" panose="020F0502020204030204" pitchFamily="34" charset="0"/>
                <a:ea typeface="Calibri" panose="020F0502020204030204" pitchFamily="34" charset="0"/>
              </a:rPr>
              <a:t>Panel review: </a:t>
            </a:r>
          </a:p>
          <a:p>
            <a:pPr lvl="1"/>
            <a:r>
              <a:rPr lang="en-US" dirty="0">
                <a:solidFill>
                  <a:srgbClr val="2F2F2F"/>
                </a:solidFill>
                <a:effectLst/>
                <a:latin typeface="Calibri" panose="020F0502020204030204" pitchFamily="34" charset="0"/>
                <a:ea typeface="Calibri" panose="020F0502020204030204" pitchFamily="34" charset="0"/>
              </a:rPr>
              <a:t>Research and scholarly active faculty members</a:t>
            </a:r>
          </a:p>
          <a:p>
            <a:pPr lvl="2"/>
            <a:r>
              <a:rPr lang="en-US" dirty="0">
                <a:solidFill>
                  <a:srgbClr val="2F2F2F"/>
                </a:solidFill>
                <a:effectLst/>
                <a:latin typeface="Calibri" panose="020F0502020204030204" pitchFamily="34" charset="0"/>
                <a:ea typeface="Calibri" panose="020F0502020204030204" pitchFamily="34" charset="0"/>
              </a:rPr>
              <a:t>review proposals based on ad peer reviews and their own reviews, and</a:t>
            </a:r>
          </a:p>
          <a:p>
            <a:pPr lvl="2"/>
            <a:r>
              <a:rPr lang="en-US" dirty="0">
                <a:solidFill>
                  <a:srgbClr val="2F2F2F"/>
                </a:solidFill>
                <a:effectLst/>
                <a:latin typeface="Calibri" panose="020F0502020204030204" pitchFamily="34" charset="0"/>
                <a:ea typeface="Calibri" panose="020F0502020204030204" pitchFamily="34" charset="0"/>
              </a:rPr>
              <a:t>collectively</a:t>
            </a:r>
            <a:r>
              <a:rPr lang="en-US" dirty="0">
                <a:effectLst/>
                <a:latin typeface="Calibri" panose="020F0502020204030204" pitchFamily="34" charset="0"/>
                <a:ea typeface="Calibri" panose="020F0502020204030204" pitchFamily="34" charset="0"/>
              </a:rPr>
              <a:t> </a:t>
            </a:r>
            <a:r>
              <a:rPr lang="en-US" dirty="0">
                <a:solidFill>
                  <a:srgbClr val="2F2F2F"/>
                </a:solidFill>
                <a:effectLst/>
                <a:latin typeface="Calibri" panose="020F0502020204030204" pitchFamily="34" charset="0"/>
                <a:ea typeface="Calibri" panose="020F0502020204030204" pitchFamily="34" charset="0"/>
              </a:rPr>
              <a:t>select</a:t>
            </a:r>
            <a:r>
              <a:rPr lang="en-US" spc="-15" dirty="0">
                <a:solidFill>
                  <a:srgbClr val="2F2F2F"/>
                </a:solidFill>
                <a:effectLst/>
                <a:latin typeface="Calibri" panose="020F0502020204030204" pitchFamily="34" charset="0"/>
                <a:ea typeface="Calibri" panose="020F0502020204030204" pitchFamily="34" charset="0"/>
              </a:rPr>
              <a:t> </a:t>
            </a:r>
            <a:r>
              <a:rPr lang="en-US" dirty="0">
                <a:solidFill>
                  <a:srgbClr val="2F2F2F"/>
                </a:solidFill>
                <a:effectLst/>
                <a:latin typeface="Calibri" panose="020F0502020204030204" pitchFamily="34" charset="0"/>
                <a:ea typeface="Calibri" panose="020F0502020204030204" pitchFamily="34" charset="0"/>
              </a:rPr>
              <a:t>proposals</a:t>
            </a:r>
            <a:r>
              <a:rPr lang="en-US" spc="-20" dirty="0">
                <a:solidFill>
                  <a:srgbClr val="2F2F2F"/>
                </a:solidFill>
                <a:effectLst/>
                <a:latin typeface="Calibri" panose="020F0502020204030204" pitchFamily="34" charset="0"/>
                <a:ea typeface="Calibri" panose="020F0502020204030204" pitchFamily="34" charset="0"/>
              </a:rPr>
              <a:t> </a:t>
            </a:r>
            <a:r>
              <a:rPr lang="en-US" dirty="0">
                <a:solidFill>
                  <a:srgbClr val="2F2F2F"/>
                </a:solidFill>
                <a:effectLst/>
                <a:latin typeface="Calibri" panose="020F0502020204030204" pitchFamily="34" charset="0"/>
                <a:ea typeface="Calibri" panose="020F0502020204030204" pitchFamily="34" charset="0"/>
              </a:rPr>
              <a:t>to</a:t>
            </a:r>
            <a:r>
              <a:rPr lang="en-US" spc="-20" dirty="0">
                <a:solidFill>
                  <a:srgbClr val="2F2F2F"/>
                </a:solidFill>
                <a:effectLst/>
                <a:latin typeface="Calibri" panose="020F0502020204030204" pitchFamily="34" charset="0"/>
                <a:ea typeface="Calibri" panose="020F0502020204030204" pitchFamily="34" charset="0"/>
              </a:rPr>
              <a:t> </a:t>
            </a:r>
            <a:r>
              <a:rPr lang="en-US" dirty="0">
                <a:solidFill>
                  <a:srgbClr val="2F2F2F"/>
                </a:solidFill>
                <a:effectLst/>
                <a:latin typeface="Calibri" panose="020F0502020204030204" pitchFamily="34" charset="0"/>
                <a:ea typeface="Calibri" panose="020F0502020204030204" pitchFamily="34" charset="0"/>
              </a:rPr>
              <a:t>recommend</a:t>
            </a:r>
            <a:r>
              <a:rPr lang="en-US" spc="-20" dirty="0">
                <a:solidFill>
                  <a:srgbClr val="2F2F2F"/>
                </a:solidFill>
                <a:effectLst/>
                <a:latin typeface="Calibri" panose="020F0502020204030204" pitchFamily="34" charset="0"/>
                <a:ea typeface="Calibri" panose="020F0502020204030204" pitchFamily="34" charset="0"/>
              </a:rPr>
              <a:t> </a:t>
            </a:r>
            <a:r>
              <a:rPr lang="en-US" dirty="0">
                <a:solidFill>
                  <a:srgbClr val="2F2F2F"/>
                </a:solidFill>
                <a:effectLst/>
                <a:latin typeface="Calibri" panose="020F0502020204030204" pitchFamily="34" charset="0"/>
                <a:ea typeface="Calibri" panose="020F0502020204030204" pitchFamily="34" charset="0"/>
              </a:rPr>
              <a:t>to</a:t>
            </a:r>
            <a:r>
              <a:rPr lang="en-US" spc="-20" dirty="0">
                <a:solidFill>
                  <a:srgbClr val="2F2F2F"/>
                </a:solidFill>
                <a:effectLst/>
                <a:latin typeface="Calibri" panose="020F0502020204030204" pitchFamily="34" charset="0"/>
                <a:ea typeface="Calibri" panose="020F0502020204030204" pitchFamily="34" charset="0"/>
              </a:rPr>
              <a:t> </a:t>
            </a:r>
            <a:r>
              <a:rPr lang="en-US" dirty="0">
                <a:solidFill>
                  <a:srgbClr val="2F2F2F"/>
                </a:solidFill>
                <a:effectLst/>
                <a:latin typeface="Calibri" panose="020F0502020204030204" pitchFamily="34" charset="0"/>
                <a:ea typeface="Calibri" panose="020F0502020204030204" pitchFamily="34" charset="0"/>
              </a:rPr>
              <a:t>the</a:t>
            </a:r>
            <a:r>
              <a:rPr lang="en-US" spc="-15" dirty="0">
                <a:solidFill>
                  <a:srgbClr val="2F2F2F"/>
                </a:solidFill>
                <a:effectLst/>
                <a:latin typeface="Calibri" panose="020F0502020204030204" pitchFamily="34" charset="0"/>
                <a:ea typeface="Calibri" panose="020F0502020204030204" pitchFamily="34" charset="0"/>
              </a:rPr>
              <a:t> </a:t>
            </a:r>
            <a:r>
              <a:rPr lang="en-US" dirty="0">
                <a:solidFill>
                  <a:srgbClr val="2F2F2F"/>
                </a:solidFill>
                <a:effectLst/>
                <a:latin typeface="Calibri" panose="020F0502020204030204" pitchFamily="34" charset="0"/>
                <a:ea typeface="Calibri" panose="020F0502020204030204" pitchFamily="34" charset="0"/>
              </a:rPr>
              <a:t>VPR</a:t>
            </a:r>
            <a:r>
              <a:rPr lang="en-US" spc="-20" dirty="0">
                <a:solidFill>
                  <a:srgbClr val="2F2F2F"/>
                </a:solidFill>
                <a:effectLst/>
                <a:latin typeface="Calibri" panose="020F0502020204030204" pitchFamily="34" charset="0"/>
                <a:ea typeface="Calibri" panose="020F0502020204030204" pitchFamily="34" charset="0"/>
              </a:rPr>
              <a:t> </a:t>
            </a:r>
            <a:r>
              <a:rPr lang="en-US" dirty="0">
                <a:solidFill>
                  <a:srgbClr val="2F2F2F"/>
                </a:solidFill>
                <a:effectLst/>
                <a:latin typeface="Calibri" panose="020F0502020204030204" pitchFamily="34" charset="0"/>
                <a:ea typeface="Calibri" panose="020F0502020204030204" pitchFamily="34" charset="0"/>
              </a:rPr>
              <a:t>for</a:t>
            </a:r>
            <a:r>
              <a:rPr lang="en-US" spc="-15" dirty="0">
                <a:solidFill>
                  <a:srgbClr val="2F2F2F"/>
                </a:solidFill>
                <a:effectLst/>
                <a:latin typeface="Calibri" panose="020F0502020204030204" pitchFamily="34" charset="0"/>
                <a:ea typeface="Calibri" panose="020F0502020204030204" pitchFamily="34" charset="0"/>
              </a:rPr>
              <a:t> </a:t>
            </a:r>
            <a:r>
              <a:rPr lang="en-US" dirty="0">
                <a:solidFill>
                  <a:srgbClr val="2F2F2F"/>
                </a:solidFill>
                <a:effectLst/>
                <a:latin typeface="Calibri" panose="020F0502020204030204" pitchFamily="34" charset="0"/>
                <a:ea typeface="Calibri" panose="020F0502020204030204" pitchFamily="34" charset="0"/>
              </a:rPr>
              <a:t>funding</a:t>
            </a:r>
          </a:p>
          <a:p>
            <a:endParaRPr lang="en-US" dirty="0">
              <a:solidFill>
                <a:srgbClr val="2F2F2F"/>
              </a:solidFill>
              <a:effectLst/>
              <a:latin typeface="Calibri" panose="020F0502020204030204" pitchFamily="34" charset="0"/>
              <a:ea typeface="Calibri" panose="020F0502020204030204" pitchFamily="34" charset="0"/>
            </a:endParaRPr>
          </a:p>
          <a:p>
            <a:r>
              <a:rPr lang="en-US" sz="2400" dirty="0">
                <a:solidFill>
                  <a:srgbClr val="2F2F2F"/>
                </a:solidFill>
                <a:effectLst/>
                <a:latin typeface="Calibri" panose="020F0502020204030204" pitchFamily="34" charset="0"/>
                <a:ea typeface="Calibri" panose="020F0502020204030204" pitchFamily="34" charset="0"/>
              </a:rPr>
              <a:t>VPR makes final determination of awards</a:t>
            </a:r>
            <a:endParaRPr lang="en-US" sz="2400" dirty="0"/>
          </a:p>
        </p:txBody>
      </p:sp>
      <p:sp>
        <p:nvSpPr>
          <p:cNvPr id="4" name="Slide Number Placeholder 3">
            <a:extLst>
              <a:ext uri="{FF2B5EF4-FFF2-40B4-BE49-F238E27FC236}">
                <a16:creationId xmlns:a16="http://schemas.microsoft.com/office/drawing/2014/main" id="{D89FD729-5868-C847-CD9A-04BF0593B361}"/>
              </a:ext>
            </a:extLst>
          </p:cNvPr>
          <p:cNvSpPr>
            <a:spLocks noGrp="1"/>
          </p:cNvSpPr>
          <p:nvPr>
            <p:ph type="sldNum" sz="quarter" idx="12"/>
          </p:nvPr>
        </p:nvSpPr>
        <p:spPr/>
        <p:txBody>
          <a:bodyPr/>
          <a:lstStyle/>
          <a:p>
            <a:fld id="{36E0A6B4-3195-9B41-AD03-BB817428CF41}" type="slidenum">
              <a:rPr lang="en-US" smtClean="0"/>
              <a:t>25</a:t>
            </a:fld>
            <a:endParaRPr lang="en-US" dirty="0"/>
          </a:p>
        </p:txBody>
      </p:sp>
    </p:spTree>
    <p:extLst>
      <p:ext uri="{BB962C8B-B14F-4D97-AF65-F5344CB8AC3E}">
        <p14:creationId xmlns:p14="http://schemas.microsoft.com/office/powerpoint/2010/main" val="304573550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A785D3-2F48-D817-35D2-20BF9688093C}"/>
              </a:ext>
            </a:extLst>
          </p:cNvPr>
          <p:cNvSpPr>
            <a:spLocks noGrp="1"/>
          </p:cNvSpPr>
          <p:nvPr>
            <p:ph type="title"/>
          </p:nvPr>
        </p:nvSpPr>
        <p:spPr>
          <a:xfrm>
            <a:off x="838200" y="365126"/>
            <a:ext cx="10515600" cy="684741"/>
          </a:xfrm>
        </p:spPr>
        <p:txBody>
          <a:bodyPr>
            <a:normAutofit/>
          </a:bodyPr>
          <a:lstStyle/>
          <a:p>
            <a:r>
              <a:rPr lang="en-US" sz="3600" dirty="0"/>
              <a:t>Grant Resubmission Support - Ongoing</a:t>
            </a:r>
          </a:p>
        </p:txBody>
      </p:sp>
      <p:sp>
        <p:nvSpPr>
          <p:cNvPr id="3" name="Content Placeholder 2">
            <a:extLst>
              <a:ext uri="{FF2B5EF4-FFF2-40B4-BE49-F238E27FC236}">
                <a16:creationId xmlns:a16="http://schemas.microsoft.com/office/drawing/2014/main" id="{1A4A11A3-EC34-8663-5CB4-F1DA65333548}"/>
              </a:ext>
            </a:extLst>
          </p:cNvPr>
          <p:cNvSpPr>
            <a:spLocks noGrp="1"/>
          </p:cNvSpPr>
          <p:nvPr>
            <p:ph idx="1"/>
          </p:nvPr>
        </p:nvSpPr>
        <p:spPr>
          <a:xfrm>
            <a:off x="838200" y="1264356"/>
            <a:ext cx="10969978" cy="4912607"/>
          </a:xfrm>
          <a:solidFill>
            <a:schemeClr val="bg1"/>
          </a:solidFill>
        </p:spPr>
        <p:txBody>
          <a:bodyPr>
            <a:normAutofit fontScale="92500" lnSpcReduction="10000"/>
          </a:bodyPr>
          <a:lstStyle/>
          <a:p>
            <a:r>
              <a:rPr lang="en-US" b="1" dirty="0">
                <a:solidFill>
                  <a:srgbClr val="C00000"/>
                </a:solidFill>
              </a:rPr>
              <a:t>Purpose:</a:t>
            </a:r>
            <a:r>
              <a:rPr lang="en-US" b="1" dirty="0"/>
              <a:t> </a:t>
            </a:r>
            <a:r>
              <a:rPr lang="en-US" dirty="0"/>
              <a:t>Resources to strengthen and resubmit previously reviewed, and highly scored but unfunded grant proposals.</a:t>
            </a:r>
          </a:p>
          <a:p>
            <a:pPr lvl="0"/>
            <a:r>
              <a:rPr lang="en-US" b="1" dirty="0">
                <a:solidFill>
                  <a:srgbClr val="C00000"/>
                </a:solidFill>
              </a:rPr>
              <a:t>Eligible:</a:t>
            </a:r>
          </a:p>
          <a:p>
            <a:pPr lvl="1"/>
            <a:r>
              <a:rPr lang="en-US" dirty="0"/>
              <a:t>Tenure-track and tenured faculty members; non-tenure track faculty members with expectations of research and scholarly activities.</a:t>
            </a:r>
          </a:p>
          <a:p>
            <a:pPr lvl="1"/>
            <a:r>
              <a:rPr lang="en-US" dirty="0"/>
              <a:t>Faculty must be in good academic standing and have no more than $30,000 in available funds.</a:t>
            </a:r>
          </a:p>
          <a:p>
            <a:pPr lvl="1"/>
            <a:r>
              <a:rPr lang="en-US" dirty="0"/>
              <a:t>An unfunded proposal that hasn’t been resubmitted more than once. </a:t>
            </a:r>
          </a:p>
          <a:p>
            <a:pPr lvl="0"/>
            <a:r>
              <a:rPr lang="en-US" b="1" dirty="0">
                <a:solidFill>
                  <a:srgbClr val="C00000"/>
                </a:solidFill>
              </a:rPr>
              <a:t>Eligible Activities:</a:t>
            </a:r>
            <a:r>
              <a:rPr lang="en-US" dirty="0"/>
              <a:t> Professional writing and editing services, generation of additional preliminary data, consultant fees for proposal enhancement, other activities that directly address reviewer feedback. </a:t>
            </a:r>
          </a:p>
          <a:p>
            <a:r>
              <a:rPr lang="en-US" b="1" dirty="0">
                <a:solidFill>
                  <a:srgbClr val="C00000"/>
                </a:solidFill>
              </a:rPr>
              <a:t>Expected Outcome: </a:t>
            </a:r>
            <a:r>
              <a:rPr lang="en-US" dirty="0"/>
              <a:t>Submission of improved proposal to funding agency within the funding period or 12 months after the start of the funding period. </a:t>
            </a:r>
          </a:p>
        </p:txBody>
      </p:sp>
      <p:sp>
        <p:nvSpPr>
          <p:cNvPr id="4" name="Slide Number Placeholder 3">
            <a:extLst>
              <a:ext uri="{FF2B5EF4-FFF2-40B4-BE49-F238E27FC236}">
                <a16:creationId xmlns:a16="http://schemas.microsoft.com/office/drawing/2014/main" id="{AACCC7E6-4B0E-B70E-A0C3-CEE527FDE0B7}"/>
              </a:ext>
            </a:extLst>
          </p:cNvPr>
          <p:cNvSpPr>
            <a:spLocks noGrp="1"/>
          </p:cNvSpPr>
          <p:nvPr>
            <p:ph type="sldNum" sz="quarter" idx="12"/>
          </p:nvPr>
        </p:nvSpPr>
        <p:spPr/>
        <p:txBody>
          <a:bodyPr/>
          <a:lstStyle/>
          <a:p>
            <a:fld id="{36E0A6B4-3195-9B41-AD03-BB817428CF41}" type="slidenum">
              <a:rPr lang="en-US" smtClean="0"/>
              <a:t>26</a:t>
            </a:fld>
            <a:endParaRPr lang="en-US" dirty="0"/>
          </a:p>
        </p:txBody>
      </p:sp>
    </p:spTree>
    <p:extLst>
      <p:ext uri="{BB962C8B-B14F-4D97-AF65-F5344CB8AC3E}">
        <p14:creationId xmlns:p14="http://schemas.microsoft.com/office/powerpoint/2010/main" val="206641267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798406-F388-DCE0-374E-628F104EC810}"/>
              </a:ext>
            </a:extLst>
          </p:cNvPr>
          <p:cNvSpPr>
            <a:spLocks noGrp="1"/>
          </p:cNvSpPr>
          <p:nvPr>
            <p:ph type="title"/>
          </p:nvPr>
        </p:nvSpPr>
        <p:spPr>
          <a:xfrm>
            <a:off x="838200" y="365126"/>
            <a:ext cx="10515600" cy="697266"/>
          </a:xfrm>
        </p:spPr>
        <p:txBody>
          <a:bodyPr anchor="ctr">
            <a:normAutofit/>
          </a:bodyPr>
          <a:lstStyle/>
          <a:p>
            <a:r>
              <a:rPr lang="en-US" sz="3600" dirty="0"/>
              <a:t>Grant Resubmission Support - Review Criteria</a:t>
            </a:r>
          </a:p>
        </p:txBody>
      </p:sp>
      <p:sp>
        <p:nvSpPr>
          <p:cNvPr id="3" name="Content Placeholder 2">
            <a:extLst>
              <a:ext uri="{FF2B5EF4-FFF2-40B4-BE49-F238E27FC236}">
                <a16:creationId xmlns:a16="http://schemas.microsoft.com/office/drawing/2014/main" id="{C53BB5A7-6731-EF00-4BFD-F6E70E306B9B}"/>
              </a:ext>
            </a:extLst>
          </p:cNvPr>
          <p:cNvSpPr>
            <a:spLocks noGrp="1"/>
          </p:cNvSpPr>
          <p:nvPr>
            <p:ph idx="1"/>
          </p:nvPr>
        </p:nvSpPr>
        <p:spPr>
          <a:xfrm>
            <a:off x="587023" y="1241778"/>
            <a:ext cx="11119556" cy="4935185"/>
          </a:xfrm>
          <a:solidFill>
            <a:schemeClr val="bg1"/>
          </a:solidFill>
        </p:spPr>
        <p:txBody>
          <a:bodyPr>
            <a:normAutofit fontScale="40000" lnSpcReduction="20000"/>
          </a:bodyPr>
          <a:lstStyle/>
          <a:p>
            <a:pPr lvl="0">
              <a:lnSpc>
                <a:spcPct val="120000"/>
              </a:lnSpc>
            </a:pPr>
            <a:r>
              <a:rPr lang="en-US" sz="4800" i="1" dirty="0">
                <a:solidFill>
                  <a:srgbClr val="C00000"/>
                </a:solidFill>
              </a:rPr>
              <a:t>Response to Reviewer Feedback:  </a:t>
            </a:r>
            <a:r>
              <a:rPr lang="en-US" sz="4800" dirty="0"/>
              <a:t>Clear plan addressing specific reviewer concerns; identification of key weaknesses to be addressed; strategic approach to strengthening the proposal</a:t>
            </a:r>
          </a:p>
          <a:p>
            <a:pPr lvl="0">
              <a:lnSpc>
                <a:spcPct val="120000"/>
              </a:lnSpc>
            </a:pPr>
            <a:r>
              <a:rPr lang="en-US" sz="4800" i="1" dirty="0">
                <a:solidFill>
                  <a:srgbClr val="C00000"/>
                </a:solidFill>
              </a:rPr>
              <a:t>Resubmission Strategy:</a:t>
            </a:r>
            <a:r>
              <a:rPr lang="en-US" sz="4800" i="1" dirty="0"/>
              <a:t> </a:t>
            </a:r>
            <a:r>
              <a:rPr lang="en-US" sz="4800" dirty="0"/>
              <a:t>Specific activities planned (data generation, writing support, etc.); target funding agency and program identified; timeline for resubmission is clearly stated with identifiable milestones</a:t>
            </a:r>
          </a:p>
          <a:p>
            <a:pPr lvl="0">
              <a:lnSpc>
                <a:spcPct val="120000"/>
              </a:lnSpc>
            </a:pPr>
            <a:r>
              <a:rPr lang="en-US" sz="4800" i="1" dirty="0">
                <a:solidFill>
                  <a:srgbClr val="C00000"/>
                </a:solidFill>
              </a:rPr>
              <a:t>Likelihood of Success:</a:t>
            </a:r>
            <a:r>
              <a:rPr lang="en-US" sz="4800" i="1" dirty="0"/>
              <a:t> </a:t>
            </a:r>
            <a:r>
              <a:rPr lang="en-US" sz="4800" dirty="0"/>
              <a:t>Strength of additional data (if applicable); appropriateness of proposed improvements; potential competitiveness after proposed enhancements</a:t>
            </a:r>
          </a:p>
          <a:p>
            <a:pPr>
              <a:lnSpc>
                <a:spcPct val="120000"/>
              </a:lnSpc>
            </a:pPr>
            <a:r>
              <a:rPr lang="en-US" sz="4800" i="1" dirty="0">
                <a:solidFill>
                  <a:srgbClr val="C00000"/>
                </a:solidFill>
              </a:rPr>
              <a:t>Applicant Eligibility and Qualifications: </a:t>
            </a:r>
            <a:r>
              <a:rPr lang="en-US" sz="4800" dirty="0"/>
              <a:t>Verification of eligible faculty status; track record of research and scholarly productivity, and grant submissions; demonstrated commitment to research, scholarly, and creative excellence</a:t>
            </a:r>
          </a:p>
          <a:p>
            <a:pPr lvl="0">
              <a:lnSpc>
                <a:spcPct val="120000"/>
              </a:lnSpc>
            </a:pPr>
            <a:r>
              <a:rPr lang="en-US" sz="4800" i="1" dirty="0">
                <a:solidFill>
                  <a:srgbClr val="C00000"/>
                </a:solidFill>
              </a:rPr>
              <a:t>Budget and Budget Justification:</a:t>
            </a:r>
            <a:r>
              <a:rPr lang="en-US" sz="4800" i="1" dirty="0"/>
              <a:t> </a:t>
            </a:r>
            <a:r>
              <a:rPr lang="en-US" sz="4800" dirty="0"/>
              <a:t>Clear and reasonable budget within the budget limits; direct alignment between budget items and proposed activities; appropriate use of funds per program guidelines</a:t>
            </a:r>
          </a:p>
          <a:p>
            <a:pPr>
              <a:lnSpc>
                <a:spcPct val="120000"/>
              </a:lnSpc>
            </a:pPr>
            <a:r>
              <a:rPr lang="en-US" sz="4800" i="1" dirty="0">
                <a:solidFill>
                  <a:srgbClr val="C00000"/>
                </a:solidFill>
              </a:rPr>
              <a:t>Evidence of Previous Submission:</a:t>
            </a:r>
            <a:r>
              <a:rPr lang="en-US" sz="4800" i="1" dirty="0"/>
              <a:t> </a:t>
            </a:r>
            <a:r>
              <a:rPr lang="en-US" sz="4800" dirty="0"/>
              <a:t>Documentation of reviewed but not-awarded proposal; reviewer comments/feedback provided; demonstrated competitiveness of original proposal (e.g., score, reviews)</a:t>
            </a:r>
          </a:p>
          <a:p>
            <a:endParaRPr lang="en-US" dirty="0"/>
          </a:p>
        </p:txBody>
      </p:sp>
      <p:sp>
        <p:nvSpPr>
          <p:cNvPr id="4" name="Slide Number Placeholder 3">
            <a:extLst>
              <a:ext uri="{FF2B5EF4-FFF2-40B4-BE49-F238E27FC236}">
                <a16:creationId xmlns:a16="http://schemas.microsoft.com/office/drawing/2014/main" id="{AB21AEBD-C033-8B24-90C0-E75CB5FE33BC}"/>
              </a:ext>
            </a:extLst>
          </p:cNvPr>
          <p:cNvSpPr>
            <a:spLocks noGrp="1"/>
          </p:cNvSpPr>
          <p:nvPr>
            <p:ph type="sldNum" sz="quarter" idx="12"/>
          </p:nvPr>
        </p:nvSpPr>
        <p:spPr/>
        <p:txBody>
          <a:bodyPr/>
          <a:lstStyle/>
          <a:p>
            <a:fld id="{36E0A6B4-3195-9B41-AD03-BB817428CF41}" type="slidenum">
              <a:rPr lang="en-US" smtClean="0"/>
              <a:t>27</a:t>
            </a:fld>
            <a:endParaRPr lang="en-US" dirty="0"/>
          </a:p>
        </p:txBody>
      </p:sp>
    </p:spTree>
    <p:extLst>
      <p:ext uri="{BB962C8B-B14F-4D97-AF65-F5344CB8AC3E}">
        <p14:creationId xmlns:p14="http://schemas.microsoft.com/office/powerpoint/2010/main" val="394406467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BFB30C-6355-2433-F92A-6E4B77C93D27}"/>
              </a:ext>
            </a:extLst>
          </p:cNvPr>
          <p:cNvSpPr>
            <a:spLocks noGrp="1"/>
          </p:cNvSpPr>
          <p:nvPr>
            <p:ph type="title"/>
          </p:nvPr>
        </p:nvSpPr>
        <p:spPr/>
        <p:txBody>
          <a:bodyPr>
            <a:normAutofit/>
          </a:bodyPr>
          <a:lstStyle/>
          <a:p>
            <a:r>
              <a:rPr lang="en-US" sz="3600" dirty="0"/>
              <a:t>New Research Exploration – One-Time Funding Opportunity – </a:t>
            </a:r>
            <a:r>
              <a:rPr lang="en-US" sz="3600" dirty="0">
                <a:solidFill>
                  <a:srgbClr val="C00000"/>
                </a:solidFill>
              </a:rPr>
              <a:t>Due: Monday, February 16, 2026, 12 PM</a:t>
            </a:r>
          </a:p>
        </p:txBody>
      </p:sp>
      <p:sp>
        <p:nvSpPr>
          <p:cNvPr id="3" name="Content Placeholder 2">
            <a:extLst>
              <a:ext uri="{FF2B5EF4-FFF2-40B4-BE49-F238E27FC236}">
                <a16:creationId xmlns:a16="http://schemas.microsoft.com/office/drawing/2014/main" id="{B05A4DD1-91A2-6CDD-FF5F-FB75A39D738A}"/>
              </a:ext>
            </a:extLst>
          </p:cNvPr>
          <p:cNvSpPr>
            <a:spLocks noGrp="1"/>
          </p:cNvSpPr>
          <p:nvPr>
            <p:ph idx="1"/>
          </p:nvPr>
        </p:nvSpPr>
        <p:spPr>
          <a:solidFill>
            <a:schemeClr val="bg1"/>
          </a:solidFill>
        </p:spPr>
        <p:txBody>
          <a:bodyPr>
            <a:normAutofit fontScale="92500" lnSpcReduction="10000"/>
          </a:bodyPr>
          <a:lstStyle/>
          <a:p>
            <a:r>
              <a:rPr lang="en-US" dirty="0">
                <a:solidFill>
                  <a:srgbClr val="C00000"/>
                </a:solidFill>
              </a:rPr>
              <a:t>Purpose:</a:t>
            </a:r>
            <a:r>
              <a:rPr lang="en-US" dirty="0"/>
              <a:t> One-time funding opportunity (seed funding) supports faculty in pursuing new research, scholarly, and creative directions.</a:t>
            </a:r>
          </a:p>
          <a:p>
            <a:r>
              <a:rPr lang="en-US" dirty="0">
                <a:solidFill>
                  <a:srgbClr val="C00000"/>
                </a:solidFill>
              </a:rPr>
              <a:t>Eligibility:</a:t>
            </a:r>
          </a:p>
          <a:p>
            <a:pPr lvl="1"/>
            <a:r>
              <a:rPr lang="en-US" dirty="0"/>
              <a:t>All tenure-track and tenured faculty members; non-tenure track faculty members with expectations of research and scholarly activities.</a:t>
            </a:r>
          </a:p>
          <a:p>
            <a:pPr lvl="1"/>
            <a:r>
              <a:rPr lang="en-US" dirty="0"/>
              <a:t>Faculty must be in good academic standing; must not have any available funds exceeding $30,000.</a:t>
            </a:r>
          </a:p>
          <a:p>
            <a:r>
              <a:rPr lang="en-US" dirty="0">
                <a:solidFill>
                  <a:srgbClr val="C00000"/>
                </a:solidFill>
              </a:rPr>
              <a:t>Eligible Activities: </a:t>
            </a:r>
            <a:r>
              <a:rPr lang="en-US" dirty="0"/>
              <a:t>Exploration of emerging research areas with NO preliminary data and aligned with new funding priorities; research activities to develop proposals for new funding. </a:t>
            </a:r>
          </a:p>
          <a:p>
            <a:r>
              <a:rPr lang="en-US" dirty="0">
                <a:solidFill>
                  <a:srgbClr val="C00000"/>
                </a:solidFill>
              </a:rPr>
              <a:t>Expected Outcomes: </a:t>
            </a:r>
            <a:r>
              <a:rPr lang="en-US" dirty="0"/>
              <a:t>Submission of a proposal to a funding agency within 18 months after start of the funding period.</a:t>
            </a:r>
          </a:p>
        </p:txBody>
      </p:sp>
      <p:sp>
        <p:nvSpPr>
          <p:cNvPr id="4" name="Slide Number Placeholder 3">
            <a:extLst>
              <a:ext uri="{FF2B5EF4-FFF2-40B4-BE49-F238E27FC236}">
                <a16:creationId xmlns:a16="http://schemas.microsoft.com/office/drawing/2014/main" id="{7F1FB683-225A-D25D-073D-06599B9B236E}"/>
              </a:ext>
            </a:extLst>
          </p:cNvPr>
          <p:cNvSpPr>
            <a:spLocks noGrp="1"/>
          </p:cNvSpPr>
          <p:nvPr>
            <p:ph type="sldNum" sz="quarter" idx="12"/>
          </p:nvPr>
        </p:nvSpPr>
        <p:spPr/>
        <p:txBody>
          <a:bodyPr/>
          <a:lstStyle/>
          <a:p>
            <a:fld id="{36E0A6B4-3195-9B41-AD03-BB817428CF41}" type="slidenum">
              <a:rPr lang="en-US" smtClean="0"/>
              <a:t>28</a:t>
            </a:fld>
            <a:endParaRPr lang="en-US" dirty="0"/>
          </a:p>
        </p:txBody>
      </p:sp>
    </p:spTree>
    <p:extLst>
      <p:ext uri="{BB962C8B-B14F-4D97-AF65-F5344CB8AC3E}">
        <p14:creationId xmlns:p14="http://schemas.microsoft.com/office/powerpoint/2010/main" val="72834736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14975F-4E79-956B-2C35-00DBE993428E}"/>
              </a:ext>
            </a:extLst>
          </p:cNvPr>
          <p:cNvSpPr>
            <a:spLocks noGrp="1"/>
          </p:cNvSpPr>
          <p:nvPr>
            <p:ph type="title"/>
          </p:nvPr>
        </p:nvSpPr>
        <p:spPr>
          <a:xfrm>
            <a:off x="838200" y="365125"/>
            <a:ext cx="10515600" cy="876653"/>
          </a:xfrm>
        </p:spPr>
        <p:txBody>
          <a:bodyPr>
            <a:normAutofit/>
          </a:bodyPr>
          <a:lstStyle/>
          <a:p>
            <a:r>
              <a:rPr lang="en-US" sz="3600" dirty="0"/>
              <a:t>New Research Exploration – Review Criteria</a:t>
            </a:r>
          </a:p>
        </p:txBody>
      </p:sp>
      <p:sp>
        <p:nvSpPr>
          <p:cNvPr id="3" name="Content Placeholder 2">
            <a:extLst>
              <a:ext uri="{FF2B5EF4-FFF2-40B4-BE49-F238E27FC236}">
                <a16:creationId xmlns:a16="http://schemas.microsoft.com/office/drawing/2014/main" id="{90BF178D-4EDE-0A51-1D5C-E2EB99607EA5}"/>
              </a:ext>
            </a:extLst>
          </p:cNvPr>
          <p:cNvSpPr>
            <a:spLocks noGrp="1"/>
          </p:cNvSpPr>
          <p:nvPr>
            <p:ph idx="1"/>
          </p:nvPr>
        </p:nvSpPr>
        <p:spPr>
          <a:xfrm>
            <a:off x="838200" y="1241778"/>
            <a:ext cx="10515600" cy="4935185"/>
          </a:xfrm>
          <a:solidFill>
            <a:schemeClr val="bg1"/>
          </a:solidFill>
        </p:spPr>
        <p:txBody>
          <a:bodyPr>
            <a:normAutofit/>
          </a:bodyPr>
          <a:lstStyle/>
          <a:p>
            <a:r>
              <a:rPr lang="en-US" dirty="0">
                <a:solidFill>
                  <a:srgbClr val="C00000"/>
                </a:solidFill>
              </a:rPr>
              <a:t>Significance/Importance:</a:t>
            </a:r>
            <a:r>
              <a:rPr lang="en-US" b="1" dirty="0"/>
              <a:t> </a:t>
            </a:r>
            <a:r>
              <a:rPr lang="en-US" dirty="0"/>
              <a:t>Argues effectively that project has potential to lead to significant contributions to the concepts, theories, methods, technologies, applications, treatments, outcomes, services, and/or preventive interventions that drive the field or discipline.</a:t>
            </a:r>
          </a:p>
          <a:p>
            <a:r>
              <a:rPr lang="en-US" dirty="0">
                <a:solidFill>
                  <a:srgbClr val="C00000"/>
                </a:solidFill>
              </a:rPr>
              <a:t>Innovation/Novelty: </a:t>
            </a:r>
            <a:r>
              <a:rPr lang="en-US" dirty="0"/>
              <a:t>Demonstrates that project develops or employs innovative/novel theoretical or creative concepts, approaches, methods, instrumentation, technologies, and applications.</a:t>
            </a:r>
          </a:p>
          <a:p>
            <a:r>
              <a:rPr lang="en-US" dirty="0">
                <a:solidFill>
                  <a:srgbClr val="C00000"/>
                </a:solidFill>
              </a:rPr>
              <a:t>Approach and Timeline: </a:t>
            </a:r>
            <a:r>
              <a:rPr lang="en-US" dirty="0"/>
              <a:t>Outlines clearly articulated and well-reasoned plan of action.</a:t>
            </a:r>
          </a:p>
          <a:p>
            <a:r>
              <a:rPr lang="en-US" dirty="0">
                <a:solidFill>
                  <a:srgbClr val="C00000"/>
                </a:solidFill>
              </a:rPr>
              <a:t>Feasibility and Resources: </a:t>
            </a:r>
            <a:r>
              <a:rPr lang="en-US" dirty="0"/>
              <a:t>Described project is achievable and potential concerns about feasibility have been addressed.</a:t>
            </a:r>
          </a:p>
        </p:txBody>
      </p:sp>
      <p:sp>
        <p:nvSpPr>
          <p:cNvPr id="4" name="Slide Number Placeholder 3">
            <a:extLst>
              <a:ext uri="{FF2B5EF4-FFF2-40B4-BE49-F238E27FC236}">
                <a16:creationId xmlns:a16="http://schemas.microsoft.com/office/drawing/2014/main" id="{448176C7-4097-B886-A210-F451A168D9A7}"/>
              </a:ext>
            </a:extLst>
          </p:cNvPr>
          <p:cNvSpPr>
            <a:spLocks noGrp="1"/>
          </p:cNvSpPr>
          <p:nvPr>
            <p:ph type="sldNum" sz="quarter" idx="12"/>
          </p:nvPr>
        </p:nvSpPr>
        <p:spPr/>
        <p:txBody>
          <a:bodyPr/>
          <a:lstStyle/>
          <a:p>
            <a:fld id="{36E0A6B4-3195-9B41-AD03-BB817428CF41}" type="slidenum">
              <a:rPr lang="en-US" smtClean="0"/>
              <a:t>29</a:t>
            </a:fld>
            <a:endParaRPr lang="en-US" dirty="0"/>
          </a:p>
        </p:txBody>
      </p:sp>
    </p:spTree>
    <p:extLst>
      <p:ext uri="{BB962C8B-B14F-4D97-AF65-F5344CB8AC3E}">
        <p14:creationId xmlns:p14="http://schemas.microsoft.com/office/powerpoint/2010/main" val="171967371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A688E1-D77C-3A40-9ADB-6360A524E368}"/>
              </a:ext>
            </a:extLst>
          </p:cNvPr>
          <p:cNvSpPr>
            <a:spLocks noGrp="1"/>
          </p:cNvSpPr>
          <p:nvPr>
            <p:ph type="title"/>
          </p:nvPr>
        </p:nvSpPr>
        <p:spPr>
          <a:xfrm>
            <a:off x="838200" y="365126"/>
            <a:ext cx="10515600" cy="925792"/>
          </a:xfrm>
        </p:spPr>
        <p:txBody>
          <a:bodyPr>
            <a:normAutofit/>
          </a:bodyPr>
          <a:lstStyle/>
          <a:p>
            <a:r>
              <a:rPr lang="en-US" sz="3600" dirty="0">
                <a:latin typeface="+mn-lt"/>
              </a:rPr>
              <a:t>Purpose of the FGRSC</a:t>
            </a:r>
          </a:p>
        </p:txBody>
      </p:sp>
      <p:sp>
        <p:nvSpPr>
          <p:cNvPr id="3" name="Content Placeholder 2">
            <a:extLst>
              <a:ext uri="{FF2B5EF4-FFF2-40B4-BE49-F238E27FC236}">
                <a16:creationId xmlns:a16="http://schemas.microsoft.com/office/drawing/2014/main" id="{444B4D5C-4B12-6B8B-6773-49F5547A3191}"/>
              </a:ext>
            </a:extLst>
          </p:cNvPr>
          <p:cNvSpPr>
            <a:spLocks noGrp="1"/>
          </p:cNvSpPr>
          <p:nvPr>
            <p:ph idx="1"/>
          </p:nvPr>
        </p:nvSpPr>
        <p:spPr>
          <a:xfrm>
            <a:off x="838200" y="1290918"/>
            <a:ext cx="10515600" cy="4886045"/>
          </a:xfrm>
        </p:spPr>
        <p:txBody>
          <a:bodyPr>
            <a:normAutofit/>
          </a:bodyPr>
          <a:lstStyle/>
          <a:p>
            <a:r>
              <a:rPr lang="en-US" sz="2400" dirty="0">
                <a:solidFill>
                  <a:srgbClr val="2F2F2F"/>
                </a:solidFill>
                <a:effectLst/>
                <a:ea typeface="Calibri" panose="020F0502020204030204" pitchFamily="34" charset="0"/>
              </a:rPr>
              <a:t>Providing competitive, merit-based support for </a:t>
            </a:r>
            <a:r>
              <a:rPr lang="en-US" sz="2400" dirty="0"/>
              <a:t>research, scholarly, and creative activities in the humanities, fine arts, performing arts, social sciences, education, and other related disciplines:</a:t>
            </a:r>
            <a:endParaRPr lang="en-US" sz="2400" dirty="0">
              <a:solidFill>
                <a:srgbClr val="2F2F2F"/>
              </a:solidFill>
              <a:effectLst/>
              <a:ea typeface="Calibri" panose="020F0502020204030204" pitchFamily="34" charset="0"/>
            </a:endParaRPr>
          </a:p>
          <a:p>
            <a:pPr lvl="1"/>
            <a:r>
              <a:rPr lang="en-US" sz="2000" dirty="0">
                <a:solidFill>
                  <a:srgbClr val="2F2F2F"/>
                </a:solidFill>
                <a:ea typeface="Calibri" panose="020F0502020204030204" pitchFamily="34" charset="0"/>
              </a:rPr>
              <a:t>L</a:t>
            </a:r>
            <a:r>
              <a:rPr lang="en-US" sz="2000" dirty="0">
                <a:solidFill>
                  <a:srgbClr val="2F2F2F"/>
                </a:solidFill>
                <a:effectLst/>
                <a:ea typeface="Calibri" panose="020F0502020204030204" pitchFamily="34" charset="0"/>
              </a:rPr>
              <a:t>eading to the development of new or the advancement of existing scholarship/</a:t>
            </a:r>
            <a:r>
              <a:rPr lang="en-US" sz="2000">
                <a:solidFill>
                  <a:srgbClr val="2F2F2F"/>
                </a:solidFill>
                <a:effectLst/>
                <a:ea typeface="Calibri" panose="020F0502020204030204" pitchFamily="34" charset="0"/>
              </a:rPr>
              <a:t>creative</a:t>
            </a:r>
            <a:r>
              <a:rPr lang="en-US" sz="2000" spc="200">
                <a:solidFill>
                  <a:srgbClr val="2F2F2F"/>
                </a:solidFill>
                <a:effectLst/>
                <a:ea typeface="Calibri" panose="020F0502020204030204" pitchFamily="34" charset="0"/>
              </a:rPr>
              <a:t> </a:t>
            </a:r>
            <a:r>
              <a:rPr lang="en-US" sz="2000">
                <a:solidFill>
                  <a:srgbClr val="2F2F2F"/>
                </a:solidFill>
                <a:effectLst/>
                <a:ea typeface="Calibri" panose="020F0502020204030204" pitchFamily="34" charset="0"/>
              </a:rPr>
              <a:t>activities</a:t>
            </a:r>
            <a:endParaRPr lang="en-US" sz="2000" dirty="0">
              <a:solidFill>
                <a:srgbClr val="2F2F2F"/>
              </a:solidFill>
              <a:effectLst/>
              <a:ea typeface="Calibri" panose="020F0502020204030204" pitchFamily="34" charset="0"/>
            </a:endParaRPr>
          </a:p>
          <a:p>
            <a:pPr lvl="1"/>
            <a:r>
              <a:rPr lang="en-US" sz="2000" dirty="0">
                <a:solidFill>
                  <a:srgbClr val="2F2F2F"/>
                </a:solidFill>
                <a:effectLst/>
                <a:ea typeface="Calibri" panose="020F0502020204030204" pitchFamily="34" charset="0"/>
              </a:rPr>
              <a:t>Enhancing intellectual and creative life of Chapman’s community and beyond</a:t>
            </a:r>
          </a:p>
          <a:p>
            <a:endParaRPr lang="en-US" sz="2400" dirty="0">
              <a:solidFill>
                <a:srgbClr val="2F2F2F"/>
              </a:solidFill>
              <a:ea typeface="Calibri" panose="020F0502020204030204" pitchFamily="34" charset="0"/>
            </a:endParaRPr>
          </a:p>
          <a:p>
            <a:r>
              <a:rPr lang="en-US" sz="2400" dirty="0">
                <a:solidFill>
                  <a:srgbClr val="2F2F2F"/>
                </a:solidFill>
                <a:effectLst/>
                <a:ea typeface="Calibri" panose="020F0502020204030204" pitchFamily="34" charset="0"/>
              </a:rPr>
              <a:t>The FGRSC </a:t>
            </a:r>
            <a:r>
              <a:rPr lang="en-US" sz="2400" u="sng" dirty="0">
                <a:solidFill>
                  <a:srgbClr val="2F2F2F"/>
                </a:solidFill>
                <a:effectLst/>
                <a:ea typeface="Calibri" panose="020F0502020204030204" pitchFamily="34" charset="0"/>
              </a:rPr>
              <a:t>does not support </a:t>
            </a:r>
            <a:r>
              <a:rPr lang="en-US" sz="2400" dirty="0">
                <a:solidFill>
                  <a:srgbClr val="2F2F2F"/>
                </a:solidFill>
                <a:effectLst/>
                <a:ea typeface="Calibri" panose="020F0502020204030204" pitchFamily="34" charset="0"/>
              </a:rPr>
              <a:t>projects that focus primarily on education (e.g., program</a:t>
            </a:r>
            <a:r>
              <a:rPr lang="en-US" sz="2400" spc="-15" dirty="0">
                <a:solidFill>
                  <a:srgbClr val="2F2F2F"/>
                </a:solidFill>
                <a:effectLst/>
                <a:ea typeface="Calibri" panose="020F0502020204030204" pitchFamily="34" charset="0"/>
              </a:rPr>
              <a:t> </a:t>
            </a:r>
            <a:r>
              <a:rPr lang="en-US" sz="2400" dirty="0">
                <a:solidFill>
                  <a:srgbClr val="2F2F2F"/>
                </a:solidFill>
                <a:effectLst/>
                <a:ea typeface="Calibri" panose="020F0502020204030204" pitchFamily="34" charset="0"/>
              </a:rPr>
              <a:t>development) or provides funding for publication of research/scholarship or creative activities.</a:t>
            </a:r>
            <a:r>
              <a:rPr lang="en-US" sz="2400" spc="-20" dirty="0">
                <a:solidFill>
                  <a:srgbClr val="2F2F2F"/>
                </a:solidFill>
                <a:effectLst/>
                <a:ea typeface="Calibri" panose="020F0502020204030204" pitchFamily="34" charset="0"/>
              </a:rPr>
              <a:t> </a:t>
            </a:r>
            <a:endParaRPr lang="en-US" sz="2400" dirty="0"/>
          </a:p>
        </p:txBody>
      </p:sp>
      <p:sp>
        <p:nvSpPr>
          <p:cNvPr id="4" name="Slide Number Placeholder 3">
            <a:extLst>
              <a:ext uri="{FF2B5EF4-FFF2-40B4-BE49-F238E27FC236}">
                <a16:creationId xmlns:a16="http://schemas.microsoft.com/office/drawing/2014/main" id="{053AAE01-2DF1-42C5-FFD3-78A812418ED1}"/>
              </a:ext>
            </a:extLst>
          </p:cNvPr>
          <p:cNvSpPr>
            <a:spLocks noGrp="1"/>
          </p:cNvSpPr>
          <p:nvPr>
            <p:ph type="sldNum" sz="quarter" idx="12"/>
          </p:nvPr>
        </p:nvSpPr>
        <p:spPr/>
        <p:txBody>
          <a:bodyPr/>
          <a:lstStyle/>
          <a:p>
            <a:fld id="{36E0A6B4-3195-9B41-AD03-BB817428CF41}" type="slidenum">
              <a:rPr lang="en-US" smtClean="0"/>
              <a:t>3</a:t>
            </a:fld>
            <a:endParaRPr lang="en-US" dirty="0"/>
          </a:p>
        </p:txBody>
      </p:sp>
    </p:spTree>
    <p:extLst>
      <p:ext uri="{BB962C8B-B14F-4D97-AF65-F5344CB8AC3E}">
        <p14:creationId xmlns:p14="http://schemas.microsoft.com/office/powerpoint/2010/main" val="355824914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7D140B-4A3E-B6B2-5DCA-6EAB486373EA}"/>
              </a:ext>
            </a:extLst>
          </p:cNvPr>
          <p:cNvSpPr>
            <a:spLocks noGrp="1"/>
          </p:cNvSpPr>
          <p:nvPr>
            <p:ph type="title"/>
          </p:nvPr>
        </p:nvSpPr>
        <p:spPr>
          <a:xfrm>
            <a:off x="838200" y="365126"/>
            <a:ext cx="10515600" cy="786342"/>
          </a:xfrm>
        </p:spPr>
        <p:txBody>
          <a:bodyPr>
            <a:normAutofit/>
          </a:bodyPr>
          <a:lstStyle/>
          <a:p>
            <a:r>
              <a:rPr lang="en-US" sz="3600" dirty="0"/>
              <a:t>New Research Exploration – Review Criteria</a:t>
            </a:r>
          </a:p>
        </p:txBody>
      </p:sp>
      <p:sp>
        <p:nvSpPr>
          <p:cNvPr id="3" name="Content Placeholder 2">
            <a:extLst>
              <a:ext uri="{FF2B5EF4-FFF2-40B4-BE49-F238E27FC236}">
                <a16:creationId xmlns:a16="http://schemas.microsoft.com/office/drawing/2014/main" id="{95E160E3-8D1C-A0EB-FF61-2AF58F6CBEC7}"/>
              </a:ext>
            </a:extLst>
          </p:cNvPr>
          <p:cNvSpPr>
            <a:spLocks noGrp="1"/>
          </p:cNvSpPr>
          <p:nvPr>
            <p:ph idx="1"/>
          </p:nvPr>
        </p:nvSpPr>
        <p:spPr>
          <a:xfrm>
            <a:off x="838200" y="1422400"/>
            <a:ext cx="10515600" cy="4754563"/>
          </a:xfrm>
          <a:solidFill>
            <a:schemeClr val="bg1"/>
          </a:solidFill>
        </p:spPr>
        <p:txBody>
          <a:bodyPr/>
          <a:lstStyle/>
          <a:p>
            <a:r>
              <a:rPr lang="en-US" dirty="0">
                <a:solidFill>
                  <a:srgbClr val="C00000"/>
                </a:solidFill>
              </a:rPr>
              <a:t>Investigator: </a:t>
            </a:r>
            <a:r>
              <a:rPr lang="en-US" dirty="0"/>
              <a:t>Provides evidence that the applicant is eligible for the New Research Exploration award and is well-suited to carry out the project. </a:t>
            </a:r>
          </a:p>
          <a:p>
            <a:r>
              <a:rPr lang="en-US" dirty="0">
                <a:solidFill>
                  <a:srgbClr val="C00000"/>
                </a:solidFill>
              </a:rPr>
              <a:t>Impact and Outcomes: </a:t>
            </a:r>
            <a:r>
              <a:rPr lang="en-US" dirty="0"/>
              <a:t>If objectives of project are achieved, the project has high potential for leading to further work with value or impact in the ﬁeld and will lead to disciplinary achievement and extramural funding. </a:t>
            </a:r>
          </a:p>
          <a:p>
            <a:r>
              <a:rPr lang="en-US" dirty="0">
                <a:solidFill>
                  <a:srgbClr val="C00000"/>
                </a:solidFill>
              </a:rPr>
              <a:t>Budget and Budget Justiﬁcation:</a:t>
            </a:r>
            <a:r>
              <a:rPr lang="en-US" dirty="0"/>
              <a:t> Budget is appropriate and suﬃcient to conduct the proposed work.</a:t>
            </a:r>
          </a:p>
          <a:p>
            <a:endParaRPr lang="en-US" dirty="0"/>
          </a:p>
        </p:txBody>
      </p:sp>
      <p:sp>
        <p:nvSpPr>
          <p:cNvPr id="4" name="Slide Number Placeholder 3">
            <a:extLst>
              <a:ext uri="{FF2B5EF4-FFF2-40B4-BE49-F238E27FC236}">
                <a16:creationId xmlns:a16="http://schemas.microsoft.com/office/drawing/2014/main" id="{0D17024E-E3FE-FDA5-8D6C-587E0EA94A2A}"/>
              </a:ext>
            </a:extLst>
          </p:cNvPr>
          <p:cNvSpPr>
            <a:spLocks noGrp="1"/>
          </p:cNvSpPr>
          <p:nvPr>
            <p:ph type="sldNum" sz="quarter" idx="12"/>
          </p:nvPr>
        </p:nvSpPr>
        <p:spPr/>
        <p:txBody>
          <a:bodyPr/>
          <a:lstStyle/>
          <a:p>
            <a:fld id="{36E0A6B4-3195-9B41-AD03-BB817428CF41}" type="slidenum">
              <a:rPr lang="en-US" smtClean="0"/>
              <a:t>30</a:t>
            </a:fld>
            <a:endParaRPr lang="en-US" dirty="0"/>
          </a:p>
        </p:txBody>
      </p:sp>
    </p:spTree>
    <p:extLst>
      <p:ext uri="{BB962C8B-B14F-4D97-AF65-F5344CB8AC3E}">
        <p14:creationId xmlns:p14="http://schemas.microsoft.com/office/powerpoint/2010/main" val="207355846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617158-9861-1DC4-1CEA-F2B0927241F1}"/>
              </a:ext>
            </a:extLst>
          </p:cNvPr>
          <p:cNvSpPr>
            <a:spLocks noGrp="1"/>
          </p:cNvSpPr>
          <p:nvPr>
            <p:ph type="title"/>
          </p:nvPr>
        </p:nvSpPr>
        <p:spPr>
          <a:xfrm>
            <a:off x="838200" y="506777"/>
            <a:ext cx="10515600" cy="1145754"/>
          </a:xfrm>
        </p:spPr>
        <p:txBody>
          <a:bodyPr anchor="b">
            <a:normAutofit/>
          </a:bodyPr>
          <a:lstStyle/>
          <a:p>
            <a:pPr algn="ctr"/>
            <a:r>
              <a:rPr lang="en-US" sz="3600" b="1" dirty="0">
                <a:latin typeface="+mn-lt"/>
              </a:rPr>
              <a:t>Questions?</a:t>
            </a:r>
            <a:br>
              <a:rPr lang="en-US" sz="3600" b="1" dirty="0"/>
            </a:br>
            <a:endParaRPr lang="en-US" sz="3600" dirty="0"/>
          </a:p>
        </p:txBody>
      </p:sp>
      <p:sp>
        <p:nvSpPr>
          <p:cNvPr id="3" name="Content Placeholder 2">
            <a:extLst>
              <a:ext uri="{FF2B5EF4-FFF2-40B4-BE49-F238E27FC236}">
                <a16:creationId xmlns:a16="http://schemas.microsoft.com/office/drawing/2014/main" id="{700039EC-2408-316D-82A3-DC5D2F46BFCD}"/>
              </a:ext>
            </a:extLst>
          </p:cNvPr>
          <p:cNvSpPr>
            <a:spLocks noGrp="1"/>
          </p:cNvSpPr>
          <p:nvPr>
            <p:ph idx="1"/>
          </p:nvPr>
        </p:nvSpPr>
        <p:spPr/>
        <p:txBody>
          <a:bodyPr>
            <a:normAutofit/>
          </a:bodyPr>
          <a:lstStyle/>
          <a:p>
            <a:pPr marL="0" indent="0" algn="ctr">
              <a:buNone/>
            </a:pPr>
            <a:endParaRPr lang="en-US" sz="4000" b="1" dirty="0"/>
          </a:p>
          <a:p>
            <a:pPr marL="0" indent="0" algn="ctr">
              <a:buNone/>
            </a:pPr>
            <a:r>
              <a:rPr lang="en-US" dirty="0">
                <a:solidFill>
                  <a:srgbClr val="2F2F2F"/>
                </a:solidFill>
                <a:effectLst/>
                <a:latin typeface="Calibri" panose="020F0502020204030204" pitchFamily="34" charset="0"/>
                <a:ea typeface="Calibri" panose="020F0502020204030204" pitchFamily="34" charset="0"/>
              </a:rPr>
              <a:t>Email: </a:t>
            </a:r>
            <a:r>
              <a:rPr lang="en-US" spc="-10" dirty="0">
                <a:solidFill>
                  <a:srgbClr val="0000FF"/>
                </a:solidFill>
                <a:effectLst/>
                <a:latin typeface="Calibri" panose="020F0502020204030204" pitchFamily="34" charset="0"/>
                <a:ea typeface="Calibri" panose="020F0502020204030204" pitchFamily="34" charset="0"/>
                <a:hlinkClick r:id="rId3"/>
              </a:rPr>
              <a:t>oﬃceofresearch@chapman.edu</a:t>
            </a:r>
            <a:endParaRPr lang="en-US" b="1" dirty="0"/>
          </a:p>
        </p:txBody>
      </p:sp>
      <p:sp>
        <p:nvSpPr>
          <p:cNvPr id="4" name="Slide Number Placeholder 3">
            <a:extLst>
              <a:ext uri="{FF2B5EF4-FFF2-40B4-BE49-F238E27FC236}">
                <a16:creationId xmlns:a16="http://schemas.microsoft.com/office/drawing/2014/main" id="{EA599352-4F7E-369A-089D-5CE51F435F57}"/>
              </a:ext>
            </a:extLst>
          </p:cNvPr>
          <p:cNvSpPr>
            <a:spLocks noGrp="1"/>
          </p:cNvSpPr>
          <p:nvPr>
            <p:ph type="sldNum" sz="quarter" idx="12"/>
          </p:nvPr>
        </p:nvSpPr>
        <p:spPr/>
        <p:txBody>
          <a:bodyPr/>
          <a:lstStyle/>
          <a:p>
            <a:fld id="{36E0A6B4-3195-9B41-AD03-BB817428CF41}" type="slidenum">
              <a:rPr lang="en-US" smtClean="0"/>
              <a:t>31</a:t>
            </a:fld>
            <a:endParaRPr lang="en-US" dirty="0"/>
          </a:p>
        </p:txBody>
      </p:sp>
    </p:spTree>
    <p:extLst>
      <p:ext uri="{BB962C8B-B14F-4D97-AF65-F5344CB8AC3E}">
        <p14:creationId xmlns:p14="http://schemas.microsoft.com/office/powerpoint/2010/main" val="26742887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8D4D56-CA0A-C5B7-3FF1-80EBDC55906D}"/>
              </a:ext>
            </a:extLst>
          </p:cNvPr>
          <p:cNvSpPr>
            <a:spLocks noGrp="1"/>
          </p:cNvSpPr>
          <p:nvPr>
            <p:ph type="title"/>
          </p:nvPr>
        </p:nvSpPr>
        <p:spPr>
          <a:xfrm>
            <a:off x="838200" y="365126"/>
            <a:ext cx="10515600" cy="804455"/>
          </a:xfrm>
        </p:spPr>
        <p:txBody>
          <a:bodyPr>
            <a:normAutofit/>
          </a:bodyPr>
          <a:lstStyle/>
          <a:p>
            <a:r>
              <a:rPr lang="en-US" sz="3600" dirty="0">
                <a:latin typeface="+mn-lt"/>
              </a:rPr>
              <a:t>Who is eligible to apply?</a:t>
            </a:r>
          </a:p>
        </p:txBody>
      </p:sp>
      <p:sp>
        <p:nvSpPr>
          <p:cNvPr id="3" name="Content Placeholder 2">
            <a:extLst>
              <a:ext uri="{FF2B5EF4-FFF2-40B4-BE49-F238E27FC236}">
                <a16:creationId xmlns:a16="http://schemas.microsoft.com/office/drawing/2014/main" id="{359B7785-781B-5673-0C53-ACD0D8BFFD66}"/>
              </a:ext>
            </a:extLst>
          </p:cNvPr>
          <p:cNvSpPr>
            <a:spLocks noGrp="1"/>
          </p:cNvSpPr>
          <p:nvPr>
            <p:ph idx="1"/>
          </p:nvPr>
        </p:nvSpPr>
        <p:spPr>
          <a:xfrm>
            <a:off x="838200" y="1286540"/>
            <a:ext cx="10515600" cy="4890423"/>
          </a:xfrm>
        </p:spPr>
        <p:txBody>
          <a:bodyPr>
            <a:normAutofit/>
          </a:bodyPr>
          <a:lstStyle/>
          <a:p>
            <a:pPr marL="458788" marR="0" indent="-449263">
              <a:spcBef>
                <a:spcPts val="0"/>
              </a:spcBef>
              <a:spcAft>
                <a:spcPts val="0"/>
              </a:spcAft>
            </a:pPr>
            <a:endParaRPr lang="en-US" sz="2400" i="1" dirty="0">
              <a:solidFill>
                <a:srgbClr val="2F2F2F"/>
              </a:solidFill>
              <a:effectLst/>
              <a:ea typeface="Calibri" panose="020F0502020204030204" pitchFamily="34" charset="0"/>
            </a:endParaRPr>
          </a:p>
          <a:p>
            <a:pPr marL="458788" marR="0" indent="-449263">
              <a:lnSpc>
                <a:spcPct val="100000"/>
              </a:lnSpc>
              <a:spcBef>
                <a:spcPts val="0"/>
              </a:spcBef>
              <a:spcAft>
                <a:spcPts val="0"/>
              </a:spcAft>
            </a:pPr>
            <a:r>
              <a:rPr lang="en-US" i="1" dirty="0">
                <a:solidFill>
                  <a:srgbClr val="2F2F2F"/>
                </a:solidFill>
                <a:effectLst/>
                <a:ea typeface="Calibri" panose="020F0502020204030204" pitchFamily="34" charset="0"/>
              </a:rPr>
              <a:t>Tenure</a:t>
            </a:r>
            <a:r>
              <a:rPr lang="en-US" i="1" spc="-10" dirty="0">
                <a:solidFill>
                  <a:srgbClr val="2F2F2F"/>
                </a:solidFill>
                <a:effectLst/>
                <a:ea typeface="Calibri" panose="020F0502020204030204" pitchFamily="34" charset="0"/>
              </a:rPr>
              <a:t> </a:t>
            </a:r>
            <a:r>
              <a:rPr lang="en-US" i="1" dirty="0">
                <a:solidFill>
                  <a:srgbClr val="2F2F2F"/>
                </a:solidFill>
                <a:effectLst/>
                <a:ea typeface="Calibri" panose="020F0502020204030204" pitchFamily="34" charset="0"/>
              </a:rPr>
              <a:t>track, tenured, and non-tenure track faculty members </a:t>
            </a:r>
            <a:r>
              <a:rPr lang="en-US" dirty="0"/>
              <a:t>in the humanities, arts, social sciences, education, and other related fields </a:t>
            </a:r>
            <a:endParaRPr lang="en-US" dirty="0">
              <a:solidFill>
                <a:srgbClr val="2F2F2F"/>
              </a:solidFill>
              <a:effectLst/>
              <a:ea typeface="Calibri" panose="020F0502020204030204" pitchFamily="34" charset="0"/>
            </a:endParaRPr>
          </a:p>
          <a:p>
            <a:pPr marL="458788" marR="0" indent="-449263">
              <a:lnSpc>
                <a:spcPct val="100000"/>
              </a:lnSpc>
              <a:spcAft>
                <a:spcPts val="0"/>
              </a:spcAft>
            </a:pPr>
            <a:r>
              <a:rPr lang="en-US" dirty="0">
                <a:solidFill>
                  <a:srgbClr val="2F2F2F"/>
                </a:solidFill>
                <a:effectLst/>
                <a:ea typeface="Calibri" panose="020F0502020204030204" pitchFamily="34" charset="0"/>
              </a:rPr>
              <a:t>Faculty must be in good academic standing</a:t>
            </a:r>
            <a:endParaRPr lang="en-US" dirty="0">
              <a:effectLst/>
              <a:ea typeface="Calibri" panose="020F0502020204030204" pitchFamily="34" charset="0"/>
            </a:endParaRPr>
          </a:p>
          <a:p>
            <a:pPr marL="458788" indent="-458788">
              <a:lnSpc>
                <a:spcPct val="100000"/>
              </a:lnSpc>
            </a:pPr>
            <a:r>
              <a:rPr lang="en-US" i="1" dirty="0">
                <a:solidFill>
                  <a:srgbClr val="3F3F3F"/>
                </a:solidFill>
                <a:effectLst/>
              </a:rPr>
              <a:t>Non-tenure track faculty</a:t>
            </a:r>
            <a:r>
              <a:rPr lang="en-US" dirty="0">
                <a:solidFill>
                  <a:srgbClr val="3F3F3F"/>
                </a:solidFill>
                <a:effectLst/>
              </a:rPr>
              <a:t> who have expectations of scholarship in their contracts.</a:t>
            </a:r>
            <a:endParaRPr lang="en-US" dirty="0">
              <a:effectLst/>
            </a:endParaRPr>
          </a:p>
          <a:p>
            <a:pPr marL="458788" indent="-458788"/>
            <a:endParaRPr lang="en-US" dirty="0"/>
          </a:p>
          <a:p>
            <a:pPr marL="458788" indent="-458788"/>
            <a:r>
              <a:rPr lang="en-US" dirty="0"/>
              <a:t>Note: only one application per faculty member</a:t>
            </a:r>
          </a:p>
        </p:txBody>
      </p:sp>
      <p:sp>
        <p:nvSpPr>
          <p:cNvPr id="4" name="Slide Number Placeholder 3">
            <a:extLst>
              <a:ext uri="{FF2B5EF4-FFF2-40B4-BE49-F238E27FC236}">
                <a16:creationId xmlns:a16="http://schemas.microsoft.com/office/drawing/2014/main" id="{D45C8354-0C51-1405-EFA9-6013E6FE271C}"/>
              </a:ext>
            </a:extLst>
          </p:cNvPr>
          <p:cNvSpPr>
            <a:spLocks noGrp="1"/>
          </p:cNvSpPr>
          <p:nvPr>
            <p:ph type="sldNum" sz="quarter" idx="12"/>
          </p:nvPr>
        </p:nvSpPr>
        <p:spPr/>
        <p:txBody>
          <a:bodyPr/>
          <a:lstStyle/>
          <a:p>
            <a:fld id="{36E0A6B4-3195-9B41-AD03-BB817428CF41}" type="slidenum">
              <a:rPr lang="en-US" smtClean="0"/>
              <a:t>4</a:t>
            </a:fld>
            <a:endParaRPr lang="en-US" dirty="0"/>
          </a:p>
        </p:txBody>
      </p:sp>
    </p:spTree>
    <p:extLst>
      <p:ext uri="{BB962C8B-B14F-4D97-AF65-F5344CB8AC3E}">
        <p14:creationId xmlns:p14="http://schemas.microsoft.com/office/powerpoint/2010/main" val="412473183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D7A01A-451D-5435-674D-154275FD2F9A}"/>
              </a:ext>
            </a:extLst>
          </p:cNvPr>
          <p:cNvSpPr>
            <a:spLocks noGrp="1"/>
          </p:cNvSpPr>
          <p:nvPr>
            <p:ph type="title"/>
          </p:nvPr>
        </p:nvSpPr>
        <p:spPr>
          <a:xfrm>
            <a:off x="838200" y="365126"/>
            <a:ext cx="10515600" cy="975160"/>
          </a:xfrm>
        </p:spPr>
        <p:txBody>
          <a:bodyPr>
            <a:normAutofit/>
          </a:bodyPr>
          <a:lstStyle/>
          <a:p>
            <a:r>
              <a:rPr lang="en-US" sz="3600" dirty="0">
                <a:latin typeface="+mn-lt"/>
              </a:rPr>
              <a:t>Who is NOT Eligible?</a:t>
            </a:r>
          </a:p>
        </p:txBody>
      </p:sp>
      <p:sp>
        <p:nvSpPr>
          <p:cNvPr id="3" name="Content Placeholder 2">
            <a:extLst>
              <a:ext uri="{FF2B5EF4-FFF2-40B4-BE49-F238E27FC236}">
                <a16:creationId xmlns:a16="http://schemas.microsoft.com/office/drawing/2014/main" id="{04B83EAB-162D-97E6-62B9-EED48D3978E0}"/>
              </a:ext>
            </a:extLst>
          </p:cNvPr>
          <p:cNvSpPr>
            <a:spLocks noGrp="1"/>
          </p:cNvSpPr>
          <p:nvPr>
            <p:ph idx="1"/>
          </p:nvPr>
        </p:nvSpPr>
        <p:spPr>
          <a:xfrm>
            <a:off x="838200" y="1761067"/>
            <a:ext cx="10515600" cy="4415896"/>
          </a:xfrm>
        </p:spPr>
        <p:txBody>
          <a:bodyPr/>
          <a:lstStyle/>
          <a:p>
            <a:pPr marL="460375" indent="-460375">
              <a:lnSpc>
                <a:spcPct val="100000"/>
              </a:lnSpc>
            </a:pPr>
            <a:r>
              <a:rPr lang="en-US" sz="3200" dirty="0">
                <a:cs typeface="Arial" panose="020B0604020202020204" pitchFamily="34" charset="0"/>
              </a:rPr>
              <a:t>Faculty who received funding from OOR in the past three years (</a:t>
            </a:r>
            <a:r>
              <a:rPr lang="en-US" sz="3200" dirty="0"/>
              <a:t>2025/2026, 2024/2025, and 2023/2024)</a:t>
            </a:r>
          </a:p>
          <a:p>
            <a:pPr marL="460375" indent="-460375">
              <a:lnSpc>
                <a:spcPct val="100000"/>
              </a:lnSpc>
            </a:pPr>
            <a:r>
              <a:rPr lang="en-US" sz="3200" dirty="0">
                <a:cs typeface="Arial" panose="020B0604020202020204" pitchFamily="34" charset="0"/>
              </a:rPr>
              <a:t>Faculty who have funds available exceeding $20,000</a:t>
            </a:r>
            <a:endParaRPr lang="en-US" dirty="0">
              <a:cs typeface="Arial" panose="020B0604020202020204" pitchFamily="34" charset="0"/>
            </a:endParaRPr>
          </a:p>
        </p:txBody>
      </p:sp>
      <p:sp>
        <p:nvSpPr>
          <p:cNvPr id="4" name="Slide Number Placeholder 3">
            <a:extLst>
              <a:ext uri="{FF2B5EF4-FFF2-40B4-BE49-F238E27FC236}">
                <a16:creationId xmlns:a16="http://schemas.microsoft.com/office/drawing/2014/main" id="{1C335E6E-46EE-F89E-3FB0-8DB0475FF703}"/>
              </a:ext>
            </a:extLst>
          </p:cNvPr>
          <p:cNvSpPr>
            <a:spLocks noGrp="1"/>
          </p:cNvSpPr>
          <p:nvPr>
            <p:ph type="sldNum" sz="quarter" idx="12"/>
          </p:nvPr>
        </p:nvSpPr>
        <p:spPr/>
        <p:txBody>
          <a:bodyPr/>
          <a:lstStyle/>
          <a:p>
            <a:fld id="{36E0A6B4-3195-9B41-AD03-BB817428CF41}" type="slidenum">
              <a:rPr lang="en-US" smtClean="0"/>
              <a:t>5</a:t>
            </a:fld>
            <a:endParaRPr lang="en-US" dirty="0"/>
          </a:p>
        </p:txBody>
      </p:sp>
    </p:spTree>
    <p:extLst>
      <p:ext uri="{BB962C8B-B14F-4D97-AF65-F5344CB8AC3E}">
        <p14:creationId xmlns:p14="http://schemas.microsoft.com/office/powerpoint/2010/main" val="423293909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39352E-3836-2E1A-EFC4-C1B3707CD8E5}"/>
              </a:ext>
            </a:extLst>
          </p:cNvPr>
          <p:cNvSpPr>
            <a:spLocks noGrp="1"/>
          </p:cNvSpPr>
          <p:nvPr>
            <p:ph type="title"/>
          </p:nvPr>
        </p:nvSpPr>
        <p:spPr>
          <a:xfrm>
            <a:off x="838200" y="253389"/>
            <a:ext cx="10515600" cy="826264"/>
          </a:xfrm>
        </p:spPr>
        <p:txBody>
          <a:bodyPr>
            <a:normAutofit/>
          </a:bodyPr>
          <a:lstStyle/>
          <a:p>
            <a:r>
              <a:rPr lang="en-US" sz="3600" dirty="0">
                <a:latin typeface="+mn-lt"/>
              </a:rPr>
              <a:t>What documents do I need to submit?</a:t>
            </a:r>
          </a:p>
        </p:txBody>
      </p:sp>
      <p:sp>
        <p:nvSpPr>
          <p:cNvPr id="3" name="Content Placeholder 2">
            <a:extLst>
              <a:ext uri="{FF2B5EF4-FFF2-40B4-BE49-F238E27FC236}">
                <a16:creationId xmlns:a16="http://schemas.microsoft.com/office/drawing/2014/main" id="{5826DC6D-61A7-F736-FEF3-54ADA88DBA86}"/>
              </a:ext>
            </a:extLst>
          </p:cNvPr>
          <p:cNvSpPr>
            <a:spLocks noGrp="1"/>
          </p:cNvSpPr>
          <p:nvPr>
            <p:ph idx="1"/>
          </p:nvPr>
        </p:nvSpPr>
        <p:spPr>
          <a:xfrm>
            <a:off x="838200" y="1233890"/>
            <a:ext cx="10515600" cy="4943074"/>
          </a:xfrm>
          <a:solidFill>
            <a:schemeClr val="bg1"/>
          </a:solidFill>
        </p:spPr>
        <p:txBody>
          <a:bodyPr>
            <a:normAutofit/>
          </a:bodyPr>
          <a:lstStyle/>
          <a:p>
            <a:pPr marL="458788" indent="-458788"/>
            <a:r>
              <a:rPr lang="en-US" dirty="0"/>
              <a:t>Project Narrative – maximum 5 pages</a:t>
            </a:r>
          </a:p>
          <a:p>
            <a:pPr marL="458788" indent="-458788"/>
            <a:r>
              <a:rPr lang="en-US" dirty="0"/>
              <a:t>Bibliography and References Cited – maximum 2 pages</a:t>
            </a:r>
          </a:p>
          <a:p>
            <a:pPr marL="458788" indent="-458788"/>
            <a:r>
              <a:rPr lang="en-US" dirty="0"/>
              <a:t>Budget and Budget Justification – use provided form </a:t>
            </a:r>
          </a:p>
          <a:p>
            <a:pPr marL="458788" indent="-458788"/>
            <a:r>
              <a:rPr lang="en-US" dirty="0"/>
              <a:t>Current, Pending, and Planned Support – use provided form</a:t>
            </a:r>
          </a:p>
          <a:p>
            <a:pPr marL="458788" indent="-458788"/>
            <a:r>
              <a:rPr lang="en-US" dirty="0"/>
              <a:t>Curriculum vita(s) or Biosketch(es) – maximum 2 pages</a:t>
            </a:r>
          </a:p>
          <a:p>
            <a:pPr marL="458788" indent="-458788"/>
            <a:r>
              <a:rPr lang="en-US" dirty="0"/>
              <a:t>Letter of Support from Dean or Department Chair/Head</a:t>
            </a:r>
          </a:p>
          <a:p>
            <a:pPr marL="0" indent="0">
              <a:buNone/>
            </a:pPr>
            <a:endParaRPr lang="en-US" dirty="0"/>
          </a:p>
          <a:p>
            <a:r>
              <a:rPr lang="en-US" sz="2000" dirty="0"/>
              <a:t>Letter of Commitment from Community Partner Organization, if applicable – maximum 2 pages</a:t>
            </a:r>
          </a:p>
          <a:p>
            <a:r>
              <a:rPr lang="en-US" sz="2000" dirty="0"/>
              <a:t>Statement of Work for Subaward, if applicable – maximum 1 page</a:t>
            </a:r>
          </a:p>
          <a:p>
            <a:r>
              <a:rPr lang="en-US" sz="1800" dirty="0">
                <a:effectLst/>
                <a:latin typeface="Calibri" panose="020F0502020204030204" pitchFamily="34" charset="0"/>
                <a:ea typeface="Calibri" panose="020F0502020204030204" pitchFamily="34" charset="0"/>
              </a:rPr>
              <a:t>Equipment</a:t>
            </a:r>
            <a:r>
              <a:rPr lang="en-US" sz="1800" spc="-75" dirty="0">
                <a:effectLst/>
                <a:latin typeface="Calibri" panose="020F0502020204030204" pitchFamily="34" charset="0"/>
                <a:ea typeface="Calibri" panose="020F0502020204030204" pitchFamily="34" charset="0"/>
              </a:rPr>
              <a:t> </a:t>
            </a:r>
            <a:r>
              <a:rPr lang="en-US" sz="1800" dirty="0">
                <a:effectLst/>
                <a:latin typeface="Calibri" panose="020F0502020204030204" pitchFamily="34" charset="0"/>
                <a:ea typeface="Calibri" panose="020F0502020204030204" pitchFamily="34" charset="0"/>
              </a:rPr>
              <a:t>Price</a:t>
            </a:r>
            <a:r>
              <a:rPr lang="en-US" sz="1800" spc="-55" dirty="0">
                <a:effectLst/>
                <a:latin typeface="Calibri" panose="020F0502020204030204" pitchFamily="34" charset="0"/>
                <a:ea typeface="Calibri" panose="020F0502020204030204" pitchFamily="34" charset="0"/>
              </a:rPr>
              <a:t> </a:t>
            </a:r>
            <a:r>
              <a:rPr lang="en-US" sz="1800" dirty="0">
                <a:effectLst/>
                <a:latin typeface="Calibri" panose="020F0502020204030204" pitchFamily="34" charset="0"/>
                <a:ea typeface="Calibri" panose="020F0502020204030204" pitchFamily="34" charset="0"/>
              </a:rPr>
              <a:t>Quote</a:t>
            </a:r>
            <a:r>
              <a:rPr lang="en-US" sz="1800" spc="-45" dirty="0">
                <a:effectLst/>
                <a:latin typeface="Calibri" panose="020F0502020204030204" pitchFamily="34" charset="0"/>
                <a:ea typeface="Calibri" panose="020F0502020204030204" pitchFamily="34" charset="0"/>
              </a:rPr>
              <a:t> </a:t>
            </a:r>
            <a:r>
              <a:rPr lang="en-US" sz="1800" dirty="0">
                <a:effectLst/>
                <a:latin typeface="Calibri" panose="020F0502020204030204" pitchFamily="34" charset="0"/>
                <a:ea typeface="Calibri" panose="020F0502020204030204" pitchFamily="34" charset="0"/>
              </a:rPr>
              <a:t>from</a:t>
            </a:r>
            <a:r>
              <a:rPr lang="en-US" sz="1800" spc="-45" dirty="0">
                <a:effectLst/>
                <a:latin typeface="Calibri" panose="020F0502020204030204" pitchFamily="34" charset="0"/>
                <a:ea typeface="Calibri" panose="020F0502020204030204" pitchFamily="34" charset="0"/>
              </a:rPr>
              <a:t> </a:t>
            </a:r>
            <a:r>
              <a:rPr lang="en-US" sz="1800" dirty="0">
                <a:effectLst/>
                <a:latin typeface="Calibri" panose="020F0502020204030204" pitchFamily="34" charset="0"/>
                <a:ea typeface="Calibri" panose="020F0502020204030204" pitchFamily="34" charset="0"/>
              </a:rPr>
              <a:t>Vendor,</a:t>
            </a:r>
            <a:r>
              <a:rPr lang="en-US" sz="1800" spc="-45" dirty="0">
                <a:effectLst/>
                <a:latin typeface="Calibri" panose="020F0502020204030204" pitchFamily="34" charset="0"/>
                <a:ea typeface="Calibri" panose="020F0502020204030204" pitchFamily="34" charset="0"/>
              </a:rPr>
              <a:t> </a:t>
            </a:r>
            <a:r>
              <a:rPr lang="en-US" sz="1800" i="1" dirty="0">
                <a:effectLst/>
                <a:latin typeface="Calibri" panose="020F0502020204030204" pitchFamily="34" charset="0"/>
                <a:ea typeface="Calibri" panose="020F0502020204030204" pitchFamily="34" charset="0"/>
              </a:rPr>
              <a:t>if</a:t>
            </a:r>
            <a:r>
              <a:rPr lang="en-US" sz="1800" i="1" spc="-75" dirty="0">
                <a:effectLst/>
                <a:latin typeface="Calibri" panose="020F0502020204030204" pitchFamily="34" charset="0"/>
                <a:ea typeface="Calibri" panose="020F0502020204030204" pitchFamily="34" charset="0"/>
              </a:rPr>
              <a:t> </a:t>
            </a:r>
            <a:r>
              <a:rPr lang="en-US" sz="1800" i="1" spc="-10" dirty="0">
                <a:effectLst/>
                <a:latin typeface="Calibri" panose="020F0502020204030204" pitchFamily="34" charset="0"/>
                <a:ea typeface="Calibri" panose="020F0502020204030204" pitchFamily="34" charset="0"/>
              </a:rPr>
              <a:t>applicable</a:t>
            </a:r>
            <a:r>
              <a:rPr lang="en-US" sz="1400" dirty="0">
                <a:effectLst/>
              </a:rPr>
              <a:t> </a:t>
            </a:r>
            <a:endParaRPr lang="en-US" sz="2000" dirty="0"/>
          </a:p>
          <a:p>
            <a:endParaRPr lang="en-US" dirty="0"/>
          </a:p>
        </p:txBody>
      </p:sp>
      <p:sp>
        <p:nvSpPr>
          <p:cNvPr id="4" name="Slide Number Placeholder 3">
            <a:extLst>
              <a:ext uri="{FF2B5EF4-FFF2-40B4-BE49-F238E27FC236}">
                <a16:creationId xmlns:a16="http://schemas.microsoft.com/office/drawing/2014/main" id="{0151604A-2911-2878-8547-F40153581D0E}"/>
              </a:ext>
            </a:extLst>
          </p:cNvPr>
          <p:cNvSpPr>
            <a:spLocks noGrp="1"/>
          </p:cNvSpPr>
          <p:nvPr>
            <p:ph type="sldNum" sz="quarter" idx="12"/>
          </p:nvPr>
        </p:nvSpPr>
        <p:spPr/>
        <p:txBody>
          <a:bodyPr/>
          <a:lstStyle/>
          <a:p>
            <a:fld id="{36E0A6B4-3195-9B41-AD03-BB817428CF41}" type="slidenum">
              <a:rPr lang="en-US" smtClean="0"/>
              <a:t>6</a:t>
            </a:fld>
            <a:endParaRPr lang="en-US" dirty="0"/>
          </a:p>
        </p:txBody>
      </p:sp>
    </p:spTree>
    <p:extLst>
      <p:ext uri="{BB962C8B-B14F-4D97-AF65-F5344CB8AC3E}">
        <p14:creationId xmlns:p14="http://schemas.microsoft.com/office/powerpoint/2010/main" val="392302597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3D1E52-E093-2053-1071-B143F7368719}"/>
              </a:ext>
            </a:extLst>
          </p:cNvPr>
          <p:cNvSpPr>
            <a:spLocks noGrp="1"/>
          </p:cNvSpPr>
          <p:nvPr>
            <p:ph type="title"/>
          </p:nvPr>
        </p:nvSpPr>
        <p:spPr>
          <a:xfrm>
            <a:off x="838200" y="365126"/>
            <a:ext cx="10515600" cy="1023000"/>
          </a:xfrm>
        </p:spPr>
        <p:txBody>
          <a:bodyPr>
            <a:normAutofit/>
          </a:bodyPr>
          <a:lstStyle/>
          <a:p>
            <a:r>
              <a:rPr lang="en-US" sz="3600" dirty="0">
                <a:latin typeface="+mn-lt"/>
              </a:rPr>
              <a:t>Project Narrative</a:t>
            </a:r>
          </a:p>
        </p:txBody>
      </p:sp>
      <p:sp>
        <p:nvSpPr>
          <p:cNvPr id="3" name="Content Placeholder 2">
            <a:extLst>
              <a:ext uri="{FF2B5EF4-FFF2-40B4-BE49-F238E27FC236}">
                <a16:creationId xmlns:a16="http://schemas.microsoft.com/office/drawing/2014/main" id="{9F4272BA-51FE-2F45-1CCF-08B131FA80A1}"/>
              </a:ext>
            </a:extLst>
          </p:cNvPr>
          <p:cNvSpPr>
            <a:spLocks noGrp="1"/>
          </p:cNvSpPr>
          <p:nvPr>
            <p:ph idx="1"/>
          </p:nvPr>
        </p:nvSpPr>
        <p:spPr>
          <a:xfrm>
            <a:off x="838200" y="1388126"/>
            <a:ext cx="10515600" cy="4788837"/>
          </a:xfrm>
          <a:solidFill>
            <a:schemeClr val="bg1"/>
          </a:solidFill>
        </p:spPr>
        <p:txBody>
          <a:bodyPr>
            <a:normAutofit/>
          </a:bodyPr>
          <a:lstStyle/>
          <a:p>
            <a:r>
              <a:rPr lang="en-US" sz="2000" b="1" dirty="0">
                <a:effectLst/>
                <a:latin typeface="Calibri" panose="020F0502020204030204" pitchFamily="34" charset="0"/>
                <a:ea typeface="Calibri" panose="020F0502020204030204" pitchFamily="34" charset="0"/>
              </a:rPr>
              <a:t>Format</a:t>
            </a:r>
          </a:p>
          <a:p>
            <a:pPr lvl="1"/>
            <a:r>
              <a:rPr lang="en-US" sz="2000" dirty="0">
                <a:effectLst/>
                <a:latin typeface="Calibri" panose="020F0502020204030204" pitchFamily="34" charset="0"/>
                <a:ea typeface="Calibri" panose="020F0502020204030204" pitchFamily="34" charset="0"/>
              </a:rPr>
              <a:t>Five single-spaced pages </a:t>
            </a:r>
            <a:r>
              <a:rPr lang="en-US" sz="2000" dirty="0">
                <a:latin typeface="Calibri" panose="020F0502020204030204" pitchFamily="34" charset="0"/>
                <a:ea typeface="Calibri" panose="020F0502020204030204" pitchFamily="34" charset="0"/>
              </a:rPr>
              <a:t>maximum with</a:t>
            </a:r>
            <a:r>
              <a:rPr lang="en-US" sz="2000" spc="-20" dirty="0">
                <a:latin typeface="Calibri" panose="020F0502020204030204" pitchFamily="34" charset="0"/>
                <a:ea typeface="Calibri" panose="020F0502020204030204" pitchFamily="34" charset="0"/>
              </a:rPr>
              <a:t> </a:t>
            </a:r>
            <a:r>
              <a:rPr lang="en-US" sz="2000" dirty="0">
                <a:latin typeface="Calibri" panose="020F0502020204030204" pitchFamily="34" charset="0"/>
                <a:ea typeface="Calibri" panose="020F0502020204030204" pitchFamily="34" charset="0"/>
              </a:rPr>
              <a:t>1-inch</a:t>
            </a:r>
            <a:r>
              <a:rPr lang="en-US" sz="2000" spc="-20" dirty="0">
                <a:latin typeface="Calibri" panose="020F0502020204030204" pitchFamily="34" charset="0"/>
                <a:ea typeface="Calibri" panose="020F0502020204030204" pitchFamily="34" charset="0"/>
              </a:rPr>
              <a:t> </a:t>
            </a:r>
            <a:r>
              <a:rPr lang="en-US" sz="2000" dirty="0">
                <a:latin typeface="Calibri" panose="020F0502020204030204" pitchFamily="34" charset="0"/>
                <a:ea typeface="Calibri" panose="020F0502020204030204" pitchFamily="34" charset="0"/>
              </a:rPr>
              <a:t>margins</a:t>
            </a:r>
            <a:r>
              <a:rPr lang="en-US" sz="2000" spc="-20" dirty="0">
                <a:latin typeface="Calibri" panose="020F0502020204030204" pitchFamily="34" charset="0"/>
                <a:ea typeface="Calibri" panose="020F0502020204030204" pitchFamily="34" charset="0"/>
              </a:rPr>
              <a:t> </a:t>
            </a:r>
            <a:r>
              <a:rPr lang="en-US" sz="2000" dirty="0">
                <a:latin typeface="Calibri" panose="020F0502020204030204" pitchFamily="34" charset="0"/>
                <a:ea typeface="Calibri" panose="020F0502020204030204" pitchFamily="34" charset="0"/>
              </a:rPr>
              <a:t>on</a:t>
            </a:r>
            <a:r>
              <a:rPr lang="en-US" sz="2000" spc="-20" dirty="0">
                <a:latin typeface="Calibri" panose="020F0502020204030204" pitchFamily="34" charset="0"/>
                <a:ea typeface="Calibri" panose="020F0502020204030204" pitchFamily="34" charset="0"/>
              </a:rPr>
              <a:t> </a:t>
            </a:r>
            <a:r>
              <a:rPr lang="en-US" sz="2000" dirty="0">
                <a:latin typeface="Calibri" panose="020F0502020204030204" pitchFamily="34" charset="0"/>
                <a:ea typeface="Calibri" panose="020F0502020204030204" pitchFamily="34" charset="0"/>
              </a:rPr>
              <a:t>all</a:t>
            </a:r>
            <a:r>
              <a:rPr lang="en-US" sz="2000" spc="-20" dirty="0">
                <a:latin typeface="Calibri" panose="020F0502020204030204" pitchFamily="34" charset="0"/>
                <a:ea typeface="Calibri" panose="020F0502020204030204" pitchFamily="34" charset="0"/>
              </a:rPr>
              <a:t> </a:t>
            </a:r>
            <a:r>
              <a:rPr lang="en-US" sz="2000" dirty="0">
                <a:latin typeface="Calibri" panose="020F0502020204030204" pitchFamily="34" charset="0"/>
                <a:ea typeface="Calibri" panose="020F0502020204030204" pitchFamily="34" charset="0"/>
              </a:rPr>
              <a:t>sides,</a:t>
            </a:r>
            <a:r>
              <a:rPr lang="en-US" sz="2000" spc="-20" dirty="0">
                <a:latin typeface="Calibri" panose="020F0502020204030204" pitchFamily="34" charset="0"/>
                <a:ea typeface="Calibri" panose="020F0502020204030204" pitchFamily="34" charset="0"/>
              </a:rPr>
              <a:t> </a:t>
            </a:r>
            <a:r>
              <a:rPr lang="en-US" sz="2000" dirty="0">
                <a:latin typeface="Calibri" panose="020F0502020204030204" pitchFamily="34" charset="0"/>
                <a:ea typeface="Calibri" panose="020F0502020204030204" pitchFamily="34" charset="0"/>
              </a:rPr>
              <a:t>and</a:t>
            </a:r>
            <a:r>
              <a:rPr lang="en-US" sz="2000" spc="-20" dirty="0">
                <a:latin typeface="Calibri" panose="020F0502020204030204" pitchFamily="34" charset="0"/>
                <a:ea typeface="Calibri" panose="020F0502020204030204" pitchFamily="34" charset="0"/>
              </a:rPr>
              <a:t> </a:t>
            </a:r>
            <a:r>
              <a:rPr lang="en-US" sz="2000" dirty="0">
                <a:latin typeface="Calibri" panose="020F0502020204030204" pitchFamily="34" charset="0"/>
                <a:ea typeface="Calibri" panose="020F0502020204030204" pitchFamily="34" charset="0"/>
              </a:rPr>
              <a:t>fonts</a:t>
            </a:r>
            <a:r>
              <a:rPr lang="en-US" sz="2000" spc="-20" dirty="0">
                <a:latin typeface="Calibri" panose="020F0502020204030204" pitchFamily="34" charset="0"/>
                <a:ea typeface="Calibri" panose="020F0502020204030204" pitchFamily="34" charset="0"/>
              </a:rPr>
              <a:t> </a:t>
            </a:r>
            <a:r>
              <a:rPr lang="en-US" sz="2000" dirty="0">
                <a:latin typeface="Calibri" panose="020F0502020204030204" pitchFamily="34" charset="0"/>
                <a:ea typeface="Calibri" panose="020F0502020204030204" pitchFamily="34" charset="0"/>
              </a:rPr>
              <a:t>of</a:t>
            </a:r>
            <a:r>
              <a:rPr lang="en-US" sz="2000" spc="-20" dirty="0">
                <a:latin typeface="Calibri" panose="020F0502020204030204" pitchFamily="34" charset="0"/>
                <a:ea typeface="Calibri" panose="020F0502020204030204" pitchFamily="34" charset="0"/>
              </a:rPr>
              <a:t> </a:t>
            </a:r>
            <a:r>
              <a:rPr lang="en-US" sz="2000" dirty="0">
                <a:latin typeface="Calibri" panose="020F0502020204030204" pitchFamily="34" charset="0"/>
                <a:ea typeface="Calibri" panose="020F0502020204030204" pitchFamily="34" charset="0"/>
              </a:rPr>
              <a:t>either</a:t>
            </a:r>
            <a:r>
              <a:rPr lang="en-US" sz="2000" spc="-15" dirty="0">
                <a:latin typeface="Calibri" panose="020F0502020204030204" pitchFamily="34" charset="0"/>
                <a:ea typeface="Calibri" panose="020F0502020204030204" pitchFamily="34" charset="0"/>
              </a:rPr>
              <a:t> </a:t>
            </a:r>
            <a:r>
              <a:rPr lang="en-US" sz="2000" dirty="0">
                <a:latin typeface="Calibri" panose="020F0502020204030204" pitchFamily="34" charset="0"/>
                <a:ea typeface="Calibri" panose="020F0502020204030204" pitchFamily="34" charset="0"/>
              </a:rPr>
              <a:t>Arial</a:t>
            </a:r>
            <a:r>
              <a:rPr lang="en-US" sz="2000" spc="-20" dirty="0">
                <a:latin typeface="Calibri" panose="020F0502020204030204" pitchFamily="34" charset="0"/>
                <a:ea typeface="Calibri" panose="020F0502020204030204" pitchFamily="34" charset="0"/>
              </a:rPr>
              <a:t> </a:t>
            </a:r>
            <a:r>
              <a:rPr lang="en-US" sz="2000" dirty="0">
                <a:latin typeface="Calibri" panose="020F0502020204030204" pitchFamily="34" charset="0"/>
                <a:ea typeface="Calibri" panose="020F0502020204030204" pitchFamily="34" charset="0"/>
              </a:rPr>
              <a:t>10</a:t>
            </a:r>
            <a:r>
              <a:rPr lang="en-US" sz="2000" spc="-15" dirty="0">
                <a:latin typeface="Calibri" panose="020F0502020204030204" pitchFamily="34" charset="0"/>
                <a:ea typeface="Calibri" panose="020F0502020204030204" pitchFamily="34" charset="0"/>
              </a:rPr>
              <a:t> </a:t>
            </a:r>
            <a:r>
              <a:rPr lang="en-US" sz="2000" dirty="0">
                <a:latin typeface="Calibri" panose="020F0502020204030204" pitchFamily="34" charset="0"/>
                <a:ea typeface="Calibri" panose="020F0502020204030204" pitchFamily="34" charset="0"/>
              </a:rPr>
              <a:t>point</a:t>
            </a:r>
            <a:r>
              <a:rPr lang="en-US" sz="2000" spc="-15" dirty="0">
                <a:latin typeface="Calibri" panose="020F0502020204030204" pitchFamily="34" charset="0"/>
                <a:ea typeface="Calibri" panose="020F0502020204030204" pitchFamily="34" charset="0"/>
              </a:rPr>
              <a:t> </a:t>
            </a:r>
            <a:r>
              <a:rPr lang="en-US" sz="2000" dirty="0">
                <a:latin typeface="Calibri" panose="020F0502020204030204" pitchFamily="34" charset="0"/>
                <a:ea typeface="Calibri" panose="020F0502020204030204" pitchFamily="34" charset="0"/>
              </a:rPr>
              <a:t>or</a:t>
            </a:r>
            <a:r>
              <a:rPr lang="en-US" sz="2000" spc="-15" dirty="0">
                <a:latin typeface="Calibri" panose="020F0502020204030204" pitchFamily="34" charset="0"/>
                <a:ea typeface="Calibri" panose="020F0502020204030204" pitchFamily="34" charset="0"/>
              </a:rPr>
              <a:t> </a:t>
            </a:r>
            <a:r>
              <a:rPr lang="en-US" sz="2000" dirty="0">
                <a:latin typeface="Calibri" panose="020F0502020204030204" pitchFamily="34" charset="0"/>
                <a:ea typeface="Calibri" panose="020F0502020204030204" pitchFamily="34" charset="0"/>
              </a:rPr>
              <a:t>Times New Roman 11 point.</a:t>
            </a:r>
          </a:p>
          <a:p>
            <a:pPr lvl="1"/>
            <a:r>
              <a:rPr lang="en-US" sz="2000" dirty="0">
                <a:effectLst/>
                <a:latin typeface="Calibri" panose="020F0502020204030204" pitchFamily="34" charset="0"/>
                <a:ea typeface="Calibri" panose="020F0502020204030204" pitchFamily="34" charset="0"/>
              </a:rPr>
              <a:t>Use the section headers and the order speciﬁed below</a:t>
            </a:r>
          </a:p>
          <a:p>
            <a:r>
              <a:rPr lang="en-US" sz="2000" b="1" dirty="0">
                <a:effectLst/>
                <a:latin typeface="Calibri" panose="020F0502020204030204" pitchFamily="34" charset="0"/>
                <a:ea typeface="Calibri" panose="020F0502020204030204" pitchFamily="34" charset="0"/>
              </a:rPr>
              <a:t>Writing Tips: </a:t>
            </a:r>
          </a:p>
          <a:p>
            <a:pPr lvl="1"/>
            <a:r>
              <a:rPr lang="en-US" sz="2000" dirty="0">
                <a:effectLst/>
                <a:latin typeface="Calibri" panose="020F0502020204030204" pitchFamily="34" charset="0"/>
                <a:ea typeface="Calibri" panose="020F0502020204030204" pitchFamily="34" charset="0"/>
              </a:rPr>
              <a:t>Write in straightforward language</a:t>
            </a:r>
          </a:p>
          <a:p>
            <a:pPr lvl="1"/>
            <a:r>
              <a:rPr lang="en-US" sz="2000" dirty="0">
                <a:latin typeface="Calibri" panose="020F0502020204030204" pitchFamily="34" charset="0"/>
                <a:ea typeface="Calibri" panose="020F0502020204030204" pitchFamily="34" charset="0"/>
              </a:rPr>
              <a:t>Avoid the use of technical or discipline-speciﬁc jargon</a:t>
            </a:r>
          </a:p>
          <a:p>
            <a:pPr lvl="1"/>
            <a:r>
              <a:rPr lang="en-US" sz="2000" dirty="0">
                <a:latin typeface="Calibri" panose="020F0502020204030204" pitchFamily="34" charset="0"/>
                <a:ea typeface="Calibri" panose="020F0502020204030204" pitchFamily="34" charset="0"/>
              </a:rPr>
              <a:t>Keep acronyms to a minimum and spell them out the ﬁrst time you use them</a:t>
            </a:r>
            <a:r>
              <a:rPr lang="en-US" sz="2000" dirty="0"/>
              <a:t> </a:t>
            </a:r>
          </a:p>
          <a:p>
            <a:pPr lvl="1"/>
            <a:r>
              <a:rPr lang="en-US" sz="2000" dirty="0">
                <a:effectLst/>
                <a:latin typeface="Calibri" panose="020F0502020204030204" pitchFamily="34" charset="0"/>
                <a:ea typeface="Calibri" panose="020F0502020204030204" pitchFamily="34" charset="0"/>
              </a:rPr>
              <a:t>Refer to the </a:t>
            </a:r>
            <a:r>
              <a:rPr lang="en-US" sz="2000" i="1" dirty="0">
                <a:effectLst/>
                <a:latin typeface="Calibri" panose="020F0502020204030204" pitchFamily="34" charset="0"/>
                <a:ea typeface="Calibri" panose="020F0502020204030204" pitchFamily="34" charset="0"/>
              </a:rPr>
              <a:t>Review Criteria and Guiding Questions</a:t>
            </a:r>
            <a:r>
              <a:rPr lang="en-US" sz="2000" dirty="0">
                <a:effectLst/>
                <a:latin typeface="Calibri" panose="020F0502020204030204" pitchFamily="34" charset="0"/>
                <a:ea typeface="Calibri" panose="020F0502020204030204" pitchFamily="34" charset="0"/>
              </a:rPr>
              <a:t> provided in the </a:t>
            </a:r>
            <a:r>
              <a:rPr lang="en-US" sz="2000" i="1" dirty="0">
                <a:effectLst/>
                <a:latin typeface="Calibri" panose="020F0502020204030204" pitchFamily="34" charset="0"/>
                <a:ea typeface="Calibri" panose="020F0502020204030204" pitchFamily="34" charset="0"/>
              </a:rPr>
              <a:t>Request For Proposals</a:t>
            </a:r>
          </a:p>
          <a:p>
            <a:pPr marL="457200" lvl="1" indent="0">
              <a:buNone/>
            </a:pPr>
            <a:endParaRPr lang="en-US" sz="2000" dirty="0">
              <a:effectLst/>
              <a:latin typeface="Calibri" panose="020F0502020204030204" pitchFamily="34" charset="0"/>
              <a:ea typeface="Calibri" panose="020F0502020204030204" pitchFamily="34" charset="0"/>
            </a:endParaRPr>
          </a:p>
          <a:p>
            <a:r>
              <a:rPr lang="en-US" sz="2400" dirty="0">
                <a:latin typeface="Calibri" panose="020F0502020204030204" pitchFamily="34" charset="0"/>
                <a:ea typeface="Calibri" panose="020F0502020204030204" pitchFamily="34" charset="0"/>
              </a:rPr>
              <a:t>K</a:t>
            </a:r>
            <a:r>
              <a:rPr lang="en-US" sz="2400" dirty="0">
                <a:effectLst/>
                <a:latin typeface="Calibri" panose="020F0502020204030204" pitchFamily="34" charset="0"/>
                <a:ea typeface="Calibri" panose="020F0502020204030204" pitchFamily="34" charset="0"/>
              </a:rPr>
              <a:t>eep in mind that reviewers will possess general content knowledge, but not necessarily speciﬁc expertise in your area of study.</a:t>
            </a:r>
            <a:endParaRPr lang="en-US" sz="2400" b="1" dirty="0">
              <a:effectLst/>
              <a:latin typeface="Calibri" panose="020F0502020204030204" pitchFamily="34" charset="0"/>
              <a:ea typeface="Calibri" panose="020F0502020204030204" pitchFamily="34" charset="0"/>
            </a:endParaRPr>
          </a:p>
        </p:txBody>
      </p:sp>
      <p:sp>
        <p:nvSpPr>
          <p:cNvPr id="4" name="Slide Number Placeholder 3">
            <a:extLst>
              <a:ext uri="{FF2B5EF4-FFF2-40B4-BE49-F238E27FC236}">
                <a16:creationId xmlns:a16="http://schemas.microsoft.com/office/drawing/2014/main" id="{FF1C7C27-2A51-98DB-2D9A-47DE9C8ED364}"/>
              </a:ext>
            </a:extLst>
          </p:cNvPr>
          <p:cNvSpPr>
            <a:spLocks noGrp="1"/>
          </p:cNvSpPr>
          <p:nvPr>
            <p:ph type="sldNum" sz="quarter" idx="12"/>
          </p:nvPr>
        </p:nvSpPr>
        <p:spPr/>
        <p:txBody>
          <a:bodyPr/>
          <a:lstStyle/>
          <a:p>
            <a:fld id="{36E0A6B4-3195-9B41-AD03-BB817428CF41}" type="slidenum">
              <a:rPr lang="en-US" smtClean="0"/>
              <a:t>7</a:t>
            </a:fld>
            <a:endParaRPr lang="en-US" dirty="0"/>
          </a:p>
        </p:txBody>
      </p:sp>
    </p:spTree>
    <p:extLst>
      <p:ext uri="{BB962C8B-B14F-4D97-AF65-F5344CB8AC3E}">
        <p14:creationId xmlns:p14="http://schemas.microsoft.com/office/powerpoint/2010/main" val="91860760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3F2C2B-2436-8D99-344D-E7AD65008A04}"/>
              </a:ext>
            </a:extLst>
          </p:cNvPr>
          <p:cNvSpPr>
            <a:spLocks noGrp="1"/>
          </p:cNvSpPr>
          <p:nvPr>
            <p:ph type="title"/>
          </p:nvPr>
        </p:nvSpPr>
        <p:spPr>
          <a:xfrm>
            <a:off x="838200" y="365126"/>
            <a:ext cx="10515600" cy="989950"/>
          </a:xfrm>
        </p:spPr>
        <p:txBody>
          <a:bodyPr>
            <a:normAutofit fontScale="90000"/>
          </a:bodyPr>
          <a:lstStyle/>
          <a:p>
            <a:pPr algn="ctr"/>
            <a:r>
              <a:rPr lang="en-US" sz="3600" dirty="0">
                <a:solidFill>
                  <a:srgbClr val="2F2F2F"/>
                </a:solidFill>
                <a:effectLst/>
                <a:latin typeface="+mn-lt"/>
                <a:ea typeface="Calibri" panose="020F0502020204030204" pitchFamily="34" charset="0"/>
              </a:rPr>
              <a:t>Guiding questions for proposal development</a:t>
            </a:r>
            <a:br>
              <a:rPr lang="en-US" sz="3600" dirty="0">
                <a:solidFill>
                  <a:srgbClr val="2F2F2F"/>
                </a:solidFill>
                <a:effectLst/>
                <a:latin typeface="+mn-lt"/>
                <a:ea typeface="Calibri" panose="020F0502020204030204" pitchFamily="34" charset="0"/>
              </a:rPr>
            </a:br>
            <a:r>
              <a:rPr lang="en-US" sz="3600" b="1" dirty="0">
                <a:solidFill>
                  <a:srgbClr val="2F2F2F"/>
                </a:solidFill>
                <a:effectLst/>
                <a:latin typeface="+mn-lt"/>
                <a:ea typeface="Calibri" panose="020F0502020204030204" pitchFamily="34" charset="0"/>
              </a:rPr>
              <a:t>Project Narrative</a:t>
            </a:r>
            <a:endParaRPr lang="en-US" sz="3600" b="1" dirty="0">
              <a:latin typeface="+mn-lt"/>
            </a:endParaRPr>
          </a:p>
        </p:txBody>
      </p:sp>
      <p:sp>
        <p:nvSpPr>
          <p:cNvPr id="3" name="Content Placeholder 2">
            <a:extLst>
              <a:ext uri="{FF2B5EF4-FFF2-40B4-BE49-F238E27FC236}">
                <a16:creationId xmlns:a16="http://schemas.microsoft.com/office/drawing/2014/main" id="{290A656E-6A16-EAC1-2AFF-11CA207B0DE8}"/>
              </a:ext>
            </a:extLst>
          </p:cNvPr>
          <p:cNvSpPr>
            <a:spLocks noGrp="1"/>
          </p:cNvSpPr>
          <p:nvPr>
            <p:ph idx="1"/>
          </p:nvPr>
        </p:nvSpPr>
        <p:spPr>
          <a:xfrm>
            <a:off x="838200" y="1520329"/>
            <a:ext cx="10515600" cy="4649118"/>
          </a:xfrm>
        </p:spPr>
        <p:txBody>
          <a:bodyPr>
            <a:normAutofit/>
          </a:bodyPr>
          <a:lstStyle/>
          <a:p>
            <a:pPr marL="0" indent="0">
              <a:buNone/>
            </a:pPr>
            <a:r>
              <a:rPr lang="en-US" sz="2400" b="1" dirty="0">
                <a:solidFill>
                  <a:srgbClr val="0070C0"/>
                </a:solidFill>
                <a:effectLst/>
                <a:ea typeface="Calibri" panose="020F0502020204030204" pitchFamily="34" charset="0"/>
              </a:rPr>
              <a:t>Scholarly/Creative Merit – </a:t>
            </a:r>
            <a:r>
              <a:rPr lang="en-US" sz="2400" dirty="0">
                <a:solidFill>
                  <a:srgbClr val="0070C0"/>
                </a:solidFill>
                <a:effectLst/>
                <a:ea typeface="Calibri" panose="020F0502020204030204" pitchFamily="34" charset="0"/>
              </a:rPr>
              <a:t>demonstrate </a:t>
            </a:r>
            <a:r>
              <a:rPr lang="en-US" sz="2400" dirty="0">
                <a:solidFill>
                  <a:srgbClr val="0070C0"/>
                </a:solidFill>
              </a:rPr>
              <a:t>intellectual rigor, artistic excellence, or creative innovation within its discipline; clearly articulated and well reasoned goals/objectives</a:t>
            </a:r>
            <a:endParaRPr lang="en-US" sz="2400" dirty="0">
              <a:solidFill>
                <a:srgbClr val="0070C0"/>
              </a:solidFill>
              <a:effectLst/>
              <a:ea typeface="Calibri" panose="020F0502020204030204" pitchFamily="34" charset="0"/>
            </a:endParaRPr>
          </a:p>
          <a:p>
            <a:pPr marL="0" indent="0">
              <a:buNone/>
            </a:pPr>
            <a:r>
              <a:rPr lang="en-US" sz="2400" dirty="0">
                <a:solidFill>
                  <a:srgbClr val="2F2F2F"/>
                </a:solidFill>
                <a:effectLst/>
                <a:latin typeface="Calibri" panose="020F0502020204030204" pitchFamily="34" charset="0"/>
                <a:ea typeface="Calibri" panose="020F0502020204030204" pitchFamily="34" charset="0"/>
              </a:rPr>
              <a:t>Questions to ask yourself: Do the reviewers see that …</a:t>
            </a:r>
          </a:p>
          <a:p>
            <a:r>
              <a:rPr lang="en-US" sz="2400" dirty="0">
                <a:solidFill>
                  <a:srgbClr val="2F2F2F"/>
                </a:solidFill>
                <a:effectLst/>
                <a:latin typeface="Calibri" panose="020F0502020204030204" pitchFamily="34" charset="0"/>
                <a:ea typeface="Calibri" panose="020F0502020204030204" pitchFamily="34" charset="0"/>
              </a:rPr>
              <a:t>My project demonstrates intellectual significance along with a clear and persuasive rationale?</a:t>
            </a:r>
            <a:r>
              <a:rPr lang="en-US" sz="2400" spc="-20" dirty="0">
                <a:solidFill>
                  <a:srgbClr val="2F2F2F"/>
                </a:solidFill>
                <a:effectLst/>
                <a:latin typeface="Calibri" panose="020F0502020204030204" pitchFamily="34" charset="0"/>
                <a:ea typeface="Calibri" panose="020F0502020204030204" pitchFamily="34" charset="0"/>
              </a:rPr>
              <a:t> </a:t>
            </a:r>
            <a:r>
              <a:rPr lang="en-US" sz="2400" dirty="0">
                <a:solidFill>
                  <a:srgbClr val="2F2F2F"/>
                </a:solidFill>
                <a:effectLst/>
                <a:latin typeface="Calibri" panose="020F0502020204030204" pitchFamily="34" charset="0"/>
                <a:ea typeface="Calibri" panose="020F0502020204030204" pitchFamily="34" charset="0"/>
              </a:rPr>
              <a:t>Do I provide sufficient</a:t>
            </a:r>
            <a:r>
              <a:rPr lang="en-US" sz="2400" spc="-20" dirty="0">
                <a:solidFill>
                  <a:srgbClr val="2F2F2F"/>
                </a:solidFill>
                <a:effectLst/>
                <a:latin typeface="Calibri" panose="020F0502020204030204" pitchFamily="34" charset="0"/>
                <a:ea typeface="Calibri" panose="020F0502020204030204" pitchFamily="34" charset="0"/>
              </a:rPr>
              <a:t> </a:t>
            </a:r>
            <a:r>
              <a:rPr lang="en-US" sz="2400" dirty="0">
                <a:solidFill>
                  <a:srgbClr val="2F2F2F"/>
                </a:solidFill>
                <a:effectLst/>
                <a:latin typeface="Calibri" panose="020F0502020204030204" pitchFamily="34" charset="0"/>
                <a:ea typeface="Calibri" panose="020F0502020204030204" pitchFamily="34" charset="0"/>
              </a:rPr>
              <a:t>evidence</a:t>
            </a:r>
            <a:r>
              <a:rPr lang="en-US" sz="2400" spc="-15" dirty="0">
                <a:solidFill>
                  <a:srgbClr val="2F2F2F"/>
                </a:solidFill>
                <a:effectLst/>
                <a:latin typeface="Calibri" panose="020F0502020204030204" pitchFamily="34" charset="0"/>
                <a:ea typeface="Calibri" panose="020F0502020204030204" pitchFamily="34" charset="0"/>
              </a:rPr>
              <a:t> </a:t>
            </a:r>
            <a:r>
              <a:rPr lang="en-US" sz="2400" dirty="0">
                <a:solidFill>
                  <a:srgbClr val="2F2F2F"/>
                </a:solidFill>
                <a:effectLst/>
                <a:latin typeface="Calibri" panose="020F0502020204030204" pitchFamily="34" charset="0"/>
                <a:ea typeface="Calibri" panose="020F0502020204030204" pitchFamily="34" charset="0"/>
              </a:rPr>
              <a:t>to</a:t>
            </a:r>
            <a:r>
              <a:rPr lang="en-US" sz="2400" spc="-20" dirty="0">
                <a:solidFill>
                  <a:srgbClr val="2F2F2F"/>
                </a:solidFill>
                <a:effectLst/>
                <a:latin typeface="Calibri" panose="020F0502020204030204" pitchFamily="34" charset="0"/>
                <a:ea typeface="Calibri" panose="020F0502020204030204" pitchFamily="34" charset="0"/>
              </a:rPr>
              <a:t> </a:t>
            </a:r>
            <a:r>
              <a:rPr lang="en-US" sz="2400" dirty="0">
                <a:solidFill>
                  <a:srgbClr val="2F2F2F"/>
                </a:solidFill>
                <a:effectLst/>
                <a:latin typeface="Calibri" panose="020F0502020204030204" pitchFamily="34" charset="0"/>
                <a:ea typeface="Calibri" panose="020F0502020204030204" pitchFamily="34" charset="0"/>
              </a:rPr>
              <a:t>support</a:t>
            </a:r>
            <a:r>
              <a:rPr lang="en-US" sz="2400" spc="-15" dirty="0">
                <a:solidFill>
                  <a:srgbClr val="2F2F2F"/>
                </a:solidFill>
                <a:effectLst/>
                <a:latin typeface="Calibri" panose="020F0502020204030204" pitchFamily="34" charset="0"/>
                <a:ea typeface="Calibri" panose="020F0502020204030204" pitchFamily="34" charset="0"/>
              </a:rPr>
              <a:t> </a:t>
            </a:r>
            <a:r>
              <a:rPr lang="en-US" sz="2400" dirty="0">
                <a:solidFill>
                  <a:srgbClr val="2F2F2F"/>
                </a:solidFill>
                <a:effectLst/>
                <a:latin typeface="Calibri" panose="020F0502020204030204" pitchFamily="34" charset="0"/>
                <a:ea typeface="Calibri" panose="020F0502020204030204" pitchFamily="34" charset="0"/>
              </a:rPr>
              <a:t>how</a:t>
            </a:r>
            <a:r>
              <a:rPr lang="en-US" sz="2400" spc="-15" dirty="0">
                <a:solidFill>
                  <a:srgbClr val="2F2F2F"/>
                </a:solidFill>
                <a:effectLst/>
                <a:latin typeface="Calibri" panose="020F0502020204030204" pitchFamily="34" charset="0"/>
                <a:ea typeface="Calibri" panose="020F0502020204030204" pitchFamily="34" charset="0"/>
              </a:rPr>
              <a:t> </a:t>
            </a:r>
            <a:r>
              <a:rPr lang="en-US" sz="2400" dirty="0">
                <a:solidFill>
                  <a:srgbClr val="2F2F2F"/>
                </a:solidFill>
                <a:effectLst/>
                <a:latin typeface="Calibri" panose="020F0502020204030204" pitchFamily="34" charset="0"/>
                <a:ea typeface="Calibri" panose="020F0502020204030204" pitchFamily="34" charset="0"/>
              </a:rPr>
              <a:t>the</a:t>
            </a:r>
            <a:r>
              <a:rPr lang="en-US" sz="2400" spc="-15" dirty="0">
                <a:solidFill>
                  <a:srgbClr val="2F2F2F"/>
                </a:solidFill>
                <a:effectLst/>
                <a:latin typeface="Calibri" panose="020F0502020204030204" pitchFamily="34" charset="0"/>
                <a:ea typeface="Calibri" panose="020F0502020204030204" pitchFamily="34" charset="0"/>
              </a:rPr>
              <a:t> </a:t>
            </a:r>
            <a:r>
              <a:rPr lang="en-US" sz="2400" dirty="0">
                <a:solidFill>
                  <a:srgbClr val="2F2F2F"/>
                </a:solidFill>
                <a:effectLst/>
                <a:latin typeface="Calibri" panose="020F0502020204030204" pitchFamily="34" charset="0"/>
                <a:ea typeface="Calibri" panose="020F0502020204030204" pitchFamily="34" charset="0"/>
              </a:rPr>
              <a:t>project</a:t>
            </a:r>
            <a:r>
              <a:rPr lang="en-US" sz="2400" spc="-15" dirty="0">
                <a:solidFill>
                  <a:srgbClr val="2F2F2F"/>
                </a:solidFill>
                <a:effectLst/>
                <a:latin typeface="Calibri" panose="020F0502020204030204" pitchFamily="34" charset="0"/>
                <a:ea typeface="Calibri" panose="020F0502020204030204" pitchFamily="34" charset="0"/>
              </a:rPr>
              <a:t> </a:t>
            </a:r>
            <a:r>
              <a:rPr lang="en-US" sz="2400" dirty="0">
                <a:solidFill>
                  <a:srgbClr val="2F2F2F"/>
                </a:solidFill>
                <a:effectLst/>
                <a:latin typeface="Calibri" panose="020F0502020204030204" pitchFamily="34" charset="0"/>
                <a:ea typeface="Calibri" panose="020F0502020204030204" pitchFamily="34" charset="0"/>
              </a:rPr>
              <a:t>is</a:t>
            </a:r>
            <a:r>
              <a:rPr lang="en-US" sz="2400" spc="-20" dirty="0">
                <a:solidFill>
                  <a:srgbClr val="2F2F2F"/>
                </a:solidFill>
                <a:effectLst/>
                <a:latin typeface="Calibri" panose="020F0502020204030204" pitchFamily="34" charset="0"/>
                <a:ea typeface="Calibri" panose="020F0502020204030204" pitchFamily="34" charset="0"/>
              </a:rPr>
              <a:t> </a:t>
            </a:r>
            <a:r>
              <a:rPr lang="en-US" sz="2400" dirty="0">
                <a:solidFill>
                  <a:srgbClr val="2F2F2F"/>
                </a:solidFill>
                <a:effectLst/>
                <a:latin typeface="Calibri" panose="020F0502020204030204" pitchFamily="34" charset="0"/>
                <a:ea typeface="Calibri" panose="020F0502020204030204" pitchFamily="34" charset="0"/>
              </a:rPr>
              <a:t>expected</a:t>
            </a:r>
            <a:r>
              <a:rPr lang="en-US" sz="2400" spc="-20" dirty="0">
                <a:solidFill>
                  <a:srgbClr val="2F2F2F"/>
                </a:solidFill>
                <a:effectLst/>
                <a:latin typeface="Calibri" panose="020F0502020204030204" pitchFamily="34" charset="0"/>
                <a:ea typeface="Calibri" panose="020F0502020204030204" pitchFamily="34" charset="0"/>
              </a:rPr>
              <a:t> </a:t>
            </a:r>
            <a:r>
              <a:rPr lang="en-US" sz="2400" dirty="0">
                <a:solidFill>
                  <a:srgbClr val="2F2F2F"/>
                </a:solidFill>
                <a:effectLst/>
                <a:latin typeface="Calibri" panose="020F0502020204030204" pitchFamily="34" charset="0"/>
                <a:ea typeface="Calibri" panose="020F0502020204030204" pitchFamily="34" charset="0"/>
              </a:rPr>
              <a:t>to</a:t>
            </a:r>
            <a:r>
              <a:rPr lang="en-US" sz="2400" spc="-20" dirty="0">
                <a:solidFill>
                  <a:srgbClr val="2F2F2F"/>
                </a:solidFill>
                <a:effectLst/>
                <a:latin typeface="Calibri" panose="020F0502020204030204" pitchFamily="34" charset="0"/>
                <a:ea typeface="Calibri" panose="020F0502020204030204" pitchFamily="34" charset="0"/>
              </a:rPr>
              <a:t> </a:t>
            </a:r>
            <a:r>
              <a:rPr lang="en-US" sz="2400" dirty="0">
                <a:solidFill>
                  <a:srgbClr val="2F2F2F"/>
                </a:solidFill>
                <a:effectLst/>
                <a:latin typeface="Calibri" panose="020F0502020204030204" pitchFamily="34" charset="0"/>
                <a:ea typeface="Calibri" panose="020F0502020204030204" pitchFamily="34" charset="0"/>
              </a:rPr>
              <a:t>lead</a:t>
            </a:r>
            <a:r>
              <a:rPr lang="en-US" sz="2400" spc="-20" dirty="0">
                <a:solidFill>
                  <a:srgbClr val="2F2F2F"/>
                </a:solidFill>
                <a:effectLst/>
                <a:latin typeface="Calibri" panose="020F0502020204030204" pitchFamily="34" charset="0"/>
                <a:ea typeface="Calibri" panose="020F0502020204030204" pitchFamily="34" charset="0"/>
              </a:rPr>
              <a:t> </a:t>
            </a:r>
            <a:r>
              <a:rPr lang="en-US" sz="2400" dirty="0">
                <a:solidFill>
                  <a:srgbClr val="2F2F2F"/>
                </a:solidFill>
                <a:effectLst/>
                <a:latin typeface="Calibri" panose="020F0502020204030204" pitchFamily="34" charset="0"/>
                <a:ea typeface="Calibri" panose="020F0502020204030204" pitchFamily="34" charset="0"/>
              </a:rPr>
              <a:t>to</a:t>
            </a:r>
            <a:r>
              <a:rPr lang="en-US" sz="2400" spc="-20" dirty="0">
                <a:solidFill>
                  <a:srgbClr val="2F2F2F"/>
                </a:solidFill>
                <a:effectLst/>
                <a:latin typeface="Calibri" panose="020F0502020204030204" pitchFamily="34" charset="0"/>
                <a:ea typeface="Calibri" panose="020F0502020204030204" pitchFamily="34" charset="0"/>
              </a:rPr>
              <a:t> </a:t>
            </a:r>
            <a:r>
              <a:rPr lang="en-US" sz="2400" dirty="0">
                <a:solidFill>
                  <a:srgbClr val="2F2F2F"/>
                </a:solidFill>
                <a:effectLst/>
                <a:latin typeface="Calibri" panose="020F0502020204030204" pitchFamily="34" charset="0"/>
                <a:ea typeface="Calibri" panose="020F0502020204030204" pitchFamily="34" charset="0"/>
              </a:rPr>
              <a:t>advances</a:t>
            </a:r>
            <a:r>
              <a:rPr lang="en-US" sz="2400" spc="-20" dirty="0">
                <a:solidFill>
                  <a:srgbClr val="2F2F2F"/>
                </a:solidFill>
                <a:effectLst/>
                <a:latin typeface="Calibri" panose="020F0502020204030204" pitchFamily="34" charset="0"/>
                <a:ea typeface="Calibri" panose="020F0502020204030204" pitchFamily="34" charset="0"/>
              </a:rPr>
              <a:t> </a:t>
            </a:r>
            <a:r>
              <a:rPr lang="en-US" sz="2400" dirty="0">
                <a:solidFill>
                  <a:srgbClr val="2F2F2F"/>
                </a:solidFill>
                <a:effectLst/>
                <a:latin typeface="Calibri" panose="020F0502020204030204" pitchFamily="34" charset="0"/>
                <a:ea typeface="Calibri" panose="020F0502020204030204" pitchFamily="34" charset="0"/>
              </a:rPr>
              <a:t>in the field?</a:t>
            </a:r>
            <a:endParaRPr lang="en-US" sz="2400" spc="-10" dirty="0">
              <a:solidFill>
                <a:srgbClr val="2F2F2F"/>
              </a:solidFill>
              <a:latin typeface="Calibri" panose="020F0502020204030204" pitchFamily="34" charset="0"/>
              <a:ea typeface="Calibri" panose="020F0502020204030204" pitchFamily="34" charset="0"/>
            </a:endParaRPr>
          </a:p>
          <a:p>
            <a:r>
              <a:rPr lang="en-US" sz="2400" dirty="0">
                <a:solidFill>
                  <a:srgbClr val="2F2F2F"/>
                </a:solidFill>
                <a:effectLst/>
                <a:latin typeface="Calibri" panose="020F0502020204030204" pitchFamily="34" charset="0"/>
                <a:ea typeface="Calibri" panose="020F0502020204030204" pitchFamily="34" charset="0"/>
              </a:rPr>
              <a:t>My</a:t>
            </a:r>
            <a:r>
              <a:rPr lang="en-US" sz="2400" spc="-15" dirty="0">
                <a:solidFill>
                  <a:srgbClr val="2F2F2F"/>
                </a:solidFill>
                <a:effectLst/>
                <a:latin typeface="Calibri" panose="020F0502020204030204" pitchFamily="34" charset="0"/>
                <a:ea typeface="Calibri" panose="020F0502020204030204" pitchFamily="34" charset="0"/>
              </a:rPr>
              <a:t> </a:t>
            </a:r>
            <a:r>
              <a:rPr lang="en-US" sz="2400" dirty="0">
                <a:solidFill>
                  <a:srgbClr val="2F2F2F"/>
                </a:solidFill>
                <a:effectLst/>
                <a:latin typeface="Calibri" panose="020F0502020204030204" pitchFamily="34" charset="0"/>
                <a:ea typeface="Calibri" panose="020F0502020204030204" pitchFamily="34" charset="0"/>
              </a:rPr>
              <a:t>project’s</a:t>
            </a:r>
            <a:r>
              <a:rPr lang="en-US" sz="2400" spc="-20" dirty="0">
                <a:solidFill>
                  <a:srgbClr val="2F2F2F"/>
                </a:solidFill>
                <a:effectLst/>
                <a:latin typeface="Calibri" panose="020F0502020204030204" pitchFamily="34" charset="0"/>
                <a:ea typeface="Calibri" panose="020F0502020204030204" pitchFamily="34" charset="0"/>
              </a:rPr>
              <a:t> </a:t>
            </a:r>
            <a:r>
              <a:rPr lang="en-US" sz="2400" dirty="0">
                <a:solidFill>
                  <a:srgbClr val="2F2F2F"/>
                </a:solidFill>
                <a:effectLst/>
                <a:latin typeface="Calibri" panose="020F0502020204030204" pitchFamily="34" charset="0"/>
                <a:ea typeface="Calibri" panose="020F0502020204030204" pitchFamily="34" charset="0"/>
              </a:rPr>
              <a:t>goals</a:t>
            </a:r>
            <a:r>
              <a:rPr lang="en-US" sz="2400" spc="-20" dirty="0">
                <a:solidFill>
                  <a:srgbClr val="2F2F2F"/>
                </a:solidFill>
                <a:effectLst/>
                <a:latin typeface="Calibri" panose="020F0502020204030204" pitchFamily="34" charset="0"/>
                <a:ea typeface="Calibri" panose="020F0502020204030204" pitchFamily="34" charset="0"/>
              </a:rPr>
              <a:t> </a:t>
            </a:r>
            <a:r>
              <a:rPr lang="en-US" sz="2400" dirty="0">
                <a:solidFill>
                  <a:srgbClr val="2F2F2F"/>
                </a:solidFill>
                <a:effectLst/>
                <a:latin typeface="Calibri" panose="020F0502020204030204" pitchFamily="34" charset="0"/>
                <a:ea typeface="Calibri" panose="020F0502020204030204" pitchFamily="34" charset="0"/>
              </a:rPr>
              <a:t>and</a:t>
            </a:r>
            <a:r>
              <a:rPr lang="en-US" sz="2400" spc="-20" dirty="0">
                <a:solidFill>
                  <a:srgbClr val="2F2F2F"/>
                </a:solidFill>
                <a:effectLst/>
                <a:latin typeface="Calibri" panose="020F0502020204030204" pitchFamily="34" charset="0"/>
                <a:ea typeface="Calibri" panose="020F0502020204030204" pitchFamily="34" charset="0"/>
              </a:rPr>
              <a:t> </a:t>
            </a:r>
            <a:r>
              <a:rPr lang="en-US" sz="2400" dirty="0">
                <a:solidFill>
                  <a:srgbClr val="2F2F2F"/>
                </a:solidFill>
                <a:effectLst/>
                <a:latin typeface="Calibri" panose="020F0502020204030204" pitchFamily="34" charset="0"/>
                <a:ea typeface="Calibri" panose="020F0502020204030204" pitchFamily="34" charset="0"/>
              </a:rPr>
              <a:t>objectives</a:t>
            </a:r>
            <a:r>
              <a:rPr lang="en-US" sz="2400" spc="-20" dirty="0">
                <a:solidFill>
                  <a:srgbClr val="2F2F2F"/>
                </a:solidFill>
                <a:effectLst/>
                <a:latin typeface="Calibri" panose="020F0502020204030204" pitchFamily="34" charset="0"/>
                <a:ea typeface="Calibri" panose="020F0502020204030204" pitchFamily="34" charset="0"/>
              </a:rPr>
              <a:t> are </a:t>
            </a:r>
            <a:r>
              <a:rPr lang="en-US" sz="2400" dirty="0">
                <a:solidFill>
                  <a:srgbClr val="2F2F2F"/>
                </a:solidFill>
                <a:effectLst/>
                <a:latin typeface="Calibri" panose="020F0502020204030204" pitchFamily="34" charset="0"/>
                <a:ea typeface="Calibri" panose="020F0502020204030204" pitchFamily="34" charset="0"/>
              </a:rPr>
              <a:t>clearly</a:t>
            </a:r>
            <a:r>
              <a:rPr lang="en-US" sz="2400" spc="-15" dirty="0">
                <a:solidFill>
                  <a:srgbClr val="2F2F2F"/>
                </a:solidFill>
                <a:effectLst/>
                <a:latin typeface="Calibri" panose="020F0502020204030204" pitchFamily="34" charset="0"/>
                <a:ea typeface="Calibri" panose="020F0502020204030204" pitchFamily="34" charset="0"/>
              </a:rPr>
              <a:t> </a:t>
            </a:r>
            <a:r>
              <a:rPr lang="en-US" sz="2400" dirty="0">
                <a:solidFill>
                  <a:srgbClr val="2F2F2F"/>
                </a:solidFill>
                <a:effectLst/>
                <a:latin typeface="Calibri" panose="020F0502020204030204" pitchFamily="34" charset="0"/>
                <a:ea typeface="Calibri" panose="020F0502020204030204" pitchFamily="34" charset="0"/>
              </a:rPr>
              <a:t>articulated,</a:t>
            </a:r>
            <a:r>
              <a:rPr lang="en-US" sz="2400" spc="-15" dirty="0">
                <a:solidFill>
                  <a:srgbClr val="2F2F2F"/>
                </a:solidFill>
                <a:effectLst/>
                <a:latin typeface="Calibri" panose="020F0502020204030204" pitchFamily="34" charset="0"/>
                <a:ea typeface="Calibri" panose="020F0502020204030204" pitchFamily="34" charset="0"/>
              </a:rPr>
              <a:t> </a:t>
            </a:r>
            <a:r>
              <a:rPr lang="en-US" sz="2400" dirty="0">
                <a:solidFill>
                  <a:srgbClr val="2F2F2F"/>
                </a:solidFill>
                <a:effectLst/>
                <a:latin typeface="Calibri" panose="020F0502020204030204" pitchFamily="34" charset="0"/>
                <a:ea typeface="Calibri" panose="020F0502020204030204" pitchFamily="34" charset="0"/>
              </a:rPr>
              <a:t>well-reasoned,</a:t>
            </a:r>
            <a:r>
              <a:rPr lang="en-US" sz="2400" spc="-15" dirty="0">
                <a:solidFill>
                  <a:srgbClr val="2F2F2F"/>
                </a:solidFill>
                <a:effectLst/>
                <a:latin typeface="Calibri" panose="020F0502020204030204" pitchFamily="34" charset="0"/>
                <a:ea typeface="Calibri" panose="020F0502020204030204" pitchFamily="34" charset="0"/>
              </a:rPr>
              <a:t> </a:t>
            </a:r>
            <a:r>
              <a:rPr lang="en-US" sz="2400" dirty="0">
                <a:solidFill>
                  <a:srgbClr val="2F2F2F"/>
                </a:solidFill>
                <a:effectLst/>
                <a:latin typeface="Calibri" panose="020F0502020204030204" pitchFamily="34" charset="0"/>
                <a:ea typeface="Calibri" panose="020F0502020204030204" pitchFamily="34" charset="0"/>
              </a:rPr>
              <a:t>and</a:t>
            </a:r>
            <a:r>
              <a:rPr lang="en-US" sz="2400" spc="-20" dirty="0">
                <a:solidFill>
                  <a:srgbClr val="2F2F2F"/>
                </a:solidFill>
                <a:effectLst/>
                <a:latin typeface="Calibri" panose="020F0502020204030204" pitchFamily="34" charset="0"/>
                <a:ea typeface="Calibri" panose="020F0502020204030204" pitchFamily="34" charset="0"/>
              </a:rPr>
              <a:t> </a:t>
            </a:r>
            <a:r>
              <a:rPr lang="en-US" sz="2400" dirty="0">
                <a:solidFill>
                  <a:srgbClr val="2F2F2F"/>
                </a:solidFill>
                <a:effectLst/>
                <a:latin typeface="Calibri" panose="020F0502020204030204" pitchFamily="34" charset="0"/>
                <a:ea typeface="Calibri" panose="020F0502020204030204" pitchFamily="34" charset="0"/>
              </a:rPr>
              <a:t>adequately supported with relevant background, information and/or preliminary data? If hypothesis driven, are my hypotheses clearly stated?</a:t>
            </a:r>
            <a:endParaRPr lang="en-US" sz="2400" dirty="0">
              <a:effectLst/>
              <a:latin typeface="Calibri" panose="020F0502020204030204" pitchFamily="34" charset="0"/>
              <a:ea typeface="Calibri" panose="020F0502020204030204" pitchFamily="34" charset="0"/>
            </a:endParaRPr>
          </a:p>
        </p:txBody>
      </p:sp>
      <p:sp>
        <p:nvSpPr>
          <p:cNvPr id="4" name="Slide Number Placeholder 3">
            <a:extLst>
              <a:ext uri="{FF2B5EF4-FFF2-40B4-BE49-F238E27FC236}">
                <a16:creationId xmlns:a16="http://schemas.microsoft.com/office/drawing/2014/main" id="{2DD1BFAC-26D8-7A8E-3DCC-81CCDFAB7FCE}"/>
              </a:ext>
            </a:extLst>
          </p:cNvPr>
          <p:cNvSpPr>
            <a:spLocks noGrp="1"/>
          </p:cNvSpPr>
          <p:nvPr>
            <p:ph type="sldNum" sz="quarter" idx="12"/>
          </p:nvPr>
        </p:nvSpPr>
        <p:spPr/>
        <p:txBody>
          <a:bodyPr/>
          <a:lstStyle/>
          <a:p>
            <a:fld id="{36E0A6B4-3195-9B41-AD03-BB817428CF41}" type="slidenum">
              <a:rPr lang="en-US" smtClean="0"/>
              <a:t>8</a:t>
            </a:fld>
            <a:endParaRPr lang="en-US" dirty="0"/>
          </a:p>
        </p:txBody>
      </p:sp>
    </p:spTree>
    <p:extLst>
      <p:ext uri="{BB962C8B-B14F-4D97-AF65-F5344CB8AC3E}">
        <p14:creationId xmlns:p14="http://schemas.microsoft.com/office/powerpoint/2010/main" val="337357923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4D407D-54A8-29B5-F0A6-EB2FFD1F8708}"/>
              </a:ext>
            </a:extLst>
          </p:cNvPr>
          <p:cNvSpPr>
            <a:spLocks noGrp="1"/>
          </p:cNvSpPr>
          <p:nvPr>
            <p:ph type="title"/>
          </p:nvPr>
        </p:nvSpPr>
        <p:spPr>
          <a:xfrm>
            <a:off x="838200" y="365125"/>
            <a:ext cx="10515600" cy="1078085"/>
          </a:xfrm>
        </p:spPr>
        <p:txBody>
          <a:bodyPr>
            <a:normAutofit fontScale="90000"/>
          </a:bodyPr>
          <a:lstStyle/>
          <a:p>
            <a:pPr algn="ctr"/>
            <a:r>
              <a:rPr lang="en-US" sz="3600" dirty="0">
                <a:solidFill>
                  <a:srgbClr val="2F2F2F"/>
                </a:solidFill>
                <a:effectLst/>
                <a:latin typeface="+mn-lt"/>
                <a:ea typeface="Calibri" panose="020F0502020204030204" pitchFamily="34" charset="0"/>
              </a:rPr>
              <a:t>Guiding questions for proposal development</a:t>
            </a:r>
            <a:br>
              <a:rPr lang="en-US" sz="3600" dirty="0">
                <a:solidFill>
                  <a:srgbClr val="2F2F2F"/>
                </a:solidFill>
                <a:effectLst/>
                <a:latin typeface="+mn-lt"/>
                <a:ea typeface="Calibri" panose="020F0502020204030204" pitchFamily="34" charset="0"/>
              </a:rPr>
            </a:br>
            <a:r>
              <a:rPr lang="en-US" sz="3600" b="1" dirty="0">
                <a:solidFill>
                  <a:srgbClr val="2F2F2F"/>
                </a:solidFill>
                <a:effectLst/>
                <a:latin typeface="+mn-lt"/>
                <a:ea typeface="Calibri" panose="020F0502020204030204" pitchFamily="34" charset="0"/>
              </a:rPr>
              <a:t>Project Narrative</a:t>
            </a:r>
            <a:endParaRPr lang="en-US" sz="3600" dirty="0">
              <a:latin typeface="+mn-lt"/>
            </a:endParaRPr>
          </a:p>
        </p:txBody>
      </p:sp>
      <p:sp>
        <p:nvSpPr>
          <p:cNvPr id="3" name="Content Placeholder 2">
            <a:extLst>
              <a:ext uri="{FF2B5EF4-FFF2-40B4-BE49-F238E27FC236}">
                <a16:creationId xmlns:a16="http://schemas.microsoft.com/office/drawing/2014/main" id="{7B4C1EB1-CF1C-F61A-2CD2-D5499D00B29E}"/>
              </a:ext>
            </a:extLst>
          </p:cNvPr>
          <p:cNvSpPr>
            <a:spLocks noGrp="1"/>
          </p:cNvSpPr>
          <p:nvPr>
            <p:ph idx="1"/>
          </p:nvPr>
        </p:nvSpPr>
        <p:spPr>
          <a:xfrm>
            <a:off x="838200" y="1597446"/>
            <a:ext cx="10515600" cy="4579517"/>
          </a:xfrm>
        </p:spPr>
        <p:txBody>
          <a:bodyPr>
            <a:normAutofit/>
          </a:bodyPr>
          <a:lstStyle/>
          <a:p>
            <a:pPr marL="0" indent="0">
              <a:buNone/>
            </a:pPr>
            <a:r>
              <a:rPr lang="en-US" sz="2400" b="1" dirty="0">
                <a:solidFill>
                  <a:srgbClr val="0070C0"/>
                </a:solidFill>
                <a:effectLst/>
                <a:ea typeface="Calibri" panose="020F0502020204030204" pitchFamily="34" charset="0"/>
              </a:rPr>
              <a:t>Contribution to the Field</a:t>
            </a:r>
            <a:r>
              <a:rPr lang="en-US" sz="2400" dirty="0">
                <a:solidFill>
                  <a:srgbClr val="0070C0"/>
                </a:solidFill>
                <a:effectLst/>
                <a:ea typeface="Calibri" panose="020F0502020204030204" pitchFamily="34" charset="0"/>
              </a:rPr>
              <a:t> – meaningful contributions to scholarship, artistic practice or cultural understanding; distinctive, offering fresh insight and new value; innovative approaches, theories, discourse, interpretation, methods.  </a:t>
            </a:r>
            <a:endParaRPr lang="en-US" sz="2400" dirty="0">
              <a:solidFill>
                <a:srgbClr val="0070C0"/>
              </a:solidFill>
              <a:effectLst/>
            </a:endParaRPr>
          </a:p>
          <a:p>
            <a:pPr marL="0" indent="0">
              <a:buNone/>
            </a:pPr>
            <a:r>
              <a:rPr lang="en-US" sz="2400" dirty="0"/>
              <a:t>Questions to ask yourself: Do I clearly outline…</a:t>
            </a:r>
            <a:endParaRPr lang="en-US" sz="2400" dirty="0">
              <a:effectLst/>
            </a:endParaRPr>
          </a:p>
          <a:p>
            <a:r>
              <a:rPr lang="en-US" dirty="0"/>
              <a:t>That and how my project makes a meaningful contribution to scholarship, artistic practice, or cultural understanding?</a:t>
            </a:r>
          </a:p>
          <a:p>
            <a:r>
              <a:rPr lang="en-US" dirty="0"/>
              <a:t>That my project is distinctive in offering fresh insights and new value for the field(s) and/or the public through innovative approaches, theories, discourse, interpretations, and/or methods?</a:t>
            </a:r>
            <a:r>
              <a:rPr lang="en-US" sz="2000" dirty="0"/>
              <a:t> </a:t>
            </a:r>
            <a:endParaRPr lang="en-US" sz="2000" dirty="0">
              <a:effectLst/>
              <a:ea typeface="Calibri" panose="020F0502020204030204" pitchFamily="34" charset="0"/>
            </a:endParaRPr>
          </a:p>
        </p:txBody>
      </p:sp>
      <p:sp>
        <p:nvSpPr>
          <p:cNvPr id="4" name="Slide Number Placeholder 3">
            <a:extLst>
              <a:ext uri="{FF2B5EF4-FFF2-40B4-BE49-F238E27FC236}">
                <a16:creationId xmlns:a16="http://schemas.microsoft.com/office/drawing/2014/main" id="{50EBBB07-FB04-1FAC-BC50-32A65CD970C4}"/>
              </a:ext>
            </a:extLst>
          </p:cNvPr>
          <p:cNvSpPr>
            <a:spLocks noGrp="1"/>
          </p:cNvSpPr>
          <p:nvPr>
            <p:ph type="sldNum" sz="quarter" idx="12"/>
          </p:nvPr>
        </p:nvSpPr>
        <p:spPr/>
        <p:txBody>
          <a:bodyPr/>
          <a:lstStyle/>
          <a:p>
            <a:fld id="{36E0A6B4-3195-9B41-AD03-BB817428CF41}" type="slidenum">
              <a:rPr lang="en-US" smtClean="0"/>
              <a:t>9</a:t>
            </a:fld>
            <a:endParaRPr lang="en-US" dirty="0"/>
          </a:p>
        </p:txBody>
      </p:sp>
    </p:spTree>
    <p:extLst>
      <p:ext uri="{BB962C8B-B14F-4D97-AF65-F5344CB8AC3E}">
        <p14:creationId xmlns:p14="http://schemas.microsoft.com/office/powerpoint/2010/main" val="2913632291"/>
      </p:ext>
    </p:extLst>
  </p:cSld>
  <p:clrMapOvr>
    <a:masterClrMapping/>
  </p:clrMapOvr>
</p:sld>
</file>

<file path=ppt/theme/theme1.xml><?xml version="1.0" encoding="utf-8"?>
<a:theme xmlns:a="http://schemas.openxmlformats.org/drawingml/2006/main" name="4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BoT_Research Report_12-12-22 w comments" id="{D05C8C21-DD7A-814B-980A-C1C85862FEFF}" vid="{59F38811-204F-494E-B116-DA11951A414E}"/>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BoT_Research Report_12-12-22 w comments" id="{D05C8C21-DD7A-814B-980A-C1C85862FEFF}" vid="{647862A8-29DB-AD49-8677-3916B141816E}"/>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3735487307C29C4187C6FA65A90D1586" ma:contentTypeVersion="18" ma:contentTypeDescription="Create a new document." ma:contentTypeScope="" ma:versionID="340124932c8d26e23caac5b805272916">
  <xsd:schema xmlns:xsd="http://www.w3.org/2001/XMLSchema" xmlns:xs="http://www.w3.org/2001/XMLSchema" xmlns:p="http://schemas.microsoft.com/office/2006/metadata/properties" xmlns:ns2="22b9a5e2-388e-4ad9-925a-e0f21751cdff" xmlns:ns3="897adc76-ef31-4c55-9618-ae02d5ac851b" targetNamespace="http://schemas.microsoft.com/office/2006/metadata/properties" ma:root="true" ma:fieldsID="e369352ee08e21190634ab5b03c4e836" ns2:_="" ns3:_="">
    <xsd:import namespace="22b9a5e2-388e-4ad9-925a-e0f21751cdff"/>
    <xsd:import namespace="897adc76-ef31-4c55-9618-ae02d5ac851b"/>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LengthInSeconds" minOccurs="0"/>
                <xsd:element ref="ns2:MediaServiceAutoKeyPoints" minOccurs="0"/>
                <xsd:element ref="ns2:MediaServiceKeyPoints"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3:SharedWithUsers" minOccurs="0"/>
                <xsd:element ref="ns3:SharedWithDetails" minOccurs="0"/>
                <xsd:element ref="ns2:MediaServiceSearchProperties" minOccurs="0"/>
                <xsd:element ref="ns2:MediaServiceObjectDetectorVersions" minOccurs="0"/>
                <xsd:element ref="ns2:MediaServiceLocation" minOccurs="0"/>
                <xsd:element ref="ns2: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2b9a5e2-388e-4ad9-925a-e0f21751cdff"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LengthInSeconds" ma:index="11" nillable="true" ma:displayName="MediaLengthInSeconds" ma:hidden="true" ma:internalName="MediaLengthInSeconds" ma:readOnly="true">
      <xsd:simpleType>
        <xsd:restriction base="dms:Unknown"/>
      </xsd:simpleType>
    </xsd:element>
    <xsd:element name="MediaServiceAutoKeyPoints" ma:index="12" nillable="true" ma:displayName="MediaServiceAutoKeyPoints" ma:hidden="true" ma:internalName="MediaServiceAutoKeyPoints" ma:readOnly="true">
      <xsd:simpleType>
        <xsd:restriction base="dms:Note"/>
      </xsd:simpleType>
    </xsd:element>
    <xsd:element name="MediaServiceKeyPoints" ma:index="13" nillable="true" ma:displayName="KeyPoints" ma:internalName="MediaServiceKeyPoints" ma:readOnly="true">
      <xsd:simpleType>
        <xsd:restriction base="dms:Note">
          <xsd:maxLength value="255"/>
        </xsd:restriction>
      </xsd:simpleType>
    </xsd:element>
    <xsd:element name="lcf76f155ced4ddcb4097134ff3c332f" ma:index="15" nillable="true" ma:taxonomy="true" ma:internalName="lcf76f155ced4ddcb4097134ff3c332f" ma:taxonomyFieldName="MediaServiceImageTags" ma:displayName="Image Tags" ma:readOnly="false" ma:fieldId="{5cf76f15-5ced-4ddc-b409-7134ff3c332f}" ma:taxonomyMulti="true" ma:sspId="87e689ab-e6c1-495a-909d-6e26ff4bb3b8" ma:termSetId="09814cd3-568e-fe90-9814-8d621ff8fb84" ma:anchorId="fba54fb3-c3e1-fe81-a776-ca4b69148c4d" ma:open="true" ma:isKeyword="false">
      <xsd:complexType>
        <xsd:sequence>
          <xsd:element ref="pc:Terms" minOccurs="0" maxOccurs="1"/>
        </xsd:sequence>
      </xsd:complexType>
    </xsd:element>
    <xsd:element name="MediaServiceOCR" ma:index="17" nillable="true" ma:displayName="Extracted Text" ma:internalName="MediaServiceOCR" ma:readOnly="true">
      <xsd:simpleType>
        <xsd:restriction base="dms:Note">
          <xsd:maxLength value="255"/>
        </xsd:restriction>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EventHashCode" ma:index="19" nillable="true" ma:displayName="MediaServiceEventHashCode" ma:hidden="true" ma:internalName="MediaServiceEventHashCode" ma:readOnly="true">
      <xsd:simpleType>
        <xsd:restriction base="dms:Text"/>
      </xsd:simpleType>
    </xsd:element>
    <xsd:element name="MediaServiceSearchProperties" ma:index="22" nillable="true" ma:displayName="MediaServiceSearchProperties" ma:hidden="true" ma:internalName="MediaServiceSearchProperties" ma:readOnly="true">
      <xsd:simpleType>
        <xsd:restriction base="dms:Note"/>
      </xsd:simpleType>
    </xsd:element>
    <xsd:element name="MediaServiceObjectDetectorVersions" ma:index="23" nillable="true" ma:displayName="MediaServiceObjectDetectorVersions" ma:hidden="true" ma:indexed="true" ma:internalName="MediaServiceObjectDetectorVersions" ma:readOnly="true">
      <xsd:simpleType>
        <xsd:restriction base="dms:Text"/>
      </xsd:simpleType>
    </xsd:element>
    <xsd:element name="MediaServiceLocation" ma:index="24" nillable="true" ma:displayName="Location" ma:indexed="true" ma:internalName="MediaServiceLocation" ma:readOnly="true">
      <xsd:simpleType>
        <xsd:restriction base="dms:Text"/>
      </xsd:simpleType>
    </xsd:element>
    <xsd:element name="MediaServiceBillingMetadata" ma:index="25" nillable="true" ma:displayName="MediaServiceBillingMetadata" ma:hidden="true" ma:internalName="MediaServiceBilling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897adc76-ef31-4c55-9618-ae02d5ac851b" elementFormDefault="qualified">
    <xsd:import namespace="http://schemas.microsoft.com/office/2006/documentManagement/types"/>
    <xsd:import namespace="http://schemas.microsoft.com/office/infopath/2007/PartnerControls"/>
    <xsd:element name="TaxCatchAll" ma:index="16" nillable="true" ma:displayName="Taxonomy Catch All Column" ma:hidden="true" ma:list="{0f98f33d-ad6f-4671-a300-99a13383e4e3}" ma:internalName="TaxCatchAll" ma:showField="CatchAllData" ma:web="897adc76-ef31-4c55-9618-ae02d5ac851b">
      <xsd:complexType>
        <xsd:complexContent>
          <xsd:extension base="dms:MultiChoiceLookup">
            <xsd:sequence>
              <xsd:element name="Value" type="dms:Lookup" maxOccurs="unbounded" minOccurs="0" nillable="true"/>
            </xsd:sequence>
          </xsd:extension>
        </xsd:complexContent>
      </xsd:complexType>
    </xsd:element>
    <xsd:element name="SharedWithUsers" ma:index="2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1"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axCatchAll xmlns="897adc76-ef31-4c55-9618-ae02d5ac851b" xsi:nil="true"/>
    <lcf76f155ced4ddcb4097134ff3c332f xmlns="22b9a5e2-388e-4ad9-925a-e0f21751cdff">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872F24E7-23B9-441F-804B-C431ABE74BE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22b9a5e2-388e-4ad9-925a-e0f21751cdff"/>
    <ds:schemaRef ds:uri="897adc76-ef31-4c55-9618-ae02d5ac851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46C46E99-18D1-4783-AA54-92E9BB99B0BF}">
  <ds:schemaRefs>
    <ds:schemaRef ds:uri="http://schemas.microsoft.com/sharepoint/v3/contenttype/forms"/>
  </ds:schemaRefs>
</ds:datastoreItem>
</file>

<file path=customXml/itemProps3.xml><?xml version="1.0" encoding="utf-8"?>
<ds:datastoreItem xmlns:ds="http://schemas.openxmlformats.org/officeDocument/2006/customXml" ds:itemID="{42AEEE7C-D4C6-4194-A8BE-17BB1B52BF8E}">
  <ds:schemaRefs>
    <ds:schemaRef ds:uri="http://schemas.microsoft.com/office/2006/documentManagement/types"/>
    <ds:schemaRef ds:uri="http://purl.org/dc/elements/1.1/"/>
    <ds:schemaRef ds:uri="http://schemas.microsoft.com/office/2006/metadata/properties"/>
    <ds:schemaRef ds:uri="http://schemas.openxmlformats.org/package/2006/metadata/core-properties"/>
    <ds:schemaRef ds:uri="http://purl.org/dc/terms/"/>
    <ds:schemaRef ds:uri="http://schemas.microsoft.com/office/infopath/2007/PartnerControls"/>
    <ds:schemaRef ds:uri="897adc76-ef31-4c55-9618-ae02d5ac851b"/>
    <ds:schemaRef ds:uri="22b9a5e2-388e-4ad9-925a-e0f21751cdff"/>
    <ds:schemaRef ds:uri="http://www.w3.org/XML/1998/namespace"/>
    <ds:schemaRef ds:uri="http://purl.org/dc/dcmitype/"/>
  </ds:schemaRefs>
</ds:datastoreItem>
</file>

<file path=docMetadata/LabelInfo.xml><?xml version="1.0" encoding="utf-8"?>
<clbl:labelList xmlns:clbl="http://schemas.microsoft.com/office/2020/mipLabelMetadata">
  <clbl:label id="{809929af-2d25-45bf-9837-089eb9cfbd01}" enabled="0" method="" siteId="{809929af-2d25-45bf-9837-089eb9cfbd01}" removed="1"/>
</clbl:labelList>
</file>

<file path=docProps/app.xml><?xml version="1.0" encoding="utf-8"?>
<Properties xmlns="http://schemas.openxmlformats.org/officeDocument/2006/extended-properties" xmlns:vt="http://schemas.openxmlformats.org/officeDocument/2006/docPropsVTypes">
  <TotalTime>7538</TotalTime>
  <Words>2702</Words>
  <Application>Microsoft Office PowerPoint</Application>
  <PresentationFormat>Widescreen</PresentationFormat>
  <Paragraphs>294</Paragraphs>
  <Slides>31</Slides>
  <Notes>28</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31</vt:i4>
      </vt:variant>
    </vt:vector>
  </HeadingPairs>
  <TitlesOfParts>
    <vt:vector size="38" baseType="lpstr">
      <vt:lpstr>Aptos</vt:lpstr>
      <vt:lpstr>Arial</vt:lpstr>
      <vt:lpstr>Calibri</vt:lpstr>
      <vt:lpstr>Calibri Light</vt:lpstr>
      <vt:lpstr>Wingdings</vt:lpstr>
      <vt:lpstr>4_Office Theme</vt:lpstr>
      <vt:lpstr>1_Office Theme</vt:lpstr>
      <vt:lpstr> </vt:lpstr>
      <vt:lpstr>Agenda</vt:lpstr>
      <vt:lpstr>Purpose of the FGRSC</vt:lpstr>
      <vt:lpstr>Who is eligible to apply?</vt:lpstr>
      <vt:lpstr>Who is NOT Eligible?</vt:lpstr>
      <vt:lpstr>What documents do I need to submit?</vt:lpstr>
      <vt:lpstr>Project Narrative</vt:lpstr>
      <vt:lpstr>Guiding questions for proposal development Project Narrative</vt:lpstr>
      <vt:lpstr>Guiding questions for proposal development Project Narrative</vt:lpstr>
      <vt:lpstr>Guiding questions for proposal development Project Narrative</vt:lpstr>
      <vt:lpstr>Guiding questions for proposal development Project Narrative</vt:lpstr>
      <vt:lpstr>Guiding questions for proposal development Project Narrative</vt:lpstr>
      <vt:lpstr>Budget and Budget Justiﬁcation</vt:lpstr>
      <vt:lpstr>Sample Budget – page 1</vt:lpstr>
      <vt:lpstr>Sample Budget – page 2</vt:lpstr>
      <vt:lpstr>Unallowable Costs </vt:lpstr>
      <vt:lpstr>Current, Pending, and Planned Support</vt:lpstr>
      <vt:lpstr>Curriculum Vita or Biosketch </vt:lpstr>
      <vt:lpstr>Letter of Support from Department Chair or Dean </vt:lpstr>
      <vt:lpstr>Documents for working with Community Partner Organization</vt:lpstr>
      <vt:lpstr>Documents for working with Community Partner Organization</vt:lpstr>
      <vt:lpstr>Equipment Price Quote from Vendor (if applicable)</vt:lpstr>
      <vt:lpstr>Proposal Submission</vt:lpstr>
      <vt:lpstr>Review of Proposals</vt:lpstr>
      <vt:lpstr>Review of Proposals</vt:lpstr>
      <vt:lpstr>Grant Resubmission Support - Ongoing</vt:lpstr>
      <vt:lpstr>Grant Resubmission Support - Review Criteria</vt:lpstr>
      <vt:lpstr>New Research Exploration – One-Time Funding Opportunity – Due: Monday, February 16, 2026, 12 PM</vt:lpstr>
      <vt:lpstr>New Research Exploration – Review Criteria</vt:lpstr>
      <vt:lpstr>New Research Exploration – Review Criteria</vt:lpstr>
      <vt:lpstr>Questions?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title>
  <dc:creator>Nieswandt, Martina</dc:creator>
  <cp:lastModifiedBy>Rodriguez, Paige</cp:lastModifiedBy>
  <cp:revision>56</cp:revision>
  <dcterms:created xsi:type="dcterms:W3CDTF">2024-01-31T22:50:46Z</dcterms:created>
  <dcterms:modified xsi:type="dcterms:W3CDTF">2026-01-21T18:50:52Z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0x0101003735487307C29C4187C6FA65A90D1586</vt:lpwstr>
  </property>
  <property fmtid="{D5CDD505-2E9C-101B-9397-08002B2CF9AE}" pid="3" name="MediaServiceImageTags">
    <vt:lpwstr/>
  </property>
</Properties>
</file>