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72" r:id="rId3"/>
    <p:sldId id="258" r:id="rId4"/>
    <p:sldId id="273" r:id="rId5"/>
    <p:sldId id="274" r:id="rId6"/>
    <p:sldId id="259" r:id="rId7"/>
    <p:sldId id="260" r:id="rId8"/>
    <p:sldId id="263" r:id="rId9"/>
    <p:sldId id="271" r:id="rId10"/>
    <p:sldId id="270" r:id="rId11"/>
    <p:sldId id="262" r:id="rId12"/>
    <p:sldId id="265" r:id="rId13"/>
    <p:sldId id="266" r:id="rId14"/>
    <p:sldId id="267" r:id="rId15"/>
    <p:sldId id="269"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D792D6F-E2F6-466F-B10D-82F233F449F6}" type="datetimeFigureOut">
              <a:rPr lang="en-US" smtClean="0"/>
              <a:t>5/26/2020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145280E-1740-4F87-974D-B205A3DBE393}" type="slidenum">
              <a:rPr lang="en-US" smtClean="0"/>
              <a:t>‹#›</a:t>
            </a:fld>
            <a:endParaRPr lang="en-US"/>
          </a:p>
        </p:txBody>
      </p:sp>
    </p:spTree>
    <p:extLst>
      <p:ext uri="{BB962C8B-B14F-4D97-AF65-F5344CB8AC3E}">
        <p14:creationId xmlns:p14="http://schemas.microsoft.com/office/powerpoint/2010/main" val="3441567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1</a:t>
            </a:fld>
            <a:endParaRPr lang="en-US"/>
          </a:p>
        </p:txBody>
      </p:sp>
    </p:spTree>
    <p:extLst>
      <p:ext uri="{BB962C8B-B14F-4D97-AF65-F5344CB8AC3E}">
        <p14:creationId xmlns:p14="http://schemas.microsoft.com/office/powerpoint/2010/main" val="2783062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10</a:t>
            </a:fld>
            <a:endParaRPr lang="en-US"/>
          </a:p>
        </p:txBody>
      </p:sp>
    </p:spTree>
    <p:extLst>
      <p:ext uri="{BB962C8B-B14F-4D97-AF65-F5344CB8AC3E}">
        <p14:creationId xmlns:p14="http://schemas.microsoft.com/office/powerpoint/2010/main" val="1488451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11</a:t>
            </a:fld>
            <a:endParaRPr lang="en-US"/>
          </a:p>
        </p:txBody>
      </p:sp>
    </p:spTree>
    <p:extLst>
      <p:ext uri="{BB962C8B-B14F-4D97-AF65-F5344CB8AC3E}">
        <p14:creationId xmlns:p14="http://schemas.microsoft.com/office/powerpoint/2010/main" val="176170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12</a:t>
            </a:fld>
            <a:endParaRPr lang="en-US"/>
          </a:p>
        </p:txBody>
      </p:sp>
    </p:spTree>
    <p:extLst>
      <p:ext uri="{BB962C8B-B14F-4D97-AF65-F5344CB8AC3E}">
        <p14:creationId xmlns:p14="http://schemas.microsoft.com/office/powerpoint/2010/main" val="2818665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13</a:t>
            </a:fld>
            <a:endParaRPr lang="en-US"/>
          </a:p>
        </p:txBody>
      </p:sp>
    </p:spTree>
    <p:extLst>
      <p:ext uri="{BB962C8B-B14F-4D97-AF65-F5344CB8AC3E}">
        <p14:creationId xmlns:p14="http://schemas.microsoft.com/office/powerpoint/2010/main" val="36443643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14</a:t>
            </a:fld>
            <a:endParaRPr lang="en-US"/>
          </a:p>
        </p:txBody>
      </p:sp>
    </p:spTree>
    <p:extLst>
      <p:ext uri="{BB962C8B-B14F-4D97-AF65-F5344CB8AC3E}">
        <p14:creationId xmlns:p14="http://schemas.microsoft.com/office/powerpoint/2010/main" val="2377206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15</a:t>
            </a:fld>
            <a:endParaRPr lang="en-US"/>
          </a:p>
        </p:txBody>
      </p:sp>
    </p:spTree>
    <p:extLst>
      <p:ext uri="{BB962C8B-B14F-4D97-AF65-F5344CB8AC3E}">
        <p14:creationId xmlns:p14="http://schemas.microsoft.com/office/powerpoint/2010/main" val="63644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2</a:t>
            </a:fld>
            <a:endParaRPr lang="en-US"/>
          </a:p>
        </p:txBody>
      </p:sp>
    </p:spTree>
    <p:extLst>
      <p:ext uri="{BB962C8B-B14F-4D97-AF65-F5344CB8AC3E}">
        <p14:creationId xmlns:p14="http://schemas.microsoft.com/office/powerpoint/2010/main" val="107240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3</a:t>
            </a:fld>
            <a:endParaRPr lang="en-US"/>
          </a:p>
        </p:txBody>
      </p:sp>
    </p:spTree>
    <p:extLst>
      <p:ext uri="{BB962C8B-B14F-4D97-AF65-F5344CB8AC3E}">
        <p14:creationId xmlns:p14="http://schemas.microsoft.com/office/powerpoint/2010/main" val="2475649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4</a:t>
            </a:fld>
            <a:endParaRPr lang="en-US"/>
          </a:p>
        </p:txBody>
      </p:sp>
    </p:spTree>
    <p:extLst>
      <p:ext uri="{BB962C8B-B14F-4D97-AF65-F5344CB8AC3E}">
        <p14:creationId xmlns:p14="http://schemas.microsoft.com/office/powerpoint/2010/main" val="3152730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5</a:t>
            </a:fld>
            <a:endParaRPr lang="en-US"/>
          </a:p>
        </p:txBody>
      </p:sp>
    </p:spTree>
    <p:extLst>
      <p:ext uri="{BB962C8B-B14F-4D97-AF65-F5344CB8AC3E}">
        <p14:creationId xmlns:p14="http://schemas.microsoft.com/office/powerpoint/2010/main" val="2443477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6</a:t>
            </a:fld>
            <a:endParaRPr lang="en-US"/>
          </a:p>
        </p:txBody>
      </p:sp>
    </p:spTree>
    <p:extLst>
      <p:ext uri="{BB962C8B-B14F-4D97-AF65-F5344CB8AC3E}">
        <p14:creationId xmlns:p14="http://schemas.microsoft.com/office/powerpoint/2010/main" val="3835280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7</a:t>
            </a:fld>
            <a:endParaRPr lang="en-US"/>
          </a:p>
        </p:txBody>
      </p:sp>
    </p:spTree>
    <p:extLst>
      <p:ext uri="{BB962C8B-B14F-4D97-AF65-F5344CB8AC3E}">
        <p14:creationId xmlns:p14="http://schemas.microsoft.com/office/powerpoint/2010/main" val="2279207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8</a:t>
            </a:fld>
            <a:endParaRPr lang="en-US"/>
          </a:p>
        </p:txBody>
      </p:sp>
    </p:spTree>
    <p:extLst>
      <p:ext uri="{BB962C8B-B14F-4D97-AF65-F5344CB8AC3E}">
        <p14:creationId xmlns:p14="http://schemas.microsoft.com/office/powerpoint/2010/main" val="1562784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45280E-1740-4F87-974D-B205A3DBE393}" type="slidenum">
              <a:rPr lang="en-US" smtClean="0"/>
              <a:t>9</a:t>
            </a:fld>
            <a:endParaRPr lang="en-US"/>
          </a:p>
        </p:txBody>
      </p:sp>
    </p:spTree>
    <p:extLst>
      <p:ext uri="{BB962C8B-B14F-4D97-AF65-F5344CB8AC3E}">
        <p14:creationId xmlns:p14="http://schemas.microsoft.com/office/powerpoint/2010/main" val="1834745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Purchasing@chapman.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mailto:Concur@chapman.edu" TargetMode="External"/><Relationship Id="rId4" Type="http://schemas.openxmlformats.org/officeDocument/2006/relationships/hyperlink" Target="mailto:AccountsPayable@chapman.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A61FC-6F7B-4D09-9E3E-6F2AB84C9483}"/>
              </a:ext>
            </a:extLst>
          </p:cNvPr>
          <p:cNvSpPr>
            <a:spLocks noGrp="1"/>
          </p:cNvSpPr>
          <p:nvPr>
            <p:ph type="ctrTitle"/>
          </p:nvPr>
        </p:nvSpPr>
        <p:spPr/>
        <p:txBody>
          <a:bodyPr>
            <a:normAutofit/>
          </a:bodyPr>
          <a:lstStyle/>
          <a:p>
            <a:r>
              <a:rPr lang="en-US" sz="5400" dirty="0"/>
              <a:t>Payments UPDATES</a:t>
            </a:r>
          </a:p>
        </p:txBody>
      </p:sp>
      <p:sp>
        <p:nvSpPr>
          <p:cNvPr id="3" name="Subtitle 2">
            <a:extLst>
              <a:ext uri="{FF2B5EF4-FFF2-40B4-BE49-F238E27FC236}">
                <a16:creationId xmlns:a16="http://schemas.microsoft.com/office/drawing/2014/main" id="{0652C361-FA7E-47BA-9D4A-36486793A907}"/>
              </a:ext>
            </a:extLst>
          </p:cNvPr>
          <p:cNvSpPr>
            <a:spLocks noGrp="1"/>
          </p:cNvSpPr>
          <p:nvPr>
            <p:ph type="subTitle" idx="1"/>
          </p:nvPr>
        </p:nvSpPr>
        <p:spPr/>
        <p:txBody>
          <a:bodyPr/>
          <a:lstStyle/>
          <a:p>
            <a:r>
              <a:rPr lang="en-US" dirty="0"/>
              <a:t>Purchasing and payments at chapman university</a:t>
            </a:r>
          </a:p>
          <a:p>
            <a:r>
              <a:rPr lang="en-US" dirty="0"/>
              <a:t>June, 2020</a:t>
            </a:r>
          </a:p>
        </p:txBody>
      </p:sp>
    </p:spTree>
    <p:extLst>
      <p:ext uri="{BB962C8B-B14F-4D97-AF65-F5344CB8AC3E}">
        <p14:creationId xmlns:p14="http://schemas.microsoft.com/office/powerpoint/2010/main" val="3898369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7F2B0-DBFD-4CE6-B5B2-9EB30E0B590E}"/>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80371628-C04C-443C-8795-CFCD6CAEE18F}"/>
              </a:ext>
            </a:extLst>
          </p:cNvPr>
          <p:cNvSpPr>
            <a:spLocks noGrp="1"/>
          </p:cNvSpPr>
          <p:nvPr>
            <p:ph idx="1"/>
          </p:nvPr>
        </p:nvSpPr>
        <p:spPr/>
        <p:txBody>
          <a:bodyPr>
            <a:normAutofit lnSpcReduction="10000"/>
          </a:bodyPr>
          <a:lstStyle/>
          <a:p>
            <a:r>
              <a:rPr lang="en-US" dirty="0"/>
              <a:t>SSV—Sole Source/Single Source Vendor—A vendor who represents, for all practical purposes, the only provider of a good or service available to the University.  This may arise because that vendor is the only maker or seller of a needed item (soul source) or because previous University decisions require the use of a particular vendor to maintain compatibility or contract requirements (single source).  Selections based upon personal preference are not sufficient justification.</a:t>
            </a:r>
          </a:p>
          <a:p>
            <a:endParaRPr lang="en-US" dirty="0"/>
          </a:p>
          <a:p>
            <a:pPr marL="0" indent="0">
              <a:buNone/>
            </a:pPr>
            <a:r>
              <a:rPr lang="en-US" dirty="0">
                <a:solidFill>
                  <a:srgbClr val="FF0000"/>
                </a:solidFill>
              </a:rPr>
              <a:t>All justifications for the use of a Sole source or Single Source Vendor require approval of the EVP/COO prior to submitting a Purchase Requisition.</a:t>
            </a:r>
          </a:p>
          <a:p>
            <a:endParaRPr lang="en-US" dirty="0"/>
          </a:p>
        </p:txBody>
      </p:sp>
    </p:spTree>
    <p:extLst>
      <p:ext uri="{BB962C8B-B14F-4D97-AF65-F5344CB8AC3E}">
        <p14:creationId xmlns:p14="http://schemas.microsoft.com/office/powerpoint/2010/main" val="3404038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97525-260D-4463-BBF6-F1F3AEA88F7C}"/>
              </a:ext>
            </a:extLst>
          </p:cNvPr>
          <p:cNvSpPr>
            <a:spLocks noGrp="1"/>
          </p:cNvSpPr>
          <p:nvPr>
            <p:ph type="title"/>
          </p:nvPr>
        </p:nvSpPr>
        <p:spPr/>
        <p:txBody>
          <a:bodyPr>
            <a:normAutofit fontScale="90000"/>
          </a:bodyPr>
          <a:lstStyle/>
          <a:p>
            <a:pPr algn="ctr"/>
            <a:r>
              <a:rPr lang="en-US" sz="2200" dirty="0"/>
              <a:t>How to Purchase…….</a:t>
            </a:r>
            <a:br>
              <a:rPr lang="en-US" dirty="0"/>
            </a:br>
            <a:br>
              <a:rPr lang="en-US" dirty="0"/>
            </a:br>
            <a:r>
              <a:rPr lang="en-US" sz="3100" dirty="0"/>
              <a:t>Less than $1,000</a:t>
            </a:r>
          </a:p>
        </p:txBody>
      </p:sp>
      <p:graphicFrame>
        <p:nvGraphicFramePr>
          <p:cNvPr id="4" name="Table 4">
            <a:extLst>
              <a:ext uri="{FF2B5EF4-FFF2-40B4-BE49-F238E27FC236}">
                <a16:creationId xmlns:a16="http://schemas.microsoft.com/office/drawing/2014/main" id="{441B1D84-D918-42B8-85E7-2D6CEE4242B1}"/>
              </a:ext>
            </a:extLst>
          </p:cNvPr>
          <p:cNvGraphicFramePr>
            <a:graphicFrameLocks noGrp="1"/>
          </p:cNvGraphicFramePr>
          <p:nvPr>
            <p:ph idx="1"/>
            <p:extLst>
              <p:ext uri="{D42A27DB-BD31-4B8C-83A1-F6EECF244321}">
                <p14:modId xmlns:p14="http://schemas.microsoft.com/office/powerpoint/2010/main" val="2507430656"/>
              </p:ext>
            </p:extLst>
          </p:nvPr>
        </p:nvGraphicFramePr>
        <p:xfrm>
          <a:off x="1450975" y="2016125"/>
          <a:ext cx="9604374" cy="3530600"/>
        </p:xfrm>
        <a:graphic>
          <a:graphicData uri="http://schemas.openxmlformats.org/drawingml/2006/table">
            <a:tbl>
              <a:tblPr firstRow="1" bandRow="1">
                <a:tableStyleId>{5C22544A-7EE6-4342-B048-85BDC9FD1C3A}</a:tableStyleId>
              </a:tblPr>
              <a:tblGrid>
                <a:gridCol w="3201458">
                  <a:extLst>
                    <a:ext uri="{9D8B030D-6E8A-4147-A177-3AD203B41FA5}">
                      <a16:colId xmlns:a16="http://schemas.microsoft.com/office/drawing/2014/main" val="1364397250"/>
                    </a:ext>
                  </a:extLst>
                </a:gridCol>
                <a:gridCol w="3201458">
                  <a:extLst>
                    <a:ext uri="{9D8B030D-6E8A-4147-A177-3AD203B41FA5}">
                      <a16:colId xmlns:a16="http://schemas.microsoft.com/office/drawing/2014/main" val="226124101"/>
                    </a:ext>
                  </a:extLst>
                </a:gridCol>
                <a:gridCol w="3201458">
                  <a:extLst>
                    <a:ext uri="{9D8B030D-6E8A-4147-A177-3AD203B41FA5}">
                      <a16:colId xmlns:a16="http://schemas.microsoft.com/office/drawing/2014/main" val="1619316477"/>
                    </a:ext>
                  </a:extLst>
                </a:gridCol>
              </a:tblGrid>
              <a:tr h="370840">
                <a:tc>
                  <a:txBody>
                    <a:bodyPr/>
                    <a:lstStyle/>
                    <a:p>
                      <a:pPr algn="ctr"/>
                      <a:r>
                        <a:rPr lang="en-US" sz="2000" u="sng" dirty="0">
                          <a:solidFill>
                            <a:schemeClr val="tx1"/>
                          </a:solidFill>
                        </a:rPr>
                        <a:t>Nature</a:t>
                      </a:r>
                    </a:p>
                  </a:txBody>
                  <a:tcPr>
                    <a:solidFill>
                      <a:schemeClr val="accent5">
                        <a:lumMod val="40000"/>
                        <a:lumOff val="60000"/>
                      </a:schemeClr>
                    </a:solidFill>
                  </a:tcPr>
                </a:tc>
                <a:tc>
                  <a:txBody>
                    <a:bodyPr/>
                    <a:lstStyle/>
                    <a:p>
                      <a:pPr algn="ctr"/>
                      <a:r>
                        <a:rPr lang="en-US" sz="2000" u="sng" dirty="0">
                          <a:solidFill>
                            <a:schemeClr val="tx1"/>
                          </a:solidFill>
                        </a:rPr>
                        <a:t>Purchase/Payment</a:t>
                      </a:r>
                    </a:p>
                  </a:txBody>
                  <a:tcPr>
                    <a:solidFill>
                      <a:schemeClr val="accent5">
                        <a:lumMod val="40000"/>
                        <a:lumOff val="60000"/>
                      </a:schemeClr>
                    </a:solidFill>
                  </a:tcPr>
                </a:tc>
                <a:tc>
                  <a:txBody>
                    <a:bodyPr/>
                    <a:lstStyle/>
                    <a:p>
                      <a:pPr algn="ctr"/>
                      <a:r>
                        <a:rPr lang="en-US" sz="2000" u="sng" dirty="0">
                          <a:solidFill>
                            <a:schemeClr val="tx1"/>
                          </a:solidFill>
                        </a:rPr>
                        <a:t>Documentation</a:t>
                      </a:r>
                    </a:p>
                  </a:txBody>
                  <a:tcPr>
                    <a:solidFill>
                      <a:schemeClr val="accent5">
                        <a:lumMod val="40000"/>
                        <a:lumOff val="60000"/>
                      </a:schemeClr>
                    </a:solidFill>
                  </a:tcPr>
                </a:tc>
                <a:extLst>
                  <a:ext uri="{0D108BD9-81ED-4DB2-BD59-A6C34878D82A}">
                    <a16:rowId xmlns:a16="http://schemas.microsoft.com/office/drawing/2014/main" val="1894916355"/>
                  </a:ext>
                </a:extLst>
              </a:tr>
              <a:tr h="370840">
                <a:tc>
                  <a:txBody>
                    <a:bodyPr/>
                    <a:lstStyle/>
                    <a:p>
                      <a:r>
                        <a:rPr lang="en-US" dirty="0"/>
                        <a:t>Goods/Products</a:t>
                      </a:r>
                    </a:p>
                  </a:txBody>
                  <a:tcPr>
                    <a:solidFill>
                      <a:schemeClr val="accent5">
                        <a:lumMod val="40000"/>
                        <a:lumOff val="60000"/>
                      </a:schemeClr>
                    </a:solidFill>
                  </a:tcPr>
                </a:tc>
                <a:tc>
                  <a:txBody>
                    <a:bodyPr/>
                    <a:lstStyle/>
                    <a:p>
                      <a:r>
                        <a:rPr lang="en-US" dirty="0"/>
                        <a:t>Non-PO Check Request</a:t>
                      </a:r>
                    </a:p>
                  </a:txBody>
                  <a:tcPr>
                    <a:solidFill>
                      <a:schemeClr val="accent5">
                        <a:lumMod val="40000"/>
                        <a:lumOff val="60000"/>
                      </a:schemeClr>
                    </a:solidFill>
                  </a:tcPr>
                </a:tc>
                <a:tc>
                  <a:txBody>
                    <a:bodyPr/>
                    <a:lstStyle/>
                    <a:p>
                      <a:r>
                        <a:rPr lang="en-US" dirty="0"/>
                        <a:t>Vendor invoice</a:t>
                      </a:r>
                    </a:p>
                  </a:txBody>
                  <a:tcPr>
                    <a:solidFill>
                      <a:schemeClr val="accent5">
                        <a:lumMod val="40000"/>
                        <a:lumOff val="60000"/>
                      </a:schemeClr>
                    </a:solidFill>
                  </a:tcPr>
                </a:tc>
                <a:extLst>
                  <a:ext uri="{0D108BD9-81ED-4DB2-BD59-A6C34878D82A}">
                    <a16:rowId xmlns:a16="http://schemas.microsoft.com/office/drawing/2014/main" val="245299239"/>
                  </a:ext>
                </a:extLst>
              </a:tr>
              <a:tr h="370840">
                <a:tc>
                  <a:txBody>
                    <a:bodyPr/>
                    <a:lstStyle/>
                    <a:p>
                      <a:endParaRPr lang="en-US" dirty="0"/>
                    </a:p>
                  </a:txBody>
                  <a:tcPr>
                    <a:solidFill>
                      <a:schemeClr val="accent5">
                        <a:lumMod val="40000"/>
                        <a:lumOff val="60000"/>
                      </a:schemeClr>
                    </a:solidFill>
                  </a:tcPr>
                </a:tc>
                <a:tc>
                  <a:txBody>
                    <a:bodyPr/>
                    <a:lstStyle/>
                    <a:p>
                      <a:r>
                        <a:rPr lang="en-US" dirty="0"/>
                        <a:t>Blanket PO</a:t>
                      </a:r>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1928706607"/>
                  </a:ext>
                </a:extLst>
              </a:tr>
              <a:tr h="370840">
                <a:tc>
                  <a:txBody>
                    <a:bodyPr/>
                    <a:lstStyle/>
                    <a:p>
                      <a:endParaRPr lang="en-US" dirty="0"/>
                    </a:p>
                  </a:txBody>
                  <a:tcPr>
                    <a:solidFill>
                      <a:schemeClr val="accent5">
                        <a:lumMod val="40000"/>
                        <a:lumOff val="60000"/>
                      </a:schemeClr>
                    </a:solidFill>
                  </a:tcPr>
                </a:tc>
                <a:tc>
                  <a:txBody>
                    <a:bodyPr/>
                    <a:lstStyle/>
                    <a:p>
                      <a:r>
                        <a:rPr lang="en-US" dirty="0"/>
                        <a:t>P-Card (if eligible)</a:t>
                      </a:r>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3596660835"/>
                  </a:ext>
                </a:extLst>
              </a:tr>
              <a:tr h="370840">
                <a:tc>
                  <a:txBody>
                    <a:bodyPr/>
                    <a:lstStyle/>
                    <a:p>
                      <a:endParaRPr lang="en-US"/>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4147397425"/>
                  </a:ext>
                </a:extLst>
              </a:tr>
              <a:tr h="370840">
                <a:tc>
                  <a:txBody>
                    <a:bodyPr/>
                    <a:lstStyle/>
                    <a:p>
                      <a:r>
                        <a:rPr lang="en-US" dirty="0"/>
                        <a:t>Services</a:t>
                      </a:r>
                    </a:p>
                  </a:txBody>
                  <a:tcPr>
                    <a:solidFill>
                      <a:schemeClr val="accent5">
                        <a:lumMod val="40000"/>
                        <a:lumOff val="60000"/>
                      </a:schemeClr>
                    </a:solidFill>
                  </a:tcPr>
                </a:tc>
                <a:tc>
                  <a:txBody>
                    <a:bodyPr/>
                    <a:lstStyle/>
                    <a:p>
                      <a:r>
                        <a:rPr lang="en-US" dirty="0"/>
                        <a:t>Non-PO Check Request</a:t>
                      </a:r>
                    </a:p>
                  </a:txBody>
                  <a:tcPr>
                    <a:solidFill>
                      <a:schemeClr val="accent5">
                        <a:lumMod val="40000"/>
                        <a:lumOff val="60000"/>
                      </a:schemeClr>
                    </a:solidFill>
                  </a:tcPr>
                </a:tc>
                <a:tc>
                  <a:txBody>
                    <a:bodyPr/>
                    <a:lstStyle/>
                    <a:p>
                      <a:r>
                        <a:rPr lang="en-US" sz="1600" dirty="0"/>
                        <a:t>Invoice</a:t>
                      </a:r>
                    </a:p>
                    <a:p>
                      <a:r>
                        <a:rPr lang="en-US" sz="1600" dirty="0"/>
                        <a:t>Independent Contractor Agreement or Master Service Agreement</a:t>
                      </a:r>
                    </a:p>
                  </a:txBody>
                  <a:tcPr>
                    <a:solidFill>
                      <a:schemeClr val="accent5">
                        <a:lumMod val="40000"/>
                        <a:lumOff val="60000"/>
                      </a:schemeClr>
                    </a:solidFill>
                  </a:tcPr>
                </a:tc>
                <a:extLst>
                  <a:ext uri="{0D108BD9-81ED-4DB2-BD59-A6C34878D82A}">
                    <a16:rowId xmlns:a16="http://schemas.microsoft.com/office/drawing/2014/main" val="3657876094"/>
                  </a:ext>
                </a:extLst>
              </a:tr>
              <a:tr h="370840">
                <a:tc>
                  <a:txBody>
                    <a:bodyPr/>
                    <a:lstStyle/>
                    <a:p>
                      <a:endParaRPr lang="en-US"/>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r>
                        <a:rPr lang="en-US" sz="1200" dirty="0"/>
                        <a:t>**Classroom speakers &lt;$600/yr. do not require ICA</a:t>
                      </a:r>
                    </a:p>
                  </a:txBody>
                  <a:tcPr>
                    <a:solidFill>
                      <a:schemeClr val="accent5">
                        <a:lumMod val="40000"/>
                        <a:lumOff val="60000"/>
                      </a:schemeClr>
                    </a:solidFill>
                  </a:tcPr>
                </a:tc>
                <a:extLst>
                  <a:ext uri="{0D108BD9-81ED-4DB2-BD59-A6C34878D82A}">
                    <a16:rowId xmlns:a16="http://schemas.microsoft.com/office/drawing/2014/main" val="914156065"/>
                  </a:ext>
                </a:extLst>
              </a:tr>
              <a:tr h="370840">
                <a:tc>
                  <a:txBody>
                    <a:bodyPr/>
                    <a:lstStyle/>
                    <a:p>
                      <a:endParaRPr lang="en-US" dirty="0"/>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972972595"/>
                  </a:ext>
                </a:extLst>
              </a:tr>
            </a:tbl>
          </a:graphicData>
        </a:graphic>
      </p:graphicFrame>
    </p:spTree>
    <p:extLst>
      <p:ext uri="{BB962C8B-B14F-4D97-AF65-F5344CB8AC3E}">
        <p14:creationId xmlns:p14="http://schemas.microsoft.com/office/powerpoint/2010/main" val="2114491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97525-260D-4463-BBF6-F1F3AEA88F7C}"/>
              </a:ext>
            </a:extLst>
          </p:cNvPr>
          <p:cNvSpPr>
            <a:spLocks noGrp="1"/>
          </p:cNvSpPr>
          <p:nvPr>
            <p:ph type="title"/>
          </p:nvPr>
        </p:nvSpPr>
        <p:spPr/>
        <p:txBody>
          <a:bodyPr>
            <a:normAutofit fontScale="90000"/>
          </a:bodyPr>
          <a:lstStyle/>
          <a:p>
            <a:pPr algn="ctr"/>
            <a:r>
              <a:rPr lang="en-US" sz="2200" dirty="0"/>
              <a:t>How to Purchase…….</a:t>
            </a:r>
            <a:br>
              <a:rPr lang="en-US" dirty="0"/>
            </a:br>
            <a:br>
              <a:rPr lang="en-US" dirty="0"/>
            </a:br>
            <a:r>
              <a:rPr lang="en-US" sz="3100" dirty="0"/>
              <a:t>$1,000.00 to $9,999.99</a:t>
            </a:r>
          </a:p>
        </p:txBody>
      </p:sp>
      <p:graphicFrame>
        <p:nvGraphicFramePr>
          <p:cNvPr id="4" name="Table 4">
            <a:extLst>
              <a:ext uri="{FF2B5EF4-FFF2-40B4-BE49-F238E27FC236}">
                <a16:creationId xmlns:a16="http://schemas.microsoft.com/office/drawing/2014/main" id="{441B1D84-D918-42B8-85E7-2D6CEE4242B1}"/>
              </a:ext>
            </a:extLst>
          </p:cNvPr>
          <p:cNvGraphicFramePr>
            <a:graphicFrameLocks noGrp="1"/>
          </p:cNvGraphicFramePr>
          <p:nvPr>
            <p:ph idx="1"/>
            <p:extLst>
              <p:ext uri="{D42A27DB-BD31-4B8C-83A1-F6EECF244321}">
                <p14:modId xmlns:p14="http://schemas.microsoft.com/office/powerpoint/2010/main" val="4070403720"/>
              </p:ext>
            </p:extLst>
          </p:nvPr>
        </p:nvGraphicFramePr>
        <p:xfrm>
          <a:off x="1450975" y="2016125"/>
          <a:ext cx="9604374" cy="3616960"/>
        </p:xfrm>
        <a:graphic>
          <a:graphicData uri="http://schemas.openxmlformats.org/drawingml/2006/table">
            <a:tbl>
              <a:tblPr firstRow="1" bandRow="1">
                <a:tableStyleId>{5C22544A-7EE6-4342-B048-85BDC9FD1C3A}</a:tableStyleId>
              </a:tblPr>
              <a:tblGrid>
                <a:gridCol w="3201458">
                  <a:extLst>
                    <a:ext uri="{9D8B030D-6E8A-4147-A177-3AD203B41FA5}">
                      <a16:colId xmlns:a16="http://schemas.microsoft.com/office/drawing/2014/main" val="1364397250"/>
                    </a:ext>
                  </a:extLst>
                </a:gridCol>
                <a:gridCol w="3201458">
                  <a:extLst>
                    <a:ext uri="{9D8B030D-6E8A-4147-A177-3AD203B41FA5}">
                      <a16:colId xmlns:a16="http://schemas.microsoft.com/office/drawing/2014/main" val="226124101"/>
                    </a:ext>
                  </a:extLst>
                </a:gridCol>
                <a:gridCol w="3201458">
                  <a:extLst>
                    <a:ext uri="{9D8B030D-6E8A-4147-A177-3AD203B41FA5}">
                      <a16:colId xmlns:a16="http://schemas.microsoft.com/office/drawing/2014/main" val="1619316477"/>
                    </a:ext>
                  </a:extLst>
                </a:gridCol>
              </a:tblGrid>
              <a:tr h="370840">
                <a:tc>
                  <a:txBody>
                    <a:bodyPr/>
                    <a:lstStyle/>
                    <a:p>
                      <a:pPr marL="0" algn="ctr" defTabSz="914400" rtl="0" eaLnBrk="1" latinLnBrk="0" hangingPunct="1"/>
                      <a:r>
                        <a:rPr lang="en-US" sz="2000" b="1" u="sng" kern="1200" dirty="0">
                          <a:solidFill>
                            <a:schemeClr val="tx1"/>
                          </a:solidFill>
                          <a:latin typeface="+mn-lt"/>
                          <a:ea typeface="+mn-ea"/>
                          <a:cs typeface="+mn-cs"/>
                        </a:rPr>
                        <a:t>Nature</a:t>
                      </a:r>
                    </a:p>
                  </a:txBody>
                  <a:tcPr>
                    <a:solidFill>
                      <a:schemeClr val="accent5">
                        <a:lumMod val="40000"/>
                        <a:lumOff val="60000"/>
                      </a:schemeClr>
                    </a:solidFill>
                  </a:tcPr>
                </a:tc>
                <a:tc>
                  <a:txBody>
                    <a:bodyPr/>
                    <a:lstStyle/>
                    <a:p>
                      <a:pPr marL="0" algn="ctr" defTabSz="914400" rtl="0" eaLnBrk="1" latinLnBrk="0" hangingPunct="1"/>
                      <a:r>
                        <a:rPr lang="en-US" sz="2000" b="1" u="sng" kern="1200" dirty="0">
                          <a:solidFill>
                            <a:schemeClr val="tx1"/>
                          </a:solidFill>
                          <a:latin typeface="+mn-lt"/>
                          <a:ea typeface="+mn-ea"/>
                          <a:cs typeface="+mn-cs"/>
                        </a:rPr>
                        <a:t>Purchase/Payment</a:t>
                      </a:r>
                    </a:p>
                  </a:txBody>
                  <a:tcPr>
                    <a:solidFill>
                      <a:schemeClr val="accent5">
                        <a:lumMod val="40000"/>
                        <a:lumOff val="60000"/>
                      </a:schemeClr>
                    </a:solidFill>
                  </a:tcPr>
                </a:tc>
                <a:tc>
                  <a:txBody>
                    <a:bodyPr/>
                    <a:lstStyle/>
                    <a:p>
                      <a:pPr marL="0" algn="ctr" defTabSz="914400" rtl="0" eaLnBrk="1" latinLnBrk="0" hangingPunct="1"/>
                      <a:r>
                        <a:rPr lang="en-US" sz="2000" b="1" u="sng" kern="1200" dirty="0">
                          <a:solidFill>
                            <a:schemeClr val="tx1"/>
                          </a:solidFill>
                          <a:latin typeface="+mn-lt"/>
                          <a:ea typeface="+mn-ea"/>
                          <a:cs typeface="+mn-cs"/>
                        </a:rPr>
                        <a:t>Documentation</a:t>
                      </a:r>
                    </a:p>
                  </a:txBody>
                  <a:tcPr>
                    <a:solidFill>
                      <a:schemeClr val="accent5">
                        <a:lumMod val="40000"/>
                        <a:lumOff val="60000"/>
                      </a:schemeClr>
                    </a:solidFill>
                  </a:tcPr>
                </a:tc>
                <a:extLst>
                  <a:ext uri="{0D108BD9-81ED-4DB2-BD59-A6C34878D82A}">
                    <a16:rowId xmlns:a16="http://schemas.microsoft.com/office/drawing/2014/main" val="1894916355"/>
                  </a:ext>
                </a:extLst>
              </a:tr>
              <a:tr h="370840">
                <a:tc>
                  <a:txBody>
                    <a:bodyPr/>
                    <a:lstStyle/>
                    <a:p>
                      <a:r>
                        <a:rPr lang="en-US" dirty="0"/>
                        <a:t>Goods/Products</a:t>
                      </a:r>
                    </a:p>
                  </a:txBody>
                  <a:tcPr>
                    <a:solidFill>
                      <a:schemeClr val="accent5">
                        <a:lumMod val="40000"/>
                        <a:lumOff val="60000"/>
                      </a:schemeClr>
                    </a:solidFill>
                  </a:tcPr>
                </a:tc>
                <a:tc>
                  <a:txBody>
                    <a:bodyPr/>
                    <a:lstStyle/>
                    <a:p>
                      <a:r>
                        <a:rPr lang="en-US" dirty="0"/>
                        <a:t>Purchase Order Required</a:t>
                      </a:r>
                    </a:p>
                  </a:txBody>
                  <a:tcPr>
                    <a:solidFill>
                      <a:schemeClr val="accent5">
                        <a:lumMod val="40000"/>
                        <a:lumOff val="60000"/>
                      </a:schemeClr>
                    </a:solidFill>
                  </a:tcPr>
                </a:tc>
                <a:tc>
                  <a:txBody>
                    <a:bodyPr/>
                    <a:lstStyle/>
                    <a:p>
                      <a:r>
                        <a:rPr lang="en-US" sz="1600" dirty="0"/>
                        <a:t>One written quote or proposal, issued by vendor</a:t>
                      </a:r>
                    </a:p>
                  </a:txBody>
                  <a:tcPr>
                    <a:solidFill>
                      <a:schemeClr val="accent5">
                        <a:lumMod val="40000"/>
                        <a:lumOff val="60000"/>
                      </a:schemeClr>
                    </a:solidFill>
                  </a:tcPr>
                </a:tc>
                <a:extLst>
                  <a:ext uri="{0D108BD9-81ED-4DB2-BD59-A6C34878D82A}">
                    <a16:rowId xmlns:a16="http://schemas.microsoft.com/office/drawing/2014/main" val="245299239"/>
                  </a:ext>
                </a:extLst>
              </a:tr>
              <a:tr h="370840">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1928706607"/>
                  </a:ext>
                </a:extLst>
              </a:tr>
              <a:tr h="370840">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3596660835"/>
                  </a:ext>
                </a:extLst>
              </a:tr>
              <a:tr h="370840">
                <a:tc>
                  <a:txBody>
                    <a:bodyPr/>
                    <a:lstStyle/>
                    <a:p>
                      <a:endParaRPr lang="en-US"/>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4147397425"/>
                  </a:ext>
                </a:extLst>
              </a:tr>
              <a:tr h="391132">
                <a:tc>
                  <a:txBody>
                    <a:bodyPr/>
                    <a:lstStyle/>
                    <a:p>
                      <a:r>
                        <a:rPr lang="en-US" dirty="0"/>
                        <a:t>Services</a:t>
                      </a:r>
                    </a:p>
                  </a:txBody>
                  <a:tcPr>
                    <a:solidFill>
                      <a:schemeClr val="accent5">
                        <a:lumMod val="40000"/>
                        <a:lumOff val="60000"/>
                      </a:schemeClr>
                    </a:solidFill>
                  </a:tcPr>
                </a:tc>
                <a:tc>
                  <a:txBody>
                    <a:bodyPr/>
                    <a:lstStyle/>
                    <a:p>
                      <a:r>
                        <a:rPr lang="en-US" dirty="0"/>
                        <a:t>Purchase Order Required</a:t>
                      </a:r>
                    </a:p>
                  </a:txBody>
                  <a:tcPr>
                    <a:solidFill>
                      <a:schemeClr val="accent5">
                        <a:lumMod val="40000"/>
                        <a:lumOff val="60000"/>
                      </a:schemeClr>
                    </a:solidFill>
                  </a:tcPr>
                </a:tc>
                <a:tc>
                  <a:txBody>
                    <a:bodyPr/>
                    <a:lstStyle/>
                    <a:p>
                      <a:r>
                        <a:rPr lang="en-US" sz="1600" dirty="0"/>
                        <a:t>One written quote or proposal, issued by vendor</a:t>
                      </a:r>
                    </a:p>
                  </a:txBody>
                  <a:tcPr>
                    <a:solidFill>
                      <a:schemeClr val="accent5">
                        <a:lumMod val="40000"/>
                        <a:lumOff val="60000"/>
                      </a:schemeClr>
                    </a:solidFill>
                  </a:tcPr>
                </a:tc>
                <a:extLst>
                  <a:ext uri="{0D108BD9-81ED-4DB2-BD59-A6C34878D82A}">
                    <a16:rowId xmlns:a16="http://schemas.microsoft.com/office/drawing/2014/main" val="3657876094"/>
                  </a:ext>
                </a:extLst>
              </a:tr>
              <a:tr h="370840">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Independent Contractor Agreement or Master Service Agreement</a:t>
                      </a:r>
                    </a:p>
                  </a:txBody>
                  <a:tcPr>
                    <a:solidFill>
                      <a:schemeClr val="accent5">
                        <a:lumMod val="40000"/>
                        <a:lumOff val="60000"/>
                      </a:schemeClr>
                    </a:solidFill>
                  </a:tcPr>
                </a:tc>
                <a:extLst>
                  <a:ext uri="{0D108BD9-81ED-4DB2-BD59-A6C34878D82A}">
                    <a16:rowId xmlns:a16="http://schemas.microsoft.com/office/drawing/2014/main" val="914156065"/>
                  </a:ext>
                </a:extLst>
              </a:tr>
              <a:tr h="370840">
                <a:tc>
                  <a:txBody>
                    <a:bodyPr/>
                    <a:lstStyle/>
                    <a:p>
                      <a:endParaRPr lang="en-US" dirty="0"/>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972972595"/>
                  </a:ext>
                </a:extLst>
              </a:tr>
            </a:tbl>
          </a:graphicData>
        </a:graphic>
      </p:graphicFrame>
    </p:spTree>
    <p:extLst>
      <p:ext uri="{BB962C8B-B14F-4D97-AF65-F5344CB8AC3E}">
        <p14:creationId xmlns:p14="http://schemas.microsoft.com/office/powerpoint/2010/main" val="4251644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97525-260D-4463-BBF6-F1F3AEA88F7C}"/>
              </a:ext>
            </a:extLst>
          </p:cNvPr>
          <p:cNvSpPr>
            <a:spLocks noGrp="1"/>
          </p:cNvSpPr>
          <p:nvPr>
            <p:ph type="title"/>
          </p:nvPr>
        </p:nvSpPr>
        <p:spPr/>
        <p:txBody>
          <a:bodyPr>
            <a:normAutofit fontScale="90000"/>
          </a:bodyPr>
          <a:lstStyle/>
          <a:p>
            <a:pPr algn="ctr"/>
            <a:r>
              <a:rPr lang="en-US" sz="2200" dirty="0"/>
              <a:t>How to Purchase…….</a:t>
            </a:r>
            <a:br>
              <a:rPr lang="en-US" dirty="0"/>
            </a:br>
            <a:br>
              <a:rPr lang="en-US" dirty="0"/>
            </a:br>
            <a:r>
              <a:rPr lang="en-US" sz="3100" dirty="0"/>
              <a:t>$10,000.00 to $49,999.99</a:t>
            </a:r>
          </a:p>
        </p:txBody>
      </p:sp>
      <p:graphicFrame>
        <p:nvGraphicFramePr>
          <p:cNvPr id="4" name="Table 4">
            <a:extLst>
              <a:ext uri="{FF2B5EF4-FFF2-40B4-BE49-F238E27FC236}">
                <a16:creationId xmlns:a16="http://schemas.microsoft.com/office/drawing/2014/main" id="{441B1D84-D918-42B8-85E7-2D6CEE4242B1}"/>
              </a:ext>
            </a:extLst>
          </p:cNvPr>
          <p:cNvGraphicFramePr>
            <a:graphicFrameLocks noGrp="1"/>
          </p:cNvGraphicFramePr>
          <p:nvPr>
            <p:ph idx="1"/>
            <p:extLst>
              <p:ext uri="{D42A27DB-BD31-4B8C-83A1-F6EECF244321}">
                <p14:modId xmlns:p14="http://schemas.microsoft.com/office/powerpoint/2010/main" val="1499418138"/>
              </p:ext>
            </p:extLst>
          </p:nvPr>
        </p:nvGraphicFramePr>
        <p:xfrm>
          <a:off x="1450975" y="2016125"/>
          <a:ext cx="9604374" cy="3896360"/>
        </p:xfrm>
        <a:graphic>
          <a:graphicData uri="http://schemas.openxmlformats.org/drawingml/2006/table">
            <a:tbl>
              <a:tblPr firstRow="1" bandRow="1">
                <a:tableStyleId>{5C22544A-7EE6-4342-B048-85BDC9FD1C3A}</a:tableStyleId>
              </a:tblPr>
              <a:tblGrid>
                <a:gridCol w="3201458">
                  <a:extLst>
                    <a:ext uri="{9D8B030D-6E8A-4147-A177-3AD203B41FA5}">
                      <a16:colId xmlns:a16="http://schemas.microsoft.com/office/drawing/2014/main" val="1364397250"/>
                    </a:ext>
                  </a:extLst>
                </a:gridCol>
                <a:gridCol w="3201458">
                  <a:extLst>
                    <a:ext uri="{9D8B030D-6E8A-4147-A177-3AD203B41FA5}">
                      <a16:colId xmlns:a16="http://schemas.microsoft.com/office/drawing/2014/main" val="226124101"/>
                    </a:ext>
                  </a:extLst>
                </a:gridCol>
                <a:gridCol w="3201458">
                  <a:extLst>
                    <a:ext uri="{9D8B030D-6E8A-4147-A177-3AD203B41FA5}">
                      <a16:colId xmlns:a16="http://schemas.microsoft.com/office/drawing/2014/main" val="1619316477"/>
                    </a:ext>
                  </a:extLst>
                </a:gridCol>
              </a:tblGrid>
              <a:tr h="370840">
                <a:tc>
                  <a:txBody>
                    <a:bodyPr/>
                    <a:lstStyle/>
                    <a:p>
                      <a:pPr marL="0" algn="ctr" defTabSz="914400" rtl="0" eaLnBrk="1" latinLnBrk="0" hangingPunct="1"/>
                      <a:r>
                        <a:rPr lang="en-US" sz="2000" b="1" u="sng" kern="1200" dirty="0">
                          <a:solidFill>
                            <a:schemeClr val="tx1"/>
                          </a:solidFill>
                          <a:latin typeface="+mn-lt"/>
                          <a:ea typeface="+mn-ea"/>
                          <a:cs typeface="+mn-cs"/>
                        </a:rPr>
                        <a:t>Nature</a:t>
                      </a:r>
                    </a:p>
                  </a:txBody>
                  <a:tcPr>
                    <a:solidFill>
                      <a:schemeClr val="accent5">
                        <a:lumMod val="40000"/>
                        <a:lumOff val="60000"/>
                      </a:schemeClr>
                    </a:solidFill>
                  </a:tcPr>
                </a:tc>
                <a:tc>
                  <a:txBody>
                    <a:bodyPr/>
                    <a:lstStyle/>
                    <a:p>
                      <a:pPr marL="0" algn="ctr" defTabSz="914400" rtl="0" eaLnBrk="1" latinLnBrk="0" hangingPunct="1"/>
                      <a:r>
                        <a:rPr lang="en-US" sz="2000" b="1" u="sng" kern="1200" dirty="0">
                          <a:solidFill>
                            <a:schemeClr val="tx1"/>
                          </a:solidFill>
                          <a:latin typeface="+mn-lt"/>
                          <a:ea typeface="+mn-ea"/>
                          <a:cs typeface="+mn-cs"/>
                        </a:rPr>
                        <a:t>Purchase/Payment</a:t>
                      </a:r>
                    </a:p>
                  </a:txBody>
                  <a:tcPr>
                    <a:solidFill>
                      <a:schemeClr val="accent5">
                        <a:lumMod val="40000"/>
                        <a:lumOff val="60000"/>
                      </a:schemeClr>
                    </a:solidFill>
                  </a:tcPr>
                </a:tc>
                <a:tc>
                  <a:txBody>
                    <a:bodyPr/>
                    <a:lstStyle/>
                    <a:p>
                      <a:pPr marL="0" algn="ctr" defTabSz="914400" rtl="0" eaLnBrk="1" latinLnBrk="0" hangingPunct="1"/>
                      <a:r>
                        <a:rPr lang="en-US" sz="2000" b="1" u="sng" kern="1200" dirty="0">
                          <a:solidFill>
                            <a:schemeClr val="tx1"/>
                          </a:solidFill>
                          <a:latin typeface="+mn-lt"/>
                          <a:ea typeface="+mn-ea"/>
                          <a:cs typeface="+mn-cs"/>
                        </a:rPr>
                        <a:t>Documentation</a:t>
                      </a:r>
                    </a:p>
                  </a:txBody>
                  <a:tcPr>
                    <a:solidFill>
                      <a:schemeClr val="accent5">
                        <a:lumMod val="40000"/>
                        <a:lumOff val="60000"/>
                      </a:schemeClr>
                    </a:solidFill>
                  </a:tcPr>
                </a:tc>
                <a:extLst>
                  <a:ext uri="{0D108BD9-81ED-4DB2-BD59-A6C34878D82A}">
                    <a16:rowId xmlns:a16="http://schemas.microsoft.com/office/drawing/2014/main" val="1894916355"/>
                  </a:ext>
                </a:extLst>
              </a:tr>
              <a:tr h="370840">
                <a:tc>
                  <a:txBody>
                    <a:bodyPr/>
                    <a:lstStyle/>
                    <a:p>
                      <a:r>
                        <a:rPr lang="en-US" dirty="0"/>
                        <a:t>Goods/Products</a:t>
                      </a:r>
                    </a:p>
                  </a:txBody>
                  <a:tcPr>
                    <a:solidFill>
                      <a:schemeClr val="accent5">
                        <a:lumMod val="40000"/>
                        <a:lumOff val="60000"/>
                      </a:schemeClr>
                    </a:solidFill>
                  </a:tcPr>
                </a:tc>
                <a:tc>
                  <a:txBody>
                    <a:bodyPr/>
                    <a:lstStyle/>
                    <a:p>
                      <a:r>
                        <a:rPr lang="en-US" dirty="0"/>
                        <a:t>Purchase Order Required</a:t>
                      </a:r>
                    </a:p>
                  </a:txBody>
                  <a:tcPr>
                    <a:solidFill>
                      <a:schemeClr val="accent5">
                        <a:lumMod val="40000"/>
                        <a:lumOff val="60000"/>
                      </a:schemeClr>
                    </a:solidFill>
                  </a:tcPr>
                </a:tc>
                <a:tc>
                  <a:txBody>
                    <a:bodyPr/>
                    <a:lstStyle/>
                    <a:p>
                      <a:r>
                        <a:rPr lang="en-US" sz="1600" dirty="0"/>
                        <a:t>Written proposal from 2 vendors, or SSV justification approved by EVP/COO</a:t>
                      </a:r>
                    </a:p>
                  </a:txBody>
                  <a:tcPr>
                    <a:solidFill>
                      <a:schemeClr val="accent5">
                        <a:lumMod val="40000"/>
                        <a:lumOff val="60000"/>
                      </a:schemeClr>
                    </a:solidFill>
                  </a:tcPr>
                </a:tc>
                <a:extLst>
                  <a:ext uri="{0D108BD9-81ED-4DB2-BD59-A6C34878D82A}">
                    <a16:rowId xmlns:a16="http://schemas.microsoft.com/office/drawing/2014/main" val="245299239"/>
                  </a:ext>
                </a:extLst>
              </a:tr>
              <a:tr h="370840">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1928706607"/>
                  </a:ext>
                </a:extLst>
              </a:tr>
              <a:tr h="370840">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3596660835"/>
                  </a:ext>
                </a:extLst>
              </a:tr>
              <a:tr h="370840">
                <a:tc>
                  <a:txBody>
                    <a:bodyPr/>
                    <a:lstStyle/>
                    <a:p>
                      <a:endParaRPr lang="en-US"/>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4147397425"/>
                  </a:ext>
                </a:extLst>
              </a:tr>
              <a:tr h="391132">
                <a:tc>
                  <a:txBody>
                    <a:bodyPr/>
                    <a:lstStyle/>
                    <a:p>
                      <a:r>
                        <a:rPr lang="en-US" dirty="0"/>
                        <a:t>Services</a:t>
                      </a:r>
                    </a:p>
                  </a:txBody>
                  <a:tcPr>
                    <a:solidFill>
                      <a:schemeClr val="accent5">
                        <a:lumMod val="40000"/>
                        <a:lumOff val="60000"/>
                      </a:schemeClr>
                    </a:solidFill>
                  </a:tcPr>
                </a:tc>
                <a:tc>
                  <a:txBody>
                    <a:bodyPr/>
                    <a:lstStyle/>
                    <a:p>
                      <a:r>
                        <a:rPr lang="en-US" dirty="0"/>
                        <a:t>Purchase Order Required</a:t>
                      </a:r>
                    </a:p>
                  </a:txBody>
                  <a:tcPr>
                    <a:solidFill>
                      <a:schemeClr val="accent5">
                        <a:lumMod val="40000"/>
                        <a:lumOff val="60000"/>
                      </a:schemeClr>
                    </a:solidFill>
                  </a:tcPr>
                </a:tc>
                <a:tc>
                  <a:txBody>
                    <a:bodyPr/>
                    <a:lstStyle/>
                    <a:p>
                      <a:r>
                        <a:rPr lang="en-US" sz="1600" dirty="0"/>
                        <a:t>Written proposal from 2 vendors, or SSV justification approved by EVP/COO</a:t>
                      </a:r>
                    </a:p>
                  </a:txBody>
                  <a:tcPr>
                    <a:solidFill>
                      <a:schemeClr val="accent5">
                        <a:lumMod val="40000"/>
                        <a:lumOff val="60000"/>
                      </a:schemeClr>
                    </a:solidFill>
                  </a:tcPr>
                </a:tc>
                <a:extLst>
                  <a:ext uri="{0D108BD9-81ED-4DB2-BD59-A6C34878D82A}">
                    <a16:rowId xmlns:a16="http://schemas.microsoft.com/office/drawing/2014/main" val="3657876094"/>
                  </a:ext>
                </a:extLst>
              </a:tr>
              <a:tr h="370840">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Independent Contractor Agreement</a:t>
                      </a:r>
                    </a:p>
                  </a:txBody>
                  <a:tcPr>
                    <a:solidFill>
                      <a:schemeClr val="accent5">
                        <a:lumMod val="40000"/>
                        <a:lumOff val="60000"/>
                      </a:schemeClr>
                    </a:solidFill>
                  </a:tcPr>
                </a:tc>
                <a:extLst>
                  <a:ext uri="{0D108BD9-81ED-4DB2-BD59-A6C34878D82A}">
                    <a16:rowId xmlns:a16="http://schemas.microsoft.com/office/drawing/2014/main" val="914156065"/>
                  </a:ext>
                </a:extLst>
              </a:tr>
              <a:tr h="370840">
                <a:tc>
                  <a:txBody>
                    <a:bodyPr/>
                    <a:lstStyle/>
                    <a:p>
                      <a:endParaRPr lang="en-US" dirty="0"/>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972972595"/>
                  </a:ext>
                </a:extLst>
              </a:tr>
            </a:tbl>
          </a:graphicData>
        </a:graphic>
      </p:graphicFrame>
    </p:spTree>
    <p:extLst>
      <p:ext uri="{BB962C8B-B14F-4D97-AF65-F5344CB8AC3E}">
        <p14:creationId xmlns:p14="http://schemas.microsoft.com/office/powerpoint/2010/main" val="1266333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97525-260D-4463-BBF6-F1F3AEA88F7C}"/>
              </a:ext>
            </a:extLst>
          </p:cNvPr>
          <p:cNvSpPr>
            <a:spLocks noGrp="1"/>
          </p:cNvSpPr>
          <p:nvPr>
            <p:ph type="title"/>
          </p:nvPr>
        </p:nvSpPr>
        <p:spPr/>
        <p:txBody>
          <a:bodyPr>
            <a:normAutofit fontScale="90000"/>
          </a:bodyPr>
          <a:lstStyle/>
          <a:p>
            <a:pPr algn="ctr"/>
            <a:r>
              <a:rPr lang="en-US" sz="2200" dirty="0"/>
              <a:t>How to Purchase…….</a:t>
            </a:r>
            <a:br>
              <a:rPr lang="en-US" dirty="0"/>
            </a:br>
            <a:br>
              <a:rPr lang="en-US" dirty="0"/>
            </a:br>
            <a:r>
              <a:rPr lang="en-US" sz="3100" dirty="0"/>
              <a:t>$50,000.00 and Up</a:t>
            </a:r>
          </a:p>
        </p:txBody>
      </p:sp>
      <p:graphicFrame>
        <p:nvGraphicFramePr>
          <p:cNvPr id="4" name="Table 4">
            <a:extLst>
              <a:ext uri="{FF2B5EF4-FFF2-40B4-BE49-F238E27FC236}">
                <a16:creationId xmlns:a16="http://schemas.microsoft.com/office/drawing/2014/main" id="{441B1D84-D918-42B8-85E7-2D6CEE4242B1}"/>
              </a:ext>
            </a:extLst>
          </p:cNvPr>
          <p:cNvGraphicFramePr>
            <a:graphicFrameLocks noGrp="1"/>
          </p:cNvGraphicFramePr>
          <p:nvPr>
            <p:ph idx="1"/>
            <p:extLst>
              <p:ext uri="{D42A27DB-BD31-4B8C-83A1-F6EECF244321}">
                <p14:modId xmlns:p14="http://schemas.microsoft.com/office/powerpoint/2010/main" val="3228260508"/>
              </p:ext>
            </p:extLst>
          </p:nvPr>
        </p:nvGraphicFramePr>
        <p:xfrm>
          <a:off x="1450975" y="2016124"/>
          <a:ext cx="9760365" cy="4407943"/>
        </p:xfrm>
        <a:graphic>
          <a:graphicData uri="http://schemas.openxmlformats.org/drawingml/2006/table">
            <a:tbl>
              <a:tblPr firstRow="1" bandRow="1">
                <a:tableStyleId>{5C22544A-7EE6-4342-B048-85BDC9FD1C3A}</a:tableStyleId>
              </a:tblPr>
              <a:tblGrid>
                <a:gridCol w="3253455">
                  <a:extLst>
                    <a:ext uri="{9D8B030D-6E8A-4147-A177-3AD203B41FA5}">
                      <a16:colId xmlns:a16="http://schemas.microsoft.com/office/drawing/2014/main" val="1364397250"/>
                    </a:ext>
                  </a:extLst>
                </a:gridCol>
                <a:gridCol w="3253455">
                  <a:extLst>
                    <a:ext uri="{9D8B030D-6E8A-4147-A177-3AD203B41FA5}">
                      <a16:colId xmlns:a16="http://schemas.microsoft.com/office/drawing/2014/main" val="226124101"/>
                    </a:ext>
                  </a:extLst>
                </a:gridCol>
                <a:gridCol w="3253455">
                  <a:extLst>
                    <a:ext uri="{9D8B030D-6E8A-4147-A177-3AD203B41FA5}">
                      <a16:colId xmlns:a16="http://schemas.microsoft.com/office/drawing/2014/main" val="1619316477"/>
                    </a:ext>
                  </a:extLst>
                </a:gridCol>
              </a:tblGrid>
              <a:tr h="372973">
                <a:tc>
                  <a:txBody>
                    <a:bodyPr/>
                    <a:lstStyle/>
                    <a:p>
                      <a:pPr marL="0" algn="ctr" defTabSz="914400" rtl="0" eaLnBrk="1" latinLnBrk="0" hangingPunct="1"/>
                      <a:r>
                        <a:rPr lang="en-US" sz="2000" b="1" u="sng" kern="1200" dirty="0">
                          <a:solidFill>
                            <a:schemeClr val="tx1"/>
                          </a:solidFill>
                          <a:latin typeface="+mn-lt"/>
                          <a:ea typeface="+mn-ea"/>
                          <a:cs typeface="+mn-cs"/>
                        </a:rPr>
                        <a:t>Nature</a:t>
                      </a:r>
                    </a:p>
                  </a:txBody>
                  <a:tcPr>
                    <a:solidFill>
                      <a:schemeClr val="accent5">
                        <a:lumMod val="40000"/>
                        <a:lumOff val="60000"/>
                      </a:schemeClr>
                    </a:solidFill>
                  </a:tcPr>
                </a:tc>
                <a:tc>
                  <a:txBody>
                    <a:bodyPr/>
                    <a:lstStyle/>
                    <a:p>
                      <a:pPr marL="0" algn="ctr" defTabSz="914400" rtl="0" eaLnBrk="1" latinLnBrk="0" hangingPunct="1"/>
                      <a:r>
                        <a:rPr lang="en-US" sz="2000" b="1" u="sng" kern="1200" dirty="0">
                          <a:solidFill>
                            <a:schemeClr val="tx1"/>
                          </a:solidFill>
                          <a:latin typeface="+mn-lt"/>
                          <a:ea typeface="+mn-ea"/>
                          <a:cs typeface="+mn-cs"/>
                        </a:rPr>
                        <a:t>Purchase/Payment</a:t>
                      </a:r>
                    </a:p>
                  </a:txBody>
                  <a:tcPr>
                    <a:solidFill>
                      <a:schemeClr val="accent5">
                        <a:lumMod val="40000"/>
                        <a:lumOff val="60000"/>
                      </a:schemeClr>
                    </a:solidFill>
                  </a:tcPr>
                </a:tc>
                <a:tc>
                  <a:txBody>
                    <a:bodyPr/>
                    <a:lstStyle/>
                    <a:p>
                      <a:pPr marL="0" algn="ctr" defTabSz="914400" rtl="0" eaLnBrk="1" latinLnBrk="0" hangingPunct="1"/>
                      <a:r>
                        <a:rPr lang="en-US" sz="2000" b="1" u="sng" kern="1200" dirty="0">
                          <a:solidFill>
                            <a:schemeClr val="tx1"/>
                          </a:solidFill>
                          <a:latin typeface="+mn-lt"/>
                          <a:ea typeface="+mn-ea"/>
                          <a:cs typeface="+mn-cs"/>
                        </a:rPr>
                        <a:t>Documentation</a:t>
                      </a:r>
                    </a:p>
                  </a:txBody>
                  <a:tcPr>
                    <a:solidFill>
                      <a:schemeClr val="accent5">
                        <a:lumMod val="40000"/>
                        <a:lumOff val="60000"/>
                      </a:schemeClr>
                    </a:solidFill>
                  </a:tcPr>
                </a:tc>
                <a:extLst>
                  <a:ext uri="{0D108BD9-81ED-4DB2-BD59-A6C34878D82A}">
                    <a16:rowId xmlns:a16="http://schemas.microsoft.com/office/drawing/2014/main" val="1894916355"/>
                  </a:ext>
                </a:extLst>
              </a:tr>
              <a:tr h="830906">
                <a:tc>
                  <a:txBody>
                    <a:bodyPr/>
                    <a:lstStyle/>
                    <a:p>
                      <a:r>
                        <a:rPr lang="en-US" dirty="0"/>
                        <a:t>Goods/Products</a:t>
                      </a:r>
                    </a:p>
                  </a:txBody>
                  <a:tcPr>
                    <a:solidFill>
                      <a:schemeClr val="accent5">
                        <a:lumMod val="40000"/>
                        <a:lumOff val="60000"/>
                      </a:schemeClr>
                    </a:solidFill>
                  </a:tcPr>
                </a:tc>
                <a:tc>
                  <a:txBody>
                    <a:bodyPr/>
                    <a:lstStyle/>
                    <a:p>
                      <a:r>
                        <a:rPr lang="en-US" dirty="0"/>
                        <a:t>Purchase Order Required</a:t>
                      </a:r>
                    </a:p>
                  </a:txBody>
                  <a:tcPr>
                    <a:solidFill>
                      <a:schemeClr val="accent5">
                        <a:lumMod val="40000"/>
                        <a:lumOff val="60000"/>
                      </a:schemeClr>
                    </a:solidFill>
                  </a:tcPr>
                </a:tc>
                <a:tc>
                  <a:txBody>
                    <a:bodyPr/>
                    <a:lstStyle/>
                    <a:p>
                      <a:r>
                        <a:rPr lang="en-US" sz="1600" dirty="0"/>
                        <a:t>Written proposal from 3 vendors, or SSV justification approved by EVP/COO</a:t>
                      </a:r>
                    </a:p>
                  </a:txBody>
                  <a:tcPr>
                    <a:solidFill>
                      <a:schemeClr val="accent5">
                        <a:lumMod val="40000"/>
                        <a:lumOff val="60000"/>
                      </a:schemeClr>
                    </a:solidFill>
                  </a:tcPr>
                </a:tc>
                <a:extLst>
                  <a:ext uri="{0D108BD9-81ED-4DB2-BD59-A6C34878D82A}">
                    <a16:rowId xmlns:a16="http://schemas.microsoft.com/office/drawing/2014/main" val="245299239"/>
                  </a:ext>
                </a:extLst>
              </a:tr>
              <a:tr h="372973">
                <a:tc>
                  <a:txBody>
                    <a:bodyPr/>
                    <a:lstStyle/>
                    <a:p>
                      <a:endParaRPr lang="en-US" dirty="0"/>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1928706607"/>
                  </a:ext>
                </a:extLst>
              </a:tr>
              <a:tr h="372973">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extLst>
                  <a:ext uri="{0D108BD9-81ED-4DB2-BD59-A6C34878D82A}">
                    <a16:rowId xmlns:a16="http://schemas.microsoft.com/office/drawing/2014/main" val="3596660835"/>
                  </a:ext>
                </a:extLst>
              </a:tr>
              <a:tr h="372973">
                <a:tc>
                  <a:txBody>
                    <a:bodyPr/>
                    <a:lstStyle/>
                    <a:p>
                      <a:endParaRPr lang="en-US"/>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extLst>
                  <a:ext uri="{0D108BD9-81ED-4DB2-BD59-A6C34878D82A}">
                    <a16:rowId xmlns:a16="http://schemas.microsoft.com/office/drawing/2014/main" val="4147397425"/>
                  </a:ext>
                </a:extLst>
              </a:tr>
              <a:tr h="830906">
                <a:tc>
                  <a:txBody>
                    <a:bodyPr/>
                    <a:lstStyle/>
                    <a:p>
                      <a:r>
                        <a:rPr lang="en-US" dirty="0"/>
                        <a:t>Services/Projects</a:t>
                      </a:r>
                    </a:p>
                  </a:txBody>
                  <a:tcPr>
                    <a:solidFill>
                      <a:schemeClr val="accent5">
                        <a:lumMod val="40000"/>
                        <a:lumOff val="60000"/>
                      </a:schemeClr>
                    </a:solidFill>
                  </a:tcPr>
                </a:tc>
                <a:tc>
                  <a:txBody>
                    <a:bodyPr/>
                    <a:lstStyle/>
                    <a:p>
                      <a:r>
                        <a:rPr lang="en-US" dirty="0"/>
                        <a:t>Purchase Order Required</a:t>
                      </a:r>
                    </a:p>
                  </a:txBody>
                  <a:tcPr>
                    <a:solidFill>
                      <a:schemeClr val="accent5">
                        <a:lumMod val="40000"/>
                        <a:lumOff val="60000"/>
                      </a:schemeClr>
                    </a:solidFill>
                  </a:tcPr>
                </a:tc>
                <a:tc>
                  <a:txBody>
                    <a:bodyPr/>
                    <a:lstStyle/>
                    <a:p>
                      <a:r>
                        <a:rPr lang="en-US" sz="1600" dirty="0"/>
                        <a:t>Written proposal from 3 vendors, or SSV justification approved by EVP/COO</a:t>
                      </a:r>
                    </a:p>
                  </a:txBody>
                  <a:tcPr>
                    <a:solidFill>
                      <a:schemeClr val="accent5">
                        <a:lumMod val="40000"/>
                        <a:lumOff val="60000"/>
                      </a:schemeClr>
                    </a:solidFill>
                  </a:tcPr>
                </a:tc>
                <a:extLst>
                  <a:ext uri="{0D108BD9-81ED-4DB2-BD59-A6C34878D82A}">
                    <a16:rowId xmlns:a16="http://schemas.microsoft.com/office/drawing/2014/main" val="3657876094"/>
                  </a:ext>
                </a:extLst>
              </a:tr>
              <a:tr h="584712">
                <a:tc>
                  <a:txBody>
                    <a:bodyPr/>
                    <a:lstStyle/>
                    <a:p>
                      <a:endParaRPr lang="en-US"/>
                    </a:p>
                  </a:txBody>
                  <a:tcPr>
                    <a:solidFill>
                      <a:schemeClr val="accent5">
                        <a:lumMod val="40000"/>
                        <a:lumOff val="60000"/>
                      </a:schemeClr>
                    </a:solidFill>
                  </a:tcPr>
                </a:tc>
                <a:tc>
                  <a:txBody>
                    <a:bodyPr/>
                    <a:lstStyle/>
                    <a:p>
                      <a:endParaRPr lang="en-US" dirty="0"/>
                    </a:p>
                  </a:txBody>
                  <a:tcPr>
                    <a:solidFill>
                      <a:schemeClr val="accent5">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Independent Contractor Agreement </a:t>
                      </a:r>
                    </a:p>
                  </a:txBody>
                  <a:tcPr>
                    <a:solidFill>
                      <a:schemeClr val="accent5">
                        <a:lumMod val="40000"/>
                        <a:lumOff val="60000"/>
                      </a:schemeClr>
                    </a:solidFill>
                  </a:tcPr>
                </a:tc>
                <a:extLst>
                  <a:ext uri="{0D108BD9-81ED-4DB2-BD59-A6C34878D82A}">
                    <a16:rowId xmlns:a16="http://schemas.microsoft.com/office/drawing/2014/main" val="914156065"/>
                  </a:ext>
                </a:extLst>
              </a:tr>
              <a:tr h="646260">
                <a:tc>
                  <a:txBody>
                    <a:bodyPr/>
                    <a:lstStyle/>
                    <a:p>
                      <a:endParaRPr lang="en-US" dirty="0"/>
                    </a:p>
                  </a:txBody>
                  <a:tcPr>
                    <a:solidFill>
                      <a:schemeClr val="accent5">
                        <a:lumMod val="40000"/>
                        <a:lumOff val="60000"/>
                      </a:schemeClr>
                    </a:solidFill>
                  </a:tcPr>
                </a:tc>
                <a:tc>
                  <a:txBody>
                    <a:bodyPr/>
                    <a:lstStyle/>
                    <a:p>
                      <a:endParaRPr lang="en-US"/>
                    </a:p>
                  </a:txBody>
                  <a:tcPr>
                    <a:solidFill>
                      <a:schemeClr val="accent5">
                        <a:lumMod val="40000"/>
                        <a:lumOff val="60000"/>
                      </a:schemeClr>
                    </a:solidFill>
                  </a:tcPr>
                </a:tc>
                <a:tc>
                  <a:txBody>
                    <a:bodyPr/>
                    <a:lstStyle/>
                    <a:p>
                      <a:r>
                        <a:rPr lang="en-US" dirty="0">
                          <a:solidFill>
                            <a:srgbClr val="FF0000"/>
                          </a:solidFill>
                        </a:rPr>
                        <a:t>Formal Bidding Process Required</a:t>
                      </a:r>
                    </a:p>
                  </a:txBody>
                  <a:tcPr>
                    <a:solidFill>
                      <a:schemeClr val="accent5">
                        <a:lumMod val="40000"/>
                        <a:lumOff val="60000"/>
                      </a:schemeClr>
                    </a:solidFill>
                  </a:tcPr>
                </a:tc>
                <a:extLst>
                  <a:ext uri="{0D108BD9-81ED-4DB2-BD59-A6C34878D82A}">
                    <a16:rowId xmlns:a16="http://schemas.microsoft.com/office/drawing/2014/main" val="972972595"/>
                  </a:ext>
                </a:extLst>
              </a:tr>
            </a:tbl>
          </a:graphicData>
        </a:graphic>
      </p:graphicFrame>
    </p:spTree>
    <p:extLst>
      <p:ext uri="{BB962C8B-B14F-4D97-AF65-F5344CB8AC3E}">
        <p14:creationId xmlns:p14="http://schemas.microsoft.com/office/powerpoint/2010/main" val="3905685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4970B-9628-4749-969A-E057F7F82BFF}"/>
              </a:ext>
            </a:extLst>
          </p:cNvPr>
          <p:cNvSpPr>
            <a:spLocks noGrp="1"/>
          </p:cNvSpPr>
          <p:nvPr>
            <p:ph type="title"/>
          </p:nvPr>
        </p:nvSpPr>
        <p:spPr/>
        <p:txBody>
          <a:bodyPr/>
          <a:lstStyle/>
          <a:p>
            <a:r>
              <a:rPr lang="en-US" dirty="0"/>
              <a:t>How can we help?</a:t>
            </a:r>
          </a:p>
        </p:txBody>
      </p:sp>
      <p:sp>
        <p:nvSpPr>
          <p:cNvPr id="3" name="Content Placeholder 2">
            <a:extLst>
              <a:ext uri="{FF2B5EF4-FFF2-40B4-BE49-F238E27FC236}">
                <a16:creationId xmlns:a16="http://schemas.microsoft.com/office/drawing/2014/main" id="{46B753F3-7F7C-4215-B969-F94632E50646}"/>
              </a:ext>
            </a:extLst>
          </p:cNvPr>
          <p:cNvSpPr>
            <a:spLocks noGrp="1"/>
          </p:cNvSpPr>
          <p:nvPr>
            <p:ph idx="1"/>
          </p:nvPr>
        </p:nvSpPr>
        <p:spPr/>
        <p:txBody>
          <a:bodyPr/>
          <a:lstStyle/>
          <a:p>
            <a:r>
              <a:rPr lang="en-US" dirty="0">
                <a:hlinkClick r:id="rId3"/>
              </a:rPr>
              <a:t>Purchasing@chapman.edu</a:t>
            </a:r>
            <a:endParaRPr lang="en-US" dirty="0"/>
          </a:p>
          <a:p>
            <a:r>
              <a:rPr lang="en-US" dirty="0">
                <a:hlinkClick r:id="rId4"/>
              </a:rPr>
              <a:t>AccountsPayable@chapman.edu</a:t>
            </a:r>
            <a:endParaRPr lang="en-US" dirty="0"/>
          </a:p>
          <a:p>
            <a:r>
              <a:rPr lang="en-US" dirty="0" err="1">
                <a:hlinkClick r:id="rId5"/>
              </a:rPr>
              <a:t>Concur@</a:t>
            </a:r>
            <a:r>
              <a:rPr lang="en-US" err="1">
                <a:hlinkClick r:id="rId5"/>
              </a:rPr>
              <a:t>chapman</a:t>
            </a:r>
            <a:r>
              <a:rPr lang="en-US">
                <a:hlinkClick r:id="rId5"/>
              </a:rPr>
              <a:t>.edu</a:t>
            </a:r>
            <a:endParaRPr lang="en-US"/>
          </a:p>
          <a:p>
            <a:pPr marL="0" indent="0">
              <a:buNone/>
            </a:pPr>
            <a:endParaRPr lang="en-US" dirty="0"/>
          </a:p>
        </p:txBody>
      </p:sp>
    </p:spTree>
    <p:extLst>
      <p:ext uri="{BB962C8B-B14F-4D97-AF65-F5344CB8AC3E}">
        <p14:creationId xmlns:p14="http://schemas.microsoft.com/office/powerpoint/2010/main" val="3888310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0ABC4-233F-49B1-B6DE-364B7842666F}"/>
              </a:ext>
            </a:extLst>
          </p:cNvPr>
          <p:cNvSpPr>
            <a:spLocks noGrp="1"/>
          </p:cNvSpPr>
          <p:nvPr>
            <p:ph type="title"/>
          </p:nvPr>
        </p:nvSpPr>
        <p:spPr/>
        <p:txBody>
          <a:bodyPr/>
          <a:lstStyle/>
          <a:p>
            <a:r>
              <a:rPr lang="en-US" dirty="0"/>
              <a:t>Discussion points</a:t>
            </a:r>
          </a:p>
        </p:txBody>
      </p:sp>
      <p:sp>
        <p:nvSpPr>
          <p:cNvPr id="3" name="Content Placeholder 2">
            <a:extLst>
              <a:ext uri="{FF2B5EF4-FFF2-40B4-BE49-F238E27FC236}">
                <a16:creationId xmlns:a16="http://schemas.microsoft.com/office/drawing/2014/main" id="{A574774D-DE96-4F47-8252-1F78E5816222}"/>
              </a:ext>
            </a:extLst>
          </p:cNvPr>
          <p:cNvSpPr>
            <a:spLocks noGrp="1"/>
          </p:cNvSpPr>
          <p:nvPr>
            <p:ph idx="1"/>
          </p:nvPr>
        </p:nvSpPr>
        <p:spPr/>
        <p:txBody>
          <a:bodyPr/>
          <a:lstStyle/>
          <a:p>
            <a:r>
              <a:rPr lang="en-US" dirty="0"/>
              <a:t>Why make changes?</a:t>
            </a:r>
          </a:p>
          <a:p>
            <a:r>
              <a:rPr lang="en-US" dirty="0"/>
              <a:t>HOW do we make purchases/payments?</a:t>
            </a:r>
          </a:p>
          <a:p>
            <a:r>
              <a:rPr lang="en-US" dirty="0"/>
              <a:t>What documentation is required?</a:t>
            </a:r>
          </a:p>
        </p:txBody>
      </p:sp>
    </p:spTree>
    <p:extLst>
      <p:ext uri="{BB962C8B-B14F-4D97-AF65-F5344CB8AC3E}">
        <p14:creationId xmlns:p14="http://schemas.microsoft.com/office/powerpoint/2010/main" val="1843754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6DDDD-56C8-4408-89DA-45794882E433}"/>
              </a:ext>
            </a:extLst>
          </p:cNvPr>
          <p:cNvSpPr>
            <a:spLocks noGrp="1"/>
          </p:cNvSpPr>
          <p:nvPr>
            <p:ph type="title"/>
          </p:nvPr>
        </p:nvSpPr>
        <p:spPr/>
        <p:txBody>
          <a:bodyPr/>
          <a:lstStyle/>
          <a:p>
            <a:r>
              <a:rPr lang="en-US" dirty="0"/>
              <a:t>Why are we changing?</a:t>
            </a:r>
          </a:p>
        </p:txBody>
      </p:sp>
      <p:sp>
        <p:nvSpPr>
          <p:cNvPr id="3" name="Content Placeholder 2">
            <a:extLst>
              <a:ext uri="{FF2B5EF4-FFF2-40B4-BE49-F238E27FC236}">
                <a16:creationId xmlns:a16="http://schemas.microsoft.com/office/drawing/2014/main" id="{BD21D090-DE7D-4A8D-9170-49400963E38B}"/>
              </a:ext>
            </a:extLst>
          </p:cNvPr>
          <p:cNvSpPr>
            <a:spLocks noGrp="1"/>
          </p:cNvSpPr>
          <p:nvPr>
            <p:ph idx="1"/>
          </p:nvPr>
        </p:nvSpPr>
        <p:spPr/>
        <p:txBody>
          <a:bodyPr/>
          <a:lstStyle/>
          <a:p>
            <a:r>
              <a:rPr lang="en-US" dirty="0"/>
              <a:t>Take advantage of the control tools we already have</a:t>
            </a:r>
          </a:p>
          <a:p>
            <a:endParaRPr lang="en-US" dirty="0"/>
          </a:p>
          <a:p>
            <a:r>
              <a:rPr lang="en-US" dirty="0"/>
              <a:t>Focus more effort on transactions of greatest risk, less effort on low-risk items</a:t>
            </a:r>
          </a:p>
        </p:txBody>
      </p:sp>
    </p:spTree>
    <p:extLst>
      <p:ext uri="{BB962C8B-B14F-4D97-AF65-F5344CB8AC3E}">
        <p14:creationId xmlns:p14="http://schemas.microsoft.com/office/powerpoint/2010/main" val="2778204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0ABC4-233F-49B1-B6DE-364B7842666F}"/>
              </a:ext>
            </a:extLst>
          </p:cNvPr>
          <p:cNvSpPr>
            <a:spLocks noGrp="1"/>
          </p:cNvSpPr>
          <p:nvPr>
            <p:ph type="title"/>
          </p:nvPr>
        </p:nvSpPr>
        <p:spPr/>
        <p:txBody>
          <a:bodyPr/>
          <a:lstStyle/>
          <a:p>
            <a:r>
              <a:rPr lang="en-US" dirty="0"/>
              <a:t>General Policy</a:t>
            </a:r>
          </a:p>
        </p:txBody>
      </p:sp>
      <p:sp>
        <p:nvSpPr>
          <p:cNvPr id="3" name="Content Placeholder 2">
            <a:extLst>
              <a:ext uri="{FF2B5EF4-FFF2-40B4-BE49-F238E27FC236}">
                <a16:creationId xmlns:a16="http://schemas.microsoft.com/office/drawing/2014/main" id="{A574774D-DE96-4F47-8252-1F78E5816222}"/>
              </a:ext>
            </a:extLst>
          </p:cNvPr>
          <p:cNvSpPr>
            <a:spLocks noGrp="1"/>
          </p:cNvSpPr>
          <p:nvPr>
            <p:ph idx="1"/>
          </p:nvPr>
        </p:nvSpPr>
        <p:spPr/>
        <p:txBody>
          <a:bodyPr>
            <a:normAutofit/>
          </a:bodyPr>
          <a:lstStyle/>
          <a:p>
            <a:pPr marL="0" indent="0">
              <a:buNone/>
            </a:pPr>
            <a:r>
              <a:rPr lang="en-US" sz="2400" dirty="0"/>
              <a:t>All persons conducting business on behalf of Chapman University will do so with the best interest of Chapman University in mind.  </a:t>
            </a:r>
          </a:p>
          <a:p>
            <a:pPr marL="0" indent="0">
              <a:buNone/>
            </a:pPr>
            <a:r>
              <a:rPr lang="en-US" sz="2400" dirty="0"/>
              <a:t>Valid expenditures are those which are </a:t>
            </a:r>
            <a:r>
              <a:rPr lang="en-US" sz="2400" b="1" dirty="0"/>
              <a:t>within budgetary guidelines</a:t>
            </a:r>
            <a:r>
              <a:rPr lang="en-US" sz="2400" dirty="0"/>
              <a:t> and are both </a:t>
            </a:r>
            <a:r>
              <a:rPr lang="en-US" sz="2400" b="1" dirty="0"/>
              <a:t>reasonable</a:t>
            </a:r>
            <a:r>
              <a:rPr lang="en-US" sz="2400" dirty="0"/>
              <a:t> and </a:t>
            </a:r>
            <a:r>
              <a:rPr lang="en-US" sz="2400" b="1" dirty="0"/>
              <a:t>necessary</a:t>
            </a:r>
            <a:r>
              <a:rPr lang="en-US" sz="2400" dirty="0"/>
              <a:t> to conduct the business of a Chapman University department.</a:t>
            </a:r>
          </a:p>
        </p:txBody>
      </p:sp>
    </p:spTree>
    <p:extLst>
      <p:ext uri="{BB962C8B-B14F-4D97-AF65-F5344CB8AC3E}">
        <p14:creationId xmlns:p14="http://schemas.microsoft.com/office/powerpoint/2010/main" val="711153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6DDDD-56C8-4408-89DA-45794882E433}"/>
              </a:ext>
            </a:extLst>
          </p:cNvPr>
          <p:cNvSpPr>
            <a:spLocks noGrp="1"/>
          </p:cNvSpPr>
          <p:nvPr>
            <p:ph type="title"/>
          </p:nvPr>
        </p:nvSpPr>
        <p:spPr/>
        <p:txBody>
          <a:bodyPr/>
          <a:lstStyle/>
          <a:p>
            <a:r>
              <a:rPr lang="en-US" dirty="0"/>
              <a:t>How to make a purchase</a:t>
            </a:r>
          </a:p>
        </p:txBody>
      </p:sp>
      <p:sp>
        <p:nvSpPr>
          <p:cNvPr id="3" name="Content Placeholder 2">
            <a:extLst>
              <a:ext uri="{FF2B5EF4-FFF2-40B4-BE49-F238E27FC236}">
                <a16:creationId xmlns:a16="http://schemas.microsoft.com/office/drawing/2014/main" id="{BD21D090-DE7D-4A8D-9170-49400963E38B}"/>
              </a:ext>
            </a:extLst>
          </p:cNvPr>
          <p:cNvSpPr>
            <a:spLocks noGrp="1"/>
          </p:cNvSpPr>
          <p:nvPr>
            <p:ph idx="1"/>
          </p:nvPr>
        </p:nvSpPr>
        <p:spPr/>
        <p:txBody>
          <a:bodyPr/>
          <a:lstStyle/>
          <a:p>
            <a:r>
              <a:rPr lang="en-US" dirty="0"/>
              <a:t>Purchasing Method and Documentation requirements are based upon:</a:t>
            </a:r>
          </a:p>
          <a:p>
            <a:endParaRPr lang="en-US" dirty="0"/>
          </a:p>
          <a:p>
            <a:pPr lvl="1"/>
            <a:r>
              <a:rPr lang="en-US" dirty="0"/>
              <a:t>Amount of the Purchase</a:t>
            </a:r>
          </a:p>
          <a:p>
            <a:pPr lvl="1"/>
            <a:endParaRPr lang="en-US" dirty="0"/>
          </a:p>
          <a:p>
            <a:pPr lvl="1"/>
            <a:r>
              <a:rPr lang="en-US" dirty="0"/>
              <a:t>Nature of the Purchase</a:t>
            </a:r>
          </a:p>
          <a:p>
            <a:pPr lvl="1"/>
            <a:endParaRPr lang="en-US" dirty="0"/>
          </a:p>
          <a:p>
            <a:pPr marL="457200" lvl="1" indent="0">
              <a:buNone/>
            </a:pPr>
            <a:r>
              <a:rPr lang="en-US" dirty="0"/>
              <a:t>….Of course, there will always be some unusual circumstances………</a:t>
            </a:r>
          </a:p>
        </p:txBody>
      </p:sp>
    </p:spTree>
    <p:extLst>
      <p:ext uri="{BB962C8B-B14F-4D97-AF65-F5344CB8AC3E}">
        <p14:creationId xmlns:p14="http://schemas.microsoft.com/office/powerpoint/2010/main" val="2273993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DE389-53E7-4B4A-ADE1-EC5E418D6112}"/>
              </a:ext>
            </a:extLst>
          </p:cNvPr>
          <p:cNvSpPr>
            <a:spLocks noGrp="1"/>
          </p:cNvSpPr>
          <p:nvPr>
            <p:ph type="title"/>
          </p:nvPr>
        </p:nvSpPr>
        <p:spPr/>
        <p:txBody>
          <a:bodyPr>
            <a:normAutofit/>
          </a:bodyPr>
          <a:lstStyle/>
          <a:p>
            <a:r>
              <a:rPr lang="en-US" sz="2800" dirty="0"/>
              <a:t>Some items always need a Purchase requisition</a:t>
            </a:r>
          </a:p>
        </p:txBody>
      </p:sp>
      <p:sp>
        <p:nvSpPr>
          <p:cNvPr id="3" name="Content Placeholder 2">
            <a:extLst>
              <a:ext uri="{FF2B5EF4-FFF2-40B4-BE49-F238E27FC236}">
                <a16:creationId xmlns:a16="http://schemas.microsoft.com/office/drawing/2014/main" id="{0C13081F-6F7A-44C0-B801-81EAF49A6713}"/>
              </a:ext>
            </a:extLst>
          </p:cNvPr>
          <p:cNvSpPr>
            <a:spLocks noGrp="1"/>
          </p:cNvSpPr>
          <p:nvPr>
            <p:ph idx="1"/>
          </p:nvPr>
        </p:nvSpPr>
        <p:spPr/>
        <p:txBody>
          <a:bodyPr/>
          <a:lstStyle/>
          <a:p>
            <a:pPr marL="0" indent="0">
              <a:buNone/>
            </a:pPr>
            <a:r>
              <a:rPr lang="en-US" dirty="0"/>
              <a:t>Some items will always require prior approval via Purchase Requisition, regardless of the amount spent:</a:t>
            </a:r>
          </a:p>
          <a:p>
            <a:r>
              <a:rPr lang="en-US" dirty="0"/>
              <a:t>Furniture and Other Fixed Assets</a:t>
            </a:r>
          </a:p>
          <a:p>
            <a:r>
              <a:rPr lang="en-US" dirty="0"/>
              <a:t>Computers, Computer Equipment, and Software</a:t>
            </a:r>
          </a:p>
          <a:p>
            <a:r>
              <a:rPr lang="en-US" dirty="0"/>
              <a:t>Live Animals</a:t>
            </a:r>
          </a:p>
          <a:p>
            <a:r>
              <a:rPr lang="en-US" dirty="0"/>
              <a:t>Hazardous Materials</a:t>
            </a:r>
          </a:p>
          <a:p>
            <a:r>
              <a:rPr lang="en-US" dirty="0"/>
              <a:t>Any purchase in which the Vendor Requires a Purchase Order</a:t>
            </a:r>
          </a:p>
          <a:p>
            <a:endParaRPr lang="en-US" dirty="0"/>
          </a:p>
        </p:txBody>
      </p:sp>
    </p:spTree>
    <p:extLst>
      <p:ext uri="{BB962C8B-B14F-4D97-AF65-F5344CB8AC3E}">
        <p14:creationId xmlns:p14="http://schemas.microsoft.com/office/powerpoint/2010/main" val="1952599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91ACB-56F5-40DE-8856-6D58A6724C07}"/>
              </a:ext>
            </a:extLst>
          </p:cNvPr>
          <p:cNvSpPr>
            <a:spLocks noGrp="1"/>
          </p:cNvSpPr>
          <p:nvPr>
            <p:ph type="title"/>
          </p:nvPr>
        </p:nvSpPr>
        <p:spPr/>
        <p:txBody>
          <a:bodyPr>
            <a:normAutofit/>
          </a:bodyPr>
          <a:lstStyle/>
          <a:p>
            <a:r>
              <a:rPr lang="en-US" sz="2800" dirty="0"/>
              <a:t>Other items Never need a purchase requisition</a:t>
            </a:r>
          </a:p>
        </p:txBody>
      </p:sp>
      <p:sp>
        <p:nvSpPr>
          <p:cNvPr id="3" name="Content Placeholder 2">
            <a:extLst>
              <a:ext uri="{FF2B5EF4-FFF2-40B4-BE49-F238E27FC236}">
                <a16:creationId xmlns:a16="http://schemas.microsoft.com/office/drawing/2014/main" id="{23A448A6-AA52-4C42-9501-2A8AFCB99CC6}"/>
              </a:ext>
            </a:extLst>
          </p:cNvPr>
          <p:cNvSpPr>
            <a:spLocks noGrp="1"/>
          </p:cNvSpPr>
          <p:nvPr>
            <p:ph idx="1"/>
          </p:nvPr>
        </p:nvSpPr>
        <p:spPr/>
        <p:txBody>
          <a:bodyPr/>
          <a:lstStyle/>
          <a:p>
            <a:pPr marL="0" indent="0">
              <a:buNone/>
            </a:pPr>
            <a:r>
              <a:rPr lang="en-US" dirty="0"/>
              <a:t>Some items will typically not require a Purchase Requisition, regardless of the amount:</a:t>
            </a:r>
          </a:p>
          <a:p>
            <a:pPr marL="0" indent="0">
              <a:buNone/>
            </a:pPr>
            <a:endParaRPr lang="en-US" dirty="0"/>
          </a:p>
          <a:p>
            <a:r>
              <a:rPr lang="en-US" dirty="0"/>
              <a:t>Individual Travel Expenses</a:t>
            </a:r>
          </a:p>
          <a:p>
            <a:r>
              <a:rPr lang="en-US" dirty="0"/>
              <a:t>Academic Fellowships/Prizes/Awards</a:t>
            </a:r>
          </a:p>
          <a:p>
            <a:r>
              <a:rPr lang="en-US" dirty="0"/>
              <a:t>Visiting Fellows, Etc.</a:t>
            </a:r>
          </a:p>
        </p:txBody>
      </p:sp>
    </p:spTree>
    <p:extLst>
      <p:ext uri="{BB962C8B-B14F-4D97-AF65-F5344CB8AC3E}">
        <p14:creationId xmlns:p14="http://schemas.microsoft.com/office/powerpoint/2010/main" val="1519551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1D3EB-FAA3-46B4-BB43-38CC89C0A7A3}"/>
              </a:ext>
            </a:extLst>
          </p:cNvPr>
          <p:cNvSpPr>
            <a:spLocks noGrp="1"/>
          </p:cNvSpPr>
          <p:nvPr>
            <p:ph type="title"/>
          </p:nvPr>
        </p:nvSpPr>
        <p:spPr/>
        <p:txBody>
          <a:bodyPr/>
          <a:lstStyle/>
          <a:p>
            <a:r>
              <a:rPr lang="en-US" dirty="0"/>
              <a:t>Payments to Employees</a:t>
            </a:r>
          </a:p>
        </p:txBody>
      </p:sp>
      <p:sp>
        <p:nvSpPr>
          <p:cNvPr id="3" name="Content Placeholder 2">
            <a:extLst>
              <a:ext uri="{FF2B5EF4-FFF2-40B4-BE49-F238E27FC236}">
                <a16:creationId xmlns:a16="http://schemas.microsoft.com/office/drawing/2014/main" id="{7EF378EE-4FDC-4D1D-9E8B-6ABB0EC55964}"/>
              </a:ext>
            </a:extLst>
          </p:cNvPr>
          <p:cNvSpPr>
            <a:spLocks noGrp="1"/>
          </p:cNvSpPr>
          <p:nvPr>
            <p:ph idx="1"/>
          </p:nvPr>
        </p:nvSpPr>
        <p:spPr/>
        <p:txBody>
          <a:bodyPr/>
          <a:lstStyle/>
          <a:p>
            <a:r>
              <a:rPr lang="en-US" dirty="0"/>
              <a:t>Payroll</a:t>
            </a:r>
          </a:p>
          <a:p>
            <a:r>
              <a:rPr lang="en-US" dirty="0"/>
              <a:t>Concur</a:t>
            </a:r>
          </a:p>
        </p:txBody>
      </p:sp>
    </p:spTree>
    <p:extLst>
      <p:ext uri="{BB962C8B-B14F-4D97-AF65-F5344CB8AC3E}">
        <p14:creationId xmlns:p14="http://schemas.microsoft.com/office/powerpoint/2010/main" val="2545566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86C9F-FCCB-47D2-AEDC-A930CD5981AD}"/>
              </a:ext>
            </a:extLst>
          </p:cNvPr>
          <p:cNvSpPr>
            <a:spLocks noGrp="1"/>
          </p:cNvSpPr>
          <p:nvPr>
            <p:ph type="title"/>
          </p:nvPr>
        </p:nvSpPr>
        <p:spPr/>
        <p:txBody>
          <a:bodyPr/>
          <a:lstStyle/>
          <a:p>
            <a:r>
              <a:rPr lang="en-US" dirty="0"/>
              <a:t>Definition</a:t>
            </a:r>
          </a:p>
        </p:txBody>
      </p:sp>
      <p:sp>
        <p:nvSpPr>
          <p:cNvPr id="3" name="Content Placeholder 2">
            <a:extLst>
              <a:ext uri="{FF2B5EF4-FFF2-40B4-BE49-F238E27FC236}">
                <a16:creationId xmlns:a16="http://schemas.microsoft.com/office/drawing/2014/main" id="{97CBB8F3-4186-4FD6-8B3F-5892D31CBF6A}"/>
              </a:ext>
            </a:extLst>
          </p:cNvPr>
          <p:cNvSpPr>
            <a:spLocks noGrp="1"/>
          </p:cNvSpPr>
          <p:nvPr>
            <p:ph idx="1"/>
          </p:nvPr>
        </p:nvSpPr>
        <p:spPr/>
        <p:txBody>
          <a:bodyPr/>
          <a:lstStyle/>
          <a:p>
            <a:r>
              <a:rPr lang="en-US" dirty="0"/>
              <a:t>Blanket Purchase Order—A specialized Purchase requisition used when we expect to make many, small purchases from a single vendor over the fiscal year.  Amount of the requisition should be your best estimate and can be updated if information changes.  Use of the Blanket Purchase Order streamlines approval for individual payments</a:t>
            </a:r>
          </a:p>
          <a:p>
            <a:endParaRPr lang="en-US" dirty="0"/>
          </a:p>
        </p:txBody>
      </p:sp>
    </p:spTree>
    <p:extLst>
      <p:ext uri="{BB962C8B-B14F-4D97-AF65-F5344CB8AC3E}">
        <p14:creationId xmlns:p14="http://schemas.microsoft.com/office/powerpoint/2010/main" val="110526180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543</TotalTime>
  <Words>659</Words>
  <Application>Microsoft Office PowerPoint</Application>
  <PresentationFormat>Widescreen</PresentationFormat>
  <Paragraphs>111</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Gill Sans MT</vt:lpstr>
      <vt:lpstr>Gallery</vt:lpstr>
      <vt:lpstr>Payments UPDATES</vt:lpstr>
      <vt:lpstr>Discussion points</vt:lpstr>
      <vt:lpstr>Why are we changing?</vt:lpstr>
      <vt:lpstr>General Policy</vt:lpstr>
      <vt:lpstr>How to make a purchase</vt:lpstr>
      <vt:lpstr>Some items always need a Purchase requisition</vt:lpstr>
      <vt:lpstr>Other items Never need a purchase requisition</vt:lpstr>
      <vt:lpstr>Payments to Employees</vt:lpstr>
      <vt:lpstr>Definition</vt:lpstr>
      <vt:lpstr>Definition</vt:lpstr>
      <vt:lpstr>How to Purchase…….  Less than $1,000</vt:lpstr>
      <vt:lpstr>How to Purchase…….  $1,000.00 to $9,999.99</vt:lpstr>
      <vt:lpstr>How to Purchase…….  $10,000.00 to $49,999.99</vt:lpstr>
      <vt:lpstr>How to Purchase…….  $50,000.00 and Up</vt:lpstr>
      <vt:lpstr>How can we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Payments roundtable</dc:title>
  <dc:creator>Craft, Patrick</dc:creator>
  <cp:lastModifiedBy>Craft, Patrick</cp:lastModifiedBy>
  <cp:revision>26</cp:revision>
  <cp:lastPrinted>2020-05-26T20:38:50Z</cp:lastPrinted>
  <dcterms:created xsi:type="dcterms:W3CDTF">2019-12-11T21:47:38Z</dcterms:created>
  <dcterms:modified xsi:type="dcterms:W3CDTF">2020-05-26T21:45:04Z</dcterms:modified>
</cp:coreProperties>
</file>