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6" r:id="rId2"/>
    <p:sldMasterId id="2147483666"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gwpRaK+PPoGzoJvBGfmj/gZqr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35" autoAdjust="0"/>
  </p:normalViewPr>
  <p:slideViewPr>
    <p:cSldViewPr snapToGrid="0">
      <p:cViewPr varScale="1">
        <p:scale>
          <a:sx n="99" d="100"/>
          <a:sy n="99" d="100"/>
        </p:scale>
        <p:origin x="9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blogs.chapman.edu/library/2021/06/04/join-the-leatherby-libraries-this-summer-for-virtual-community-of-readers-2021/"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calar.chapman.edu/scalar/celebrating-lgbtq-pride-month-at-the-leatherby-libraries/index" TargetMode="External"/><Relationship Id="rId4" Type="http://schemas.openxmlformats.org/officeDocument/2006/relationships/hyperlink" Target="https://blogs.chapman.edu/library/2019/06/27/pinoy-panthers-the-history-of-filipino-and-filipina-students-at-chapman-university/"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krueger@chapman.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hapman.edu/campus-services/information-systems/training/linkedin-learning.aspx"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linkedin.com/learning/login-ent?redirect=https%3A%2F%2Fwww.linkedin.com%2Flearning%2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hapman.edu/library/index.aspx"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hapman.edu/library/_files/documents/policies/streamingvideopolicy08.27.20.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highlight>
                  <a:srgbClr val="FFFFFF"/>
                </a:highlight>
                <a:latin typeface="Arial"/>
                <a:ea typeface="Arial"/>
                <a:cs typeface="Arial"/>
                <a:sym typeface="Arial"/>
              </a:rPr>
              <a:t>Welcome to the Paws up for Workplace Wellness and Engagement event for Intellectual wellness. </a:t>
            </a:r>
            <a:endParaRPr sz="1100">
              <a:solidFill>
                <a:srgbClr val="1F497D"/>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highlight>
                  <a:srgbClr val="FFFFFF"/>
                </a:highlight>
                <a:latin typeface="Arial"/>
                <a:ea typeface="Arial"/>
                <a:cs typeface="Arial"/>
                <a:sym typeface="Arial"/>
              </a:rPr>
              <a:t>We are so glad that you are here and that you joined us! It is great to see all of your faces. I am your co-host, Jennifer Ruby, Manager of the Wallace All Faiths Chapel at the Fish Interfaith Center. </a:t>
            </a:r>
            <a:endParaRPr sz="1100">
              <a:solidFill>
                <a:srgbClr val="1F497D"/>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highlight>
                  <a:srgbClr val="FFFFFF"/>
                </a:highlight>
                <a:latin typeface="Arial"/>
                <a:ea typeface="Arial"/>
                <a:cs typeface="Arial"/>
                <a:sym typeface="Arial"/>
              </a:rPr>
              <a:t>PAUSE</a:t>
            </a:r>
            <a:endParaRPr sz="1100">
              <a:solidFill>
                <a:srgbClr val="1F497D"/>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solidFill>
                  <a:srgbClr val="9900FF"/>
                </a:solidFill>
                <a:highlight>
                  <a:srgbClr val="FFFFFF"/>
                </a:highlight>
                <a:latin typeface="Arial"/>
                <a:ea typeface="Arial"/>
                <a:cs typeface="Arial"/>
                <a:sym typeface="Arial"/>
              </a:rPr>
              <a:t>And I am Annie Tang, </a:t>
            </a:r>
            <a:r>
              <a:rPr lang="en-US" sz="1100">
                <a:solidFill>
                  <a:srgbClr val="9900FF"/>
                </a:solidFill>
                <a:highlight>
                  <a:srgbClr val="FFFFFF"/>
                </a:highlight>
                <a:latin typeface="Arial"/>
                <a:ea typeface="Arial"/>
                <a:cs typeface="Arial"/>
                <a:sym typeface="Arial"/>
              </a:rPr>
              <a:t>Coordinator of Special Collections &amp; Archives, Subject Librarian for Art and Film &amp; Media Arts</a:t>
            </a:r>
            <a:endParaRPr sz="1100">
              <a:solidFill>
                <a:srgbClr val="9900FF"/>
              </a:solidFill>
              <a:highlight>
                <a:srgbClr val="FFFFFF"/>
              </a:highligh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solidFill>
                  <a:srgbClr val="1F497D"/>
                </a:solidFill>
                <a:highlight>
                  <a:srgbClr val="FFFFFF"/>
                </a:highlight>
                <a:latin typeface="Arial"/>
                <a:ea typeface="Arial"/>
                <a:cs typeface="Arial"/>
                <a:sym typeface="Arial"/>
              </a:rPr>
              <a:t>Annie will be co-hosting with me today </a:t>
            </a:r>
            <a:endParaRPr sz="1100">
              <a:solidFill>
                <a:srgbClr val="1F497D"/>
              </a:solidFill>
              <a:highlight>
                <a:srgbClr val="FFFFFF"/>
              </a:highlight>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fa5717acd_2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fa5717acd_2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Examples of:</a:t>
            </a:r>
            <a:endParaRPr dirty="0"/>
          </a:p>
          <a:p>
            <a:pPr marL="0" lvl="0" indent="0" algn="l" rtl="0">
              <a:spcBef>
                <a:spcPts val="0"/>
              </a:spcBef>
              <a:spcAft>
                <a:spcPts val="0"/>
              </a:spcAft>
              <a:buNone/>
            </a:pPr>
            <a:r>
              <a:rPr lang="en-US" dirty="0"/>
              <a:t>Events: </a:t>
            </a:r>
            <a:r>
              <a:rPr lang="en-US" sz="1100" dirty="0">
                <a:latin typeface="Arial"/>
                <a:ea typeface="Arial"/>
                <a:cs typeface="Arial"/>
                <a:sym typeface="Arial"/>
              </a:rPr>
              <a:t>Join the Leatherby Libraries This Summer for Virtual Community of Readers 2021</a:t>
            </a:r>
            <a:endParaRPr dirty="0"/>
          </a:p>
          <a:p>
            <a:pPr marL="0" lvl="0" indent="0" algn="l" rtl="0">
              <a:spcBef>
                <a:spcPts val="0"/>
              </a:spcBef>
              <a:spcAft>
                <a:spcPts val="0"/>
              </a:spcAft>
              <a:buNone/>
            </a:pPr>
            <a:r>
              <a:rPr lang="en-US" u="sng" dirty="0">
                <a:solidFill>
                  <a:schemeClr val="hlink"/>
                </a:solidFill>
                <a:hlinkClick r:id="rId3"/>
              </a:rPr>
              <a:t>https://blogs.chapman.edu/library/2021/06/04/join-the-leatherby-libraries-this-summer-for-virtual-community-of-readers-2021/</a:t>
            </a:r>
            <a:endParaRPr dirty="0"/>
          </a:p>
          <a:p>
            <a:pPr marL="0" lvl="0" indent="0" algn="l" rtl="0">
              <a:spcBef>
                <a:spcPts val="0"/>
              </a:spcBef>
              <a:spcAft>
                <a:spcPts val="0"/>
              </a:spcAft>
              <a:buNone/>
            </a:pPr>
            <a:r>
              <a:rPr lang="en-US" dirty="0"/>
              <a:t>Exhibits: </a:t>
            </a:r>
            <a:r>
              <a:rPr lang="en-US" u="sng" dirty="0">
                <a:solidFill>
                  <a:schemeClr val="hlink"/>
                </a:solidFill>
                <a:hlinkClick r:id="rId4"/>
              </a:rPr>
              <a:t>https://blogs.chapman.edu/library/2019/06/27/pinoy-panthers-the-history-of-filipino-and-filipina-students-at-chapman-university/</a:t>
            </a:r>
            <a:endParaRPr dirty="0"/>
          </a:p>
          <a:p>
            <a:pPr marL="0" lvl="0" indent="0" algn="l" rtl="0">
              <a:spcBef>
                <a:spcPts val="0"/>
              </a:spcBef>
              <a:spcAft>
                <a:spcPts val="0"/>
              </a:spcAft>
              <a:buNone/>
            </a:pPr>
            <a:r>
              <a:rPr lang="en-US" dirty="0"/>
              <a:t>Displays:</a:t>
            </a:r>
            <a:endParaRPr dirty="0"/>
          </a:p>
          <a:p>
            <a:pPr marL="0" lvl="0" indent="0" algn="l" rtl="0">
              <a:spcBef>
                <a:spcPts val="0"/>
              </a:spcBef>
              <a:spcAft>
                <a:spcPts val="0"/>
              </a:spcAft>
              <a:buNone/>
            </a:pPr>
            <a:r>
              <a:rPr lang="en-US" u="sng" dirty="0">
                <a:solidFill>
                  <a:schemeClr val="hlink"/>
                </a:solidFill>
                <a:hlinkClick r:id="rId5"/>
              </a:rPr>
              <a:t>https://scalar.chapman.edu/scalar/celebrating-lgbtq-pride-month-at-the-leatherby-libraries/index</a:t>
            </a:r>
            <a:endParaRPr dirty="0"/>
          </a:p>
          <a:p>
            <a:pPr marL="0" lvl="0" indent="0" algn="l" rtl="0">
              <a:spcBef>
                <a:spcPts val="0"/>
              </a:spcBef>
              <a:spcAft>
                <a:spcPts val="0"/>
              </a:spcAft>
              <a:buNone/>
            </a:pPr>
            <a:endParaRPr dirty="0"/>
          </a:p>
        </p:txBody>
      </p:sp>
      <p:sp>
        <p:nvSpPr>
          <p:cNvPr id="189" name="Google Shape;189;gdfa5717acd_2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a:t>Let’s have some fun!</a:t>
            </a:r>
            <a:endParaRPr sz="1800"/>
          </a:p>
          <a:p>
            <a:pPr marL="0" lvl="0" indent="0" algn="l" rtl="0">
              <a:lnSpc>
                <a:spcPct val="100000"/>
              </a:lnSpc>
              <a:spcBef>
                <a:spcPts val="0"/>
              </a:spcBef>
              <a:spcAft>
                <a:spcPts val="0"/>
              </a:spcAft>
              <a:buClr>
                <a:schemeClr val="dk1"/>
              </a:buClr>
              <a:buSzPts val="1100"/>
              <a:buFont typeface="Arial"/>
              <a:buNone/>
            </a:pPr>
            <a:r>
              <a:rPr lang="en-US" sz="1800"/>
              <a:t>Before Michelle spins the Prize wheel, I want to go over the rules to ensure we are all on the same page.</a:t>
            </a:r>
            <a:endParaRPr sz="1800"/>
          </a:p>
          <a:p>
            <a:pPr marL="0" lvl="0" indent="0" algn="l" rtl="0">
              <a:lnSpc>
                <a:spcPct val="100000"/>
              </a:lnSpc>
              <a:spcBef>
                <a:spcPts val="0"/>
              </a:spcBef>
              <a:spcAft>
                <a:spcPts val="0"/>
              </a:spcAft>
              <a:buClr>
                <a:schemeClr val="dk1"/>
              </a:buClr>
              <a:buSzPts val="1100"/>
              <a:buFont typeface="Arial"/>
              <a:buNone/>
            </a:pPr>
            <a:r>
              <a:rPr lang="en-US" sz="1800"/>
              <a:t>A kudoboard post and attendance at this event were required for you to be eligible to win a prize, you must be present when your name is called to win.</a:t>
            </a:r>
            <a:endParaRPr sz="1800"/>
          </a:p>
          <a:p>
            <a:pPr marL="0" lvl="0" indent="0" algn="l" rtl="0">
              <a:lnSpc>
                <a:spcPct val="100000"/>
              </a:lnSpc>
              <a:spcBef>
                <a:spcPts val="0"/>
              </a:spcBef>
              <a:spcAft>
                <a:spcPts val="0"/>
              </a:spcAft>
              <a:buClr>
                <a:schemeClr val="dk1"/>
              </a:buClr>
              <a:buSzPts val="1100"/>
              <a:buFont typeface="Arial"/>
              <a:buNone/>
            </a:pPr>
            <a:r>
              <a:rPr lang="en-US" sz="1800"/>
              <a:t>There is only one prize per employee.</a:t>
            </a:r>
            <a:endParaRPr sz="1800"/>
          </a:p>
          <a:p>
            <a:pPr marL="0" lvl="0" indent="0" algn="l" rtl="0">
              <a:lnSpc>
                <a:spcPct val="100000"/>
              </a:lnSpc>
              <a:spcBef>
                <a:spcPts val="0"/>
              </a:spcBef>
              <a:spcAft>
                <a:spcPts val="0"/>
              </a:spcAft>
              <a:buClr>
                <a:schemeClr val="dk1"/>
              </a:buClr>
              <a:buSzPts val="1100"/>
              <a:buFont typeface="Arial"/>
              <a:buNone/>
            </a:pPr>
            <a:r>
              <a:rPr lang="en-US" sz="1800"/>
              <a:t>If your name is selected, please be ready to share your Kudoboard post. Margaret will share the link to the Kudoboard post in the chat. And if you can take some time to make sure you get that set up for yourself. Participants who post to the Kudoboard agreed to have it displayed on the working remote series on the HR webpage. Alright everyone!!! Ready!?!?!!?!?</a:t>
            </a:r>
            <a:endParaRPr sz="1800"/>
          </a:p>
          <a:p>
            <a:pPr marL="0" lvl="0" indent="0" algn="l" rtl="0">
              <a:lnSpc>
                <a:spcPct val="100000"/>
              </a:lnSpc>
              <a:spcBef>
                <a:spcPts val="0"/>
              </a:spcBef>
              <a:spcAft>
                <a:spcPts val="0"/>
              </a:spcAft>
              <a:buClr>
                <a:schemeClr val="dk1"/>
              </a:buClr>
              <a:buSzPts val="1100"/>
              <a:buFont typeface="Arial"/>
              <a:buNone/>
            </a:pPr>
            <a:endParaRPr sz="1800"/>
          </a:p>
          <a:p>
            <a:pPr marL="0" lvl="0" indent="0" algn="l" rtl="0">
              <a:lnSpc>
                <a:spcPct val="100000"/>
              </a:lnSpc>
              <a:spcBef>
                <a:spcPts val="0"/>
              </a:spcBef>
              <a:spcAft>
                <a:spcPts val="0"/>
              </a:spcAft>
              <a:buClr>
                <a:schemeClr val="dk1"/>
              </a:buClr>
              <a:buSzPts val="1100"/>
              <a:buFont typeface="Arial"/>
              <a:buNone/>
            </a:pPr>
            <a:r>
              <a:rPr lang="en-US" sz="1800"/>
              <a:t>I will now unshare so Michelle Can Share the Wheel of Names</a:t>
            </a:r>
            <a:endParaRPr sz="1800"/>
          </a:p>
          <a:p>
            <a:pPr marL="0" lvl="0" indent="0" algn="l" rtl="0">
              <a:lnSpc>
                <a:spcPct val="100000"/>
              </a:lnSpc>
              <a:spcBef>
                <a:spcPts val="0"/>
              </a:spcBef>
              <a:spcAft>
                <a:spcPts val="0"/>
              </a:spcAft>
              <a:buClr>
                <a:schemeClr val="dk1"/>
              </a:buClr>
              <a:buSzPts val="1100"/>
              <a:buFont typeface="Arial"/>
              <a:buNone/>
            </a:pPr>
            <a:endParaRPr sz="1800"/>
          </a:p>
          <a:p>
            <a:pPr marL="0" lvl="0" indent="0" algn="l" rtl="0">
              <a:lnSpc>
                <a:spcPct val="100000"/>
              </a:lnSpc>
              <a:spcBef>
                <a:spcPts val="0"/>
              </a:spcBef>
              <a:spcAft>
                <a:spcPts val="0"/>
              </a:spcAft>
              <a:buClr>
                <a:schemeClr val="dk1"/>
              </a:buClr>
              <a:buSzPts val="1800"/>
              <a:buFont typeface="Calibri"/>
              <a:buNone/>
            </a:pPr>
            <a:endParaRPr sz="1800"/>
          </a:p>
          <a:p>
            <a:pPr marL="0" lvl="0" indent="0" algn="l" rtl="0">
              <a:lnSpc>
                <a:spcPct val="100000"/>
              </a:lnSpc>
              <a:spcBef>
                <a:spcPts val="0"/>
              </a:spcBef>
              <a:spcAft>
                <a:spcPts val="0"/>
              </a:spcAft>
              <a:buClr>
                <a:schemeClr val="dk1"/>
              </a:buClr>
              <a:buSzPts val="1800"/>
              <a:buFont typeface="Calibri"/>
              <a:buNone/>
            </a:pPr>
            <a:endParaRPr sz="1800"/>
          </a:p>
          <a:p>
            <a:pPr marL="0" lvl="0" indent="0" algn="l" rtl="0">
              <a:lnSpc>
                <a:spcPct val="100000"/>
              </a:lnSpc>
              <a:spcBef>
                <a:spcPts val="0"/>
              </a:spcBef>
              <a:spcAft>
                <a:spcPts val="0"/>
              </a:spcAft>
              <a:buSzPts val="1400"/>
              <a:buNone/>
            </a:pPr>
            <a:r>
              <a:rPr lang="en-US" sz="1800" b="1"/>
              <a:t>If you won a prize, please email </a:t>
            </a:r>
            <a:r>
              <a:rPr lang="en-US" sz="1800" b="1" u="sng">
                <a:solidFill>
                  <a:schemeClr val="hlink"/>
                </a:solidFill>
                <a:hlinkClick r:id="rId3"/>
              </a:rPr>
              <a:t>krueger@chapman.edu</a:t>
            </a:r>
            <a:r>
              <a:rPr lang="en-US" sz="1800" b="1"/>
              <a:t> with your home address and to discuss possible pick up/delivery options</a:t>
            </a:r>
            <a:endParaRPr sz="1800" b="0" i="0" u="none" strike="noStrik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Calibri"/>
              <a:buNone/>
            </a:pPr>
            <a:endParaRPr sz="1800" b="1" i="0" u="none" strike="noStrik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a:solidFill>
                  <a:srgbClr val="000000"/>
                </a:solidFill>
                <a:latin typeface="Arial"/>
                <a:ea typeface="Arial"/>
                <a:cs typeface="Arial"/>
                <a:sym typeface="Arial"/>
              </a:rPr>
              <a:t>CHANGE SCREEN SHARE TO WHEEL OF NAMES</a:t>
            </a:r>
            <a:endParaRPr/>
          </a:p>
          <a:p>
            <a:pPr marL="0" marR="0" lvl="0" indent="0" algn="l" rtl="0">
              <a:lnSpc>
                <a:spcPct val="107000"/>
              </a:lnSpc>
              <a:spcBef>
                <a:spcPts val="800"/>
              </a:spcBef>
              <a:spcAft>
                <a:spcPts val="0"/>
              </a:spcAft>
              <a:buNone/>
            </a:pPr>
            <a:endParaRPr/>
          </a:p>
          <a:p>
            <a:pPr marL="342900" lvl="0" indent="-266700" algn="l" rtl="0">
              <a:lnSpc>
                <a:spcPct val="100000"/>
              </a:lnSpc>
              <a:spcBef>
                <a:spcPts val="800"/>
              </a:spcBef>
              <a:spcAft>
                <a:spcPts val="0"/>
              </a:spcAft>
              <a:buClr>
                <a:schemeClr val="dk1"/>
              </a:buClr>
              <a:buSzPts val="1200"/>
              <a:buFont typeface="Calibri"/>
              <a:buNone/>
            </a:pPr>
            <a:endParaRPr/>
          </a:p>
        </p:txBody>
      </p:sp>
      <p:sp>
        <p:nvSpPr>
          <p:cNvPr id="198" name="Google Shape;19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a.	Thank you so much for joining us today! It was such a joy to see everyone! And I hope that everyone was able to take away some resources and tips to incorporate Intellectual Wellness into their lives both at home and at work.</a:t>
            </a:r>
            <a:endParaRPr/>
          </a:p>
          <a:p>
            <a:pPr marL="0" lvl="0" indent="0" algn="l" rtl="0">
              <a:lnSpc>
                <a:spcPct val="100000"/>
              </a:lnSpc>
              <a:spcBef>
                <a:spcPts val="0"/>
              </a:spcBef>
              <a:spcAft>
                <a:spcPts val="0"/>
              </a:spcAft>
              <a:buClr>
                <a:schemeClr val="dk1"/>
              </a:buClr>
              <a:buSzPts val="1100"/>
              <a:buFont typeface="Arial"/>
              <a:buNone/>
            </a:pPr>
            <a:r>
              <a:rPr lang="en-US"/>
              <a:t>b.	Please continue to visit our webpage, Paws Up for Workplace Wellness and Engagement for information on our series</a:t>
            </a:r>
            <a:endParaRPr/>
          </a:p>
          <a:p>
            <a:pPr marL="0" lvl="0" indent="0" algn="l" rtl="0">
              <a:lnSpc>
                <a:spcPct val="100000"/>
              </a:lnSpc>
              <a:spcBef>
                <a:spcPts val="0"/>
              </a:spcBef>
              <a:spcAft>
                <a:spcPts val="0"/>
              </a:spcAft>
              <a:buClr>
                <a:schemeClr val="dk1"/>
              </a:buClr>
              <a:buSzPts val="1100"/>
              <a:buFont typeface="Arial"/>
              <a:buNone/>
            </a:pPr>
            <a:r>
              <a:rPr lang="en-US"/>
              <a:t>c.	If you won a prize, please email Sharon Krueger to discuss p/u from the mailroom</a:t>
            </a:r>
            <a:endParaRPr/>
          </a:p>
          <a:p>
            <a:pPr marL="0" lvl="0" indent="0" algn="l" rtl="0">
              <a:lnSpc>
                <a:spcPct val="100000"/>
              </a:lnSpc>
              <a:spcBef>
                <a:spcPts val="0"/>
              </a:spcBef>
              <a:spcAft>
                <a:spcPts val="0"/>
              </a:spcAft>
              <a:buClr>
                <a:schemeClr val="dk1"/>
              </a:buClr>
              <a:buSzPts val="1100"/>
              <a:buFont typeface="Arial"/>
              <a:buNone/>
            </a:pPr>
            <a:r>
              <a:rPr lang="en-US"/>
              <a:t>d.	The kudo board is available for viewing on the Working Remote Series section of the HR webpage</a:t>
            </a:r>
            <a:endParaRPr/>
          </a:p>
          <a:p>
            <a:pPr marL="0" lvl="0" indent="0" algn="l" rtl="0">
              <a:lnSpc>
                <a:spcPct val="100000"/>
              </a:lnSpc>
              <a:spcBef>
                <a:spcPts val="0"/>
              </a:spcBef>
              <a:spcAft>
                <a:spcPts val="0"/>
              </a:spcAft>
              <a:buClr>
                <a:schemeClr val="dk1"/>
              </a:buClr>
              <a:buSzPts val="1100"/>
              <a:buFont typeface="Arial"/>
              <a:buNone/>
            </a:pPr>
            <a:r>
              <a:rPr lang="en-US"/>
              <a:t>e. 	keep eyes out for our upcoming survey on the Paws up for Workplace Wellness Series</a:t>
            </a:r>
            <a:endParaRPr/>
          </a:p>
          <a:p>
            <a:pPr marL="0" lvl="0" indent="0" algn="l" rtl="0">
              <a:lnSpc>
                <a:spcPct val="100000"/>
              </a:lnSpc>
              <a:spcBef>
                <a:spcPts val="0"/>
              </a:spcBef>
              <a:spcAft>
                <a:spcPts val="0"/>
              </a:spcAft>
              <a:buClr>
                <a:schemeClr val="dk1"/>
              </a:buClr>
              <a:buSzPts val="1100"/>
              <a:buFont typeface="Arial"/>
              <a:buNone/>
            </a:pPr>
            <a:r>
              <a:rPr lang="en-US"/>
              <a:t>e.	Don’t forget to mark your calendars and Join us for our next program!</a:t>
            </a:r>
            <a:endParaRPr/>
          </a:p>
          <a:p>
            <a:pPr marL="0" lvl="0" indent="0" algn="l" rtl="0">
              <a:lnSpc>
                <a:spcPct val="100000"/>
              </a:lnSpc>
              <a:spcBef>
                <a:spcPts val="0"/>
              </a:spcBef>
              <a:spcAft>
                <a:spcPts val="0"/>
              </a:spcAft>
              <a:buClr>
                <a:schemeClr val="dk1"/>
              </a:buClr>
              <a:buSzPts val="1100"/>
              <a:buFont typeface="Arial"/>
              <a:buNone/>
            </a:pPr>
            <a:r>
              <a:rPr lang="en-US"/>
              <a:t>i.	Physical Wellness</a:t>
            </a:r>
            <a:endParaRPr/>
          </a:p>
          <a:p>
            <a:pPr marL="0" lvl="0" indent="0" algn="l" rtl="0">
              <a:lnSpc>
                <a:spcPct val="100000"/>
              </a:lnSpc>
              <a:spcBef>
                <a:spcPts val="0"/>
              </a:spcBef>
              <a:spcAft>
                <a:spcPts val="0"/>
              </a:spcAft>
              <a:buClr>
                <a:schemeClr val="dk1"/>
              </a:buClr>
              <a:buSzPts val="1100"/>
              <a:buFont typeface="Arial"/>
              <a:buNone/>
            </a:pPr>
            <a:r>
              <a:rPr lang="en-US"/>
              <a:t>ii.	Facilitated by Anali Makoui, Margaret Olano and Martha Castrejon on Wednesday, July 14 at 3pm</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05" name="Google Shape;20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event is part of the working remotely series and </a:t>
            </a:r>
            <a:br>
              <a:rPr lang="en-US"/>
            </a:br>
            <a:r>
              <a:rPr lang="en-US"/>
              <a:t>as a friendly reminder - staff and administrators who participate in the event agree to use their image or likeness for promoting future paws up for wellness and engagement events. </a:t>
            </a:r>
            <a:br>
              <a:rPr lang="en-US"/>
            </a:br>
            <a:r>
              <a:rPr lang="en-US"/>
              <a:t>We cannot do these events, without the support from our amazing team, so I want to recognize our committee members who helped to make these events a reality. </a:t>
            </a:r>
            <a:endParaRPr/>
          </a:p>
          <a:p>
            <a:pPr marL="0" marR="0" lvl="0" indent="0" algn="l" rtl="0">
              <a:lnSpc>
                <a:spcPct val="100000"/>
              </a:lnSpc>
              <a:spcBef>
                <a:spcPts val="0"/>
              </a:spcBef>
              <a:spcAft>
                <a:spcPts val="0"/>
              </a:spcAft>
              <a:buClr>
                <a:schemeClr val="dk1"/>
              </a:buClr>
              <a:buSzPts val="1200"/>
              <a:buFont typeface="Calibri"/>
              <a:buNone/>
            </a:pPr>
            <a:r>
              <a:rPr lang="en-US"/>
              <a:t>They are an integral part of the planning phase, as well as serving behind the scenes, on the day of the event. Let’s give these wonderful members a round of applause for their amazing efforts. (pause for applause)</a:t>
            </a:r>
            <a:br>
              <a:rPr lang="en-US"/>
            </a:br>
            <a:endParaRPr/>
          </a:p>
          <a:p>
            <a:pPr marL="0" lvl="0" indent="0" algn="l" rtl="0">
              <a:lnSpc>
                <a:spcPct val="100000"/>
              </a:lnSpc>
              <a:spcBef>
                <a:spcPts val="0"/>
              </a:spcBef>
              <a:spcAft>
                <a:spcPts val="0"/>
              </a:spcAft>
              <a:buSzPts val="1400"/>
              <a:buNone/>
            </a:pPr>
            <a:endParaRPr/>
          </a:p>
        </p:txBody>
      </p:sp>
      <p:sp>
        <p:nvSpPr>
          <p:cNvPr id="103" name="Google Shape;10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Today’s event is part of our working remotely series which consists of nine events that started last November and run through this coming July, the series focuses on the eight dimensions of wellness . </a:t>
            </a:r>
            <a:br>
              <a:rPr lang="en-US"/>
            </a:br>
            <a:r>
              <a:rPr lang="en-US"/>
              <a:t>So far we have covered six dimensions and two more to go! Today’s event cover’s intellectual wellness and our next event covers physical wellness. </a:t>
            </a:r>
            <a:br>
              <a:rPr lang="en-US"/>
            </a:br>
            <a:r>
              <a:rPr lang="en-US"/>
              <a:t>We look forward to seeing you at those events. </a:t>
            </a:r>
            <a:endParaRPr/>
          </a:p>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These are the learning objectives for this event. We hope that you</a:t>
            </a:r>
            <a:endParaRPr/>
          </a:p>
          <a:p>
            <a:pPr marL="0" lvl="0" indent="0" algn="l" rtl="0">
              <a:lnSpc>
                <a:spcPct val="100000"/>
              </a:lnSpc>
              <a:spcBef>
                <a:spcPts val="0"/>
              </a:spcBef>
              <a:spcAft>
                <a:spcPts val="0"/>
              </a:spcAft>
              <a:buClr>
                <a:schemeClr val="dk1"/>
              </a:buClr>
              <a:buSzPts val="1100"/>
              <a:buFont typeface="Arial"/>
              <a:buNone/>
            </a:pPr>
            <a:r>
              <a:rPr lang="en-US"/>
              <a:t> </a:t>
            </a:r>
            <a:endParaRPr/>
          </a:p>
          <a:p>
            <a:pPr marL="0" lvl="0" indent="0" algn="l" rtl="0">
              <a:lnSpc>
                <a:spcPct val="100000"/>
              </a:lnSpc>
              <a:spcBef>
                <a:spcPts val="0"/>
              </a:spcBef>
              <a:spcAft>
                <a:spcPts val="0"/>
              </a:spcAft>
              <a:buClr>
                <a:schemeClr val="dk1"/>
              </a:buClr>
              <a:buSzPts val="1100"/>
              <a:buFont typeface="Arial"/>
              <a:buNone/>
            </a:pPr>
            <a:r>
              <a:rPr lang="en-US"/>
              <a:t>Learn about the resources Chapman has</a:t>
            </a:r>
            <a:endParaRPr/>
          </a:p>
          <a:p>
            <a:pPr marL="0" lvl="0" indent="0" algn="l" rtl="0">
              <a:lnSpc>
                <a:spcPct val="100000"/>
              </a:lnSpc>
              <a:spcBef>
                <a:spcPts val="0"/>
              </a:spcBef>
              <a:spcAft>
                <a:spcPts val="0"/>
              </a:spcAft>
              <a:buClr>
                <a:schemeClr val="dk1"/>
              </a:buClr>
              <a:buSzPts val="1100"/>
              <a:buFont typeface="Arial"/>
              <a:buNone/>
            </a:pPr>
            <a:r>
              <a:rPr lang="en-US"/>
              <a:t>Engage with your coworkers at this event</a:t>
            </a:r>
            <a:endParaRPr/>
          </a:p>
          <a:p>
            <a:pPr marL="0" lvl="0" indent="0" algn="l" rtl="0">
              <a:lnSpc>
                <a:spcPct val="100000"/>
              </a:lnSpc>
              <a:spcBef>
                <a:spcPts val="0"/>
              </a:spcBef>
              <a:spcAft>
                <a:spcPts val="0"/>
              </a:spcAft>
              <a:buClr>
                <a:schemeClr val="dk1"/>
              </a:buClr>
              <a:buSzPts val="1100"/>
              <a:buFont typeface="Arial"/>
              <a:buNone/>
            </a:pPr>
            <a:r>
              <a:rPr lang="en-US"/>
              <a:t>&amp;</a:t>
            </a:r>
            <a:endParaRPr/>
          </a:p>
          <a:p>
            <a:pPr marL="0" lvl="0" indent="0" algn="l" rtl="0">
              <a:lnSpc>
                <a:spcPct val="100000"/>
              </a:lnSpc>
              <a:spcBef>
                <a:spcPts val="0"/>
              </a:spcBef>
              <a:spcAft>
                <a:spcPts val="0"/>
              </a:spcAft>
              <a:buClr>
                <a:schemeClr val="dk1"/>
              </a:buClr>
              <a:buSzPts val="1100"/>
              <a:buFont typeface="Arial"/>
              <a:buNone/>
            </a:pPr>
            <a:r>
              <a:rPr lang="en-US"/>
              <a:t>Find ways to nurture your own intellectual wellness</a:t>
            </a:r>
            <a:endParaRPr/>
          </a:p>
          <a:p>
            <a:pPr marL="0" lvl="0" indent="0" algn="l" rtl="0">
              <a:lnSpc>
                <a:spcPct val="100000"/>
              </a:lnSpc>
              <a:spcBef>
                <a:spcPts val="0"/>
              </a:spcBef>
              <a:spcAft>
                <a:spcPts val="0"/>
              </a:spcAft>
              <a:buClr>
                <a:schemeClr val="dk1"/>
              </a:buClr>
              <a:buSzPts val="1100"/>
              <a:buFont typeface="Arial"/>
              <a:buNone/>
            </a:pPr>
            <a:r>
              <a:rPr lang="en-US"/>
              <a:t>Now we will cover some resources that Chapman offers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7" name="Google Shape;13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atin typeface="Arial"/>
                <a:ea typeface="Arial"/>
                <a:cs typeface="Arial"/>
                <a:sym typeface="Arial"/>
              </a:rPr>
              <a:t>Tuition Remission – I Loved Sarah’s Kudoboard Post on this resource! Eligible Chapman employees may qualify for tuition remission. Additionally, Chapman also offers a tuition discount and has a tuition exchange program for eligible family members and dependents. For more information, please visit the corresponding sections on the Benefits webpage.</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5" name="Google Shape;14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43200b0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gd43200b0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LinkedIn Learning.</a:t>
            </a:r>
            <a:endParaRPr/>
          </a:p>
          <a:p>
            <a:pPr marL="0" lvl="0" indent="0" algn="l" rtl="0">
              <a:lnSpc>
                <a:spcPct val="100000"/>
              </a:lnSpc>
              <a:spcBef>
                <a:spcPts val="0"/>
              </a:spcBef>
              <a:spcAft>
                <a:spcPts val="0"/>
              </a:spcAft>
              <a:buClr>
                <a:schemeClr val="dk1"/>
              </a:buClr>
              <a:buSzPts val="1100"/>
              <a:buFont typeface="Arial"/>
              <a:buNone/>
            </a:pPr>
            <a:r>
              <a:rPr lang="en-US"/>
              <a:t>Allison and Cheryl mentioned this resource on their Kudoboard posts! Chapman Employees have access to LinkedIn Learning until August. Take advantage this summer of all of the great tutorials and trainings. For those of you who participated in last month’s event you were able to see Dr. Jay Kumar’s tutorial! Check out the chat for the link to more information on LinkedIn Learning.</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https://www.chapman.edu/campus-services/information-systems/training/linkedin-learning.aspx</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https://www.chapman.edu/campus-services/information-systems/training/linkedin-learning.aspx</a:t>
            </a:r>
            <a:endParaRPr/>
          </a:p>
          <a:p>
            <a:pPr marL="0" lvl="0" indent="0" algn="l" rtl="0">
              <a:lnSpc>
                <a:spcPct val="115000"/>
              </a:lnSpc>
              <a:spcBef>
                <a:spcPts val="2400"/>
              </a:spcBef>
              <a:spcAft>
                <a:spcPts val="0"/>
              </a:spcAft>
              <a:buClr>
                <a:schemeClr val="dk1"/>
              </a:buClr>
              <a:buSzPts val="1100"/>
              <a:buFont typeface="Arial"/>
              <a:buNone/>
            </a:pPr>
            <a:r>
              <a:rPr lang="en-US" sz="2300" b="1">
                <a:latin typeface="Arial"/>
                <a:ea typeface="Arial"/>
                <a:cs typeface="Arial"/>
                <a:sym typeface="Arial"/>
              </a:rPr>
              <a:t>LinkedIn Learning Tutorials and Training Resources</a:t>
            </a:r>
            <a:endParaRPr sz="2300" b="1">
              <a:latin typeface="Arial"/>
              <a:ea typeface="Arial"/>
              <a:cs typeface="Arial"/>
              <a:sym typeface="Arial"/>
            </a:endParaRPr>
          </a:p>
          <a:p>
            <a:pPr marL="0" lvl="0" indent="0" algn="l" rtl="0">
              <a:lnSpc>
                <a:spcPct val="115000"/>
              </a:lnSpc>
              <a:spcBef>
                <a:spcPts val="1800"/>
              </a:spcBef>
              <a:spcAft>
                <a:spcPts val="0"/>
              </a:spcAft>
              <a:buClr>
                <a:schemeClr val="dk1"/>
              </a:buClr>
              <a:buSzPts val="1100"/>
              <a:buFont typeface="Arial"/>
              <a:buNone/>
            </a:pPr>
            <a:r>
              <a:rPr lang="en-US" sz="1700" b="1">
                <a:latin typeface="Arial"/>
                <a:ea typeface="Arial"/>
                <a:cs typeface="Arial"/>
                <a:sym typeface="Arial"/>
              </a:rPr>
              <a:t>LinkedIn Learning (Formerly Lynda.com)</a:t>
            </a:r>
            <a:endParaRPr sz="17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LinkedIn Learning is the leading provider of online software training videos, with on-demand access to videos on software, digital design, digital media techniques, and more. But it's not just for the tech savvy. Straightforward and easy-to-follow training can help anyone learn, master, and apply digital tools and techniques, from the digital novice all the way to the seasoned pro.</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a:latin typeface="Arial"/>
                <a:ea typeface="Arial"/>
                <a:cs typeface="Arial"/>
                <a:sym typeface="Arial"/>
              </a:rPr>
              <a:t>Search and learn topics by subject, software, vendor, or author. Whether you're learning Microsoft Excel basics, brushing up on your Photoshop skills, or mastering web design and development, with </a:t>
            </a:r>
            <a:r>
              <a:rPr lang="en-US" sz="1100" i="1">
                <a:latin typeface="Arial"/>
                <a:ea typeface="Arial"/>
                <a:cs typeface="Arial"/>
                <a:sym typeface="Arial"/>
              </a:rPr>
              <a:t>access to more than 58,000 online video tutorials</a:t>
            </a:r>
            <a:r>
              <a:rPr lang="en-US" sz="1100">
                <a:latin typeface="Arial"/>
                <a:ea typeface="Arial"/>
                <a:cs typeface="Arial"/>
                <a:sym typeface="Arial"/>
              </a:rPr>
              <a:t>, the world is your digital oyster. With new training materials added monthly, you'll never run out of new things to help fill the old brain.</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Visit the</a:t>
            </a:r>
            <a:r>
              <a:rPr lang="en-US" sz="1100" b="1">
                <a:uFill>
                  <a:noFill/>
                </a:uFill>
                <a:latin typeface="Arial"/>
                <a:ea typeface="Arial"/>
                <a:cs typeface="Arial"/>
                <a:sym typeface="Arial"/>
                <a:hlinkClick r:id="rId4"/>
              </a:rPr>
              <a:t> </a:t>
            </a:r>
            <a:r>
              <a:rPr lang="en-US" sz="1100" b="1" u="sng">
                <a:solidFill>
                  <a:schemeClr val="hlink"/>
                </a:solidFill>
                <a:latin typeface="Arial"/>
                <a:ea typeface="Arial"/>
                <a:cs typeface="Arial"/>
                <a:sym typeface="Arial"/>
                <a:hlinkClick r:id="rId4"/>
              </a:rPr>
              <a:t>LinkedIn Learning site</a:t>
            </a:r>
            <a:r>
              <a:rPr lang="en-US" sz="1100" b="1">
                <a:latin typeface="Arial"/>
                <a:ea typeface="Arial"/>
                <a:cs typeface="Arial"/>
                <a:sym typeface="Arial"/>
              </a:rPr>
              <a:t> and log in with your Chapman user ID and password.</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Login Instructions:</a:t>
            </a:r>
            <a:endParaRPr sz="1100" b="1">
              <a:latin typeface="Arial"/>
              <a:ea typeface="Arial"/>
              <a:cs typeface="Arial"/>
              <a:sym typeface="Arial"/>
            </a:endParaRPr>
          </a:p>
          <a:p>
            <a:pPr marL="457200" lvl="0" indent="-298450" algn="l" rtl="0">
              <a:lnSpc>
                <a:spcPct val="115000"/>
              </a:lnSpc>
              <a:spcBef>
                <a:spcPts val="1200"/>
              </a:spcBef>
              <a:spcAft>
                <a:spcPts val="0"/>
              </a:spcAft>
              <a:buClr>
                <a:schemeClr val="dk1"/>
              </a:buClr>
              <a:buSzPts val="1100"/>
              <a:buAutoNum type="arabicPeriod"/>
            </a:pPr>
            <a:r>
              <a:rPr lang="en-US" sz="1100">
                <a:latin typeface="Arial"/>
                <a:ea typeface="Arial"/>
                <a:cs typeface="Arial"/>
                <a:sym typeface="Arial"/>
              </a:rPr>
              <a:t>Click "Sign in" in the top right corner of the LinkedIn Learning home page.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Click "Sign in with your organization account" below the blue login button.</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Enter your Chapman University email address and click "Continue".</a:t>
            </a:r>
            <a:endParaRPr sz="110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You will then be re-directed to the Chapman University Single Sign-On page where you will need to enter your full "Chapman email address and password".</a:t>
            </a:r>
            <a:endParaRPr sz="1100">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
        <p:nvSpPr>
          <p:cNvPr id="154" name="Google Shape;154;gd43200b0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Events, Master Classes and More! We work at this incredible institution with all sorts of opportunities for staff. I highly recommend checking out events.chapman.edu and sorting by staff. This will bring up any event that staff are welcome to. You never know what new skill you might hear about or what fun fact about Chapman’s art collection you might learn. Not to mention the benefit of getting to see our fellow coworkers!</a:t>
            </a:r>
            <a:endParaRPr/>
          </a:p>
          <a:p>
            <a:pPr marL="0" lvl="0" indent="0" algn="l" rtl="0">
              <a:lnSpc>
                <a:spcPct val="100000"/>
              </a:lnSpc>
              <a:spcBef>
                <a:spcPts val="0"/>
              </a:spcBef>
              <a:spcAft>
                <a:spcPts val="0"/>
              </a:spcAft>
              <a:buClr>
                <a:schemeClr val="dk1"/>
              </a:buClr>
              <a:buSzPts val="1100"/>
              <a:buFont typeface="Arial"/>
              <a:buNone/>
            </a:pPr>
            <a:r>
              <a:rPr lang="en-US"/>
              <a:t>And now I would like to welcome Annie to share with us about our amazing Leatherby Libraries!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c9fe975d9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c9fe975d9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00"/>
              <a:buNone/>
            </a:pPr>
            <a:r>
              <a:rPr lang="en-US" sz="1600" b="1">
                <a:latin typeface="Arial"/>
                <a:ea typeface="Arial"/>
                <a:cs typeface="Arial"/>
                <a:sym typeface="Arial"/>
              </a:rPr>
              <a:t>Learn more about Chapman University’s Leatherby Libraries at </a:t>
            </a:r>
            <a:endParaRPr sz="1600" b="1">
              <a:latin typeface="Arial"/>
              <a:ea typeface="Arial"/>
              <a:cs typeface="Arial"/>
              <a:sym typeface="Arial"/>
            </a:endParaRPr>
          </a:p>
          <a:p>
            <a:pPr marL="0" lvl="0" indent="0" algn="l" rtl="0">
              <a:spcBef>
                <a:spcPts val="0"/>
              </a:spcBef>
              <a:spcAft>
                <a:spcPts val="0"/>
              </a:spcAft>
              <a:buSzPts val="1600"/>
              <a:buNone/>
            </a:pPr>
            <a:r>
              <a:rPr lang="en-US" sz="1600" b="1">
                <a:latin typeface="Arial"/>
                <a:ea typeface="Arial"/>
                <a:cs typeface="Arial"/>
                <a:sym typeface="Arial"/>
              </a:rPr>
              <a:t>https://www.chapman.edu/library/index.aspx</a:t>
            </a:r>
            <a:endParaRPr sz="1600" b="1">
              <a:latin typeface="Arial"/>
              <a:ea typeface="Arial"/>
              <a:cs typeface="Arial"/>
              <a:sym typeface="Arial"/>
            </a:endParaRPr>
          </a:p>
          <a:p>
            <a:pPr marL="0" lvl="0" indent="0" algn="l" rtl="0">
              <a:spcBef>
                <a:spcPts val="0"/>
              </a:spcBef>
              <a:spcAft>
                <a:spcPts val="0"/>
              </a:spcAft>
              <a:buClr>
                <a:schemeClr val="dk1"/>
              </a:buClr>
              <a:buSzPts val="1600"/>
              <a:buFont typeface="Arial"/>
              <a:buNone/>
            </a:pPr>
            <a:r>
              <a:rPr lang="en-US" sz="1600" b="1">
                <a:latin typeface="Arial"/>
                <a:ea typeface="Arial"/>
                <a:cs typeface="Arial"/>
                <a:sym typeface="Arial"/>
              </a:rPr>
              <a:t>or email Annie at awtang@chapman.edu</a:t>
            </a:r>
            <a:endParaRPr sz="1600" b="1">
              <a:latin typeface="Arial"/>
              <a:ea typeface="Arial"/>
              <a:cs typeface="Arial"/>
              <a:sym typeface="Arial"/>
            </a:endParaRPr>
          </a:p>
        </p:txBody>
      </p:sp>
      <p:sp>
        <p:nvSpPr>
          <p:cNvPr id="173" name="Google Shape;173;gc9fe975d9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fa5717acd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fa5717acd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Checking out physical media: </a:t>
            </a:r>
            <a:r>
              <a:rPr lang="en-US" u="sng" dirty="0">
                <a:solidFill>
                  <a:schemeClr val="hlink"/>
                </a:solidFill>
                <a:hlinkClick r:id="rId3"/>
              </a:rPr>
              <a:t>https://www.chapman.edu/library/index.aspx</a:t>
            </a:r>
            <a:endParaRPr dirty="0"/>
          </a:p>
          <a:p>
            <a:pPr marL="0" lvl="0" indent="0" algn="l" rtl="0">
              <a:spcBef>
                <a:spcPts val="0"/>
              </a:spcBef>
              <a:spcAft>
                <a:spcPts val="0"/>
              </a:spcAft>
              <a:buNone/>
            </a:pPr>
            <a:r>
              <a:rPr lang="en-US" dirty="0"/>
              <a:t>Streaming video content: </a:t>
            </a:r>
            <a:r>
              <a:rPr lang="en-US" u="sng" dirty="0">
                <a:solidFill>
                  <a:schemeClr val="hlink"/>
                </a:solidFill>
                <a:hlinkClick r:id="rId4"/>
              </a:rPr>
              <a:t>https://www.chapman.edu/library/_files/documents/policies/streamingvideopolicy08.27.20.pdf</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1" name="Google Shape;181;gdfa5717acd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90005"/>
            <a:ext cx="9144000" cy="130115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4"/>
          <p:cNvSpPr txBox="1">
            <a:spLocks noGrp="1"/>
          </p:cNvSpPr>
          <p:nvPr>
            <p:ph type="subTitle" idx="1"/>
          </p:nvPr>
        </p:nvSpPr>
        <p:spPr>
          <a:xfrm>
            <a:off x="1524000" y="1832614"/>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1057481" y="1638795"/>
            <a:ext cx="10515600" cy="12136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1057481" y="286989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
        <p:cNvGrpSpPr/>
        <p:nvPr/>
      </p:nvGrpSpPr>
      <p:grpSpPr>
        <a:xfrm>
          <a:off x="0" y="0"/>
          <a:ext cx="0" cy="0"/>
          <a:chOff x="0" y="0"/>
          <a:chExt cx="0" cy="0"/>
        </a:xfrm>
      </p:grpSpPr>
      <p:sp>
        <p:nvSpPr>
          <p:cNvPr id="76" name="Google Shape;76;p27"/>
          <p:cNvSpPr txBox="1">
            <a:spLocks noGrp="1"/>
          </p:cNvSpPr>
          <p:nvPr>
            <p:ph type="title"/>
          </p:nvPr>
        </p:nvSpPr>
        <p:spPr>
          <a:xfrm>
            <a:off x="1176235" y="0"/>
            <a:ext cx="10515600" cy="12255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body" idx="1"/>
          </p:nvPr>
        </p:nvSpPr>
        <p:spPr>
          <a:xfrm>
            <a:off x="1176235" y="1395001"/>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1"/>
          <p:cNvSpPr txBox="1">
            <a:spLocks noGrp="1"/>
          </p:cNvSpPr>
          <p:nvPr>
            <p:ph type="body" idx="1"/>
          </p:nvPr>
        </p:nvSpPr>
        <p:spPr>
          <a:xfrm>
            <a:off x="838200" y="1825625"/>
            <a:ext cx="10515600" cy="3423269"/>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8" name="Google Shape;88;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2" name="Google Shape;92;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163781" y="130628"/>
            <a:ext cx="10599305" cy="97612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6000"/>
              <a:buFont typeface="Calibri"/>
              <a:buNone/>
              <a:defRPr sz="6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22"/>
          <p:cNvSpPr txBox="1">
            <a:spLocks noGrp="1"/>
          </p:cNvSpPr>
          <p:nvPr>
            <p:ph type="body" idx="1"/>
          </p:nvPr>
        </p:nvSpPr>
        <p:spPr>
          <a:xfrm>
            <a:off x="1163781" y="1297204"/>
            <a:ext cx="10515600" cy="25147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23"/>
          <p:cNvSpPr txBox="1">
            <a:spLocks noGrp="1"/>
          </p:cNvSpPr>
          <p:nvPr>
            <p:ph type="title"/>
          </p:nvPr>
        </p:nvSpPr>
        <p:spPr>
          <a:xfrm>
            <a:off x="838200" y="365125"/>
            <a:ext cx="10515600" cy="72740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23"/>
          <p:cNvSpPr txBox="1">
            <a:spLocks noGrp="1"/>
          </p:cNvSpPr>
          <p:nvPr>
            <p:ph type="body" idx="1"/>
          </p:nvPr>
        </p:nvSpPr>
        <p:spPr>
          <a:xfrm>
            <a:off x="838200" y="1271917"/>
            <a:ext cx="4541322" cy="340696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23"/>
          <p:cNvSpPr txBox="1">
            <a:spLocks noGrp="1"/>
          </p:cNvSpPr>
          <p:nvPr>
            <p:ph type="body" idx="2"/>
          </p:nvPr>
        </p:nvSpPr>
        <p:spPr>
          <a:xfrm>
            <a:off x="6150923" y="1285050"/>
            <a:ext cx="5202877" cy="32750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9788" y="154379"/>
            <a:ext cx="3932236" cy="106313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26"/>
          <p:cNvSpPr txBox="1">
            <a:spLocks noGrp="1"/>
          </p:cNvSpPr>
          <p:nvPr>
            <p:ph type="body" idx="1"/>
          </p:nvPr>
        </p:nvSpPr>
        <p:spPr>
          <a:xfrm>
            <a:off x="5100061" y="154379"/>
            <a:ext cx="6062744" cy="499021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body" idx="2"/>
          </p:nvPr>
        </p:nvSpPr>
        <p:spPr>
          <a:xfrm>
            <a:off x="839787" y="1333006"/>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16"/>
          <p:cNvSpPr txBox="1">
            <a:spLocks noGrp="1"/>
          </p:cNvSpPr>
          <p:nvPr>
            <p:ph type="ctrTitle"/>
          </p:nvPr>
        </p:nvSpPr>
        <p:spPr>
          <a:xfrm>
            <a:off x="1619003" y="1140030"/>
            <a:ext cx="9144000" cy="100426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subTitle" idx="1"/>
          </p:nvPr>
        </p:nvSpPr>
        <p:spPr>
          <a:xfrm>
            <a:off x="1619003" y="214429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2.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3"/>
          <p:cNvPicPr preferRelativeResize="0"/>
          <p:nvPr/>
        </p:nvPicPr>
        <p:blipFill rotWithShape="1">
          <a:blip r:embed="rId9">
            <a:alphaModFix/>
          </a:blip>
          <a:srcRect/>
          <a:stretch/>
        </p:blipFill>
        <p:spPr>
          <a:xfrm>
            <a:off x="12700" y="0"/>
            <a:ext cx="121666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pic>
        <p:nvPicPr>
          <p:cNvPr id="32" name="Google Shape;32;p15"/>
          <p:cNvPicPr preferRelativeResize="0"/>
          <p:nvPr/>
        </p:nvPicPr>
        <p:blipFill rotWithShape="1">
          <a:blip r:embed="rId11">
            <a:alphaModFix/>
          </a:blip>
          <a:srcRect/>
          <a:stretch/>
        </p:blipFill>
        <p:spPr>
          <a:xfrm>
            <a:off x="12700" y="0"/>
            <a:ext cx="12166600" cy="6858000"/>
          </a:xfrm>
          <a:prstGeom prst="rect">
            <a:avLst/>
          </a:prstGeom>
          <a:noFill/>
          <a:ln>
            <a:noFill/>
          </a:ln>
        </p:spPr>
      </p:pic>
      <p:sp>
        <p:nvSpPr>
          <p:cNvPr id="33" name="Google Shape;3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pic>
        <p:nvPicPr>
          <p:cNvPr id="66" name="Google Shape;66;p17"/>
          <p:cNvPicPr preferRelativeResize="0"/>
          <p:nvPr/>
        </p:nvPicPr>
        <p:blipFill rotWithShape="1">
          <a:blip r:embed="rId10">
            <a:alphaModFix/>
          </a:blip>
          <a:srcRect/>
          <a:stretch/>
        </p:blipFill>
        <p:spPr>
          <a:xfrm>
            <a:off x="12700" y="0"/>
            <a:ext cx="12166600" cy="6858000"/>
          </a:xfrm>
          <a:prstGeom prst="rect">
            <a:avLst/>
          </a:prstGeom>
          <a:noFill/>
          <a:ln>
            <a:noFill/>
          </a:ln>
        </p:spPr>
      </p:pic>
      <p:sp>
        <p:nvSpPr>
          <p:cNvPr id="67" name="Google Shape;6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www.chapman.edu/faculty-staff/human-resources/working-remote-series/paws_up_for_workplace_wellness_and_engagement.aspx"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hyperlink" Target="mailto:Krueger@chapman.ed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jpg"/><Relationship Id="rId10"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s://www.chapman.edu/library/index.aspx"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hyperlink" Target="mailto:awtang@chapman.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
          <p:cNvSpPr txBox="1">
            <a:spLocks noGrp="1"/>
          </p:cNvSpPr>
          <p:nvPr>
            <p:ph type="ctrTitle"/>
          </p:nvPr>
        </p:nvSpPr>
        <p:spPr>
          <a:xfrm>
            <a:off x="0" y="0"/>
            <a:ext cx="12192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Calibri"/>
              <a:buNone/>
            </a:pPr>
            <a:r>
              <a:rPr lang="en-US" sz="4400" b="1"/>
              <a:t>Paws Up for Workplace Wellness and Engagement: </a:t>
            </a:r>
            <a:br>
              <a:rPr lang="en-US" sz="4400" b="1"/>
            </a:br>
            <a:r>
              <a:rPr lang="en-US" sz="4400" b="1"/>
              <a:t>Intellectual Wellness </a:t>
            </a:r>
            <a:endParaRPr/>
          </a:p>
        </p:txBody>
      </p:sp>
      <p:sp>
        <p:nvSpPr>
          <p:cNvPr id="99" name="Google Shape;99;p1"/>
          <p:cNvSpPr txBox="1">
            <a:spLocks noGrp="1"/>
          </p:cNvSpPr>
          <p:nvPr>
            <p:ph type="subTitle" idx="1"/>
          </p:nvPr>
        </p:nvSpPr>
        <p:spPr>
          <a:xfrm>
            <a:off x="0" y="2714636"/>
            <a:ext cx="12051322" cy="281195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200"/>
              <a:buNone/>
            </a:pPr>
            <a:r>
              <a:rPr lang="en-US" sz="3200"/>
              <a:t>Working Remote Committee</a:t>
            </a:r>
            <a:endParaRPr/>
          </a:p>
          <a:p>
            <a:pPr marL="0" lvl="0" indent="0" algn="ctr" rtl="0">
              <a:lnSpc>
                <a:spcPct val="90000"/>
              </a:lnSpc>
              <a:spcBef>
                <a:spcPts val="1000"/>
              </a:spcBef>
              <a:spcAft>
                <a:spcPts val="0"/>
              </a:spcAft>
              <a:buClr>
                <a:schemeClr val="lt1"/>
              </a:buClr>
              <a:buSzPts val="2400"/>
              <a:buNone/>
            </a:pPr>
            <a:r>
              <a:rPr lang="en-US"/>
              <a:t>Thursday, June 17, 2021</a:t>
            </a:r>
            <a:br>
              <a:rPr lang="en-US"/>
            </a:br>
            <a:r>
              <a:rPr lang="en-US"/>
              <a:t>3:00 p.m. – 3:45 p.m.</a:t>
            </a:r>
            <a:endParaRPr sz="1800"/>
          </a:p>
          <a:p>
            <a:pPr marL="0" lvl="0" indent="0" algn="r" rtl="0">
              <a:lnSpc>
                <a:spcPct val="90000"/>
              </a:lnSpc>
              <a:spcBef>
                <a:spcPts val="1000"/>
              </a:spcBef>
              <a:spcAft>
                <a:spcPts val="0"/>
              </a:spcAft>
              <a:buClr>
                <a:schemeClr val="lt1"/>
              </a:buClr>
              <a:buSzPts val="1800"/>
              <a:buNone/>
            </a:pPr>
            <a:endParaRPr sz="1800"/>
          </a:p>
          <a:p>
            <a:pPr marL="0" lvl="0" indent="0" algn="r" rtl="0">
              <a:lnSpc>
                <a:spcPct val="90000"/>
              </a:lnSpc>
              <a:spcBef>
                <a:spcPts val="1000"/>
              </a:spcBef>
              <a:spcAft>
                <a:spcPts val="0"/>
              </a:spcAft>
              <a:buClr>
                <a:schemeClr val="lt1"/>
              </a:buClr>
              <a:buSzPts val="1800"/>
              <a:buNone/>
            </a:pPr>
            <a:endParaRPr sz="1800"/>
          </a:p>
          <a:p>
            <a:pPr marL="0" lvl="0" indent="0" algn="r" rtl="0">
              <a:spcBef>
                <a:spcPts val="1000"/>
              </a:spcBef>
              <a:spcAft>
                <a:spcPts val="0"/>
              </a:spcAft>
              <a:buClr>
                <a:schemeClr val="lt1"/>
              </a:buClr>
              <a:buSzPts val="2000"/>
              <a:buFont typeface="Arial"/>
              <a:buNone/>
            </a:pPr>
            <a:r>
              <a:rPr lang="en-US" sz="2000"/>
              <a:t>Jen Ruby, Manager – Wallace All Faiths Chapel</a:t>
            </a:r>
            <a:endParaRPr sz="1800"/>
          </a:p>
          <a:p>
            <a:pPr marL="0" lvl="0" indent="0" algn="r" rtl="0">
              <a:lnSpc>
                <a:spcPct val="90000"/>
              </a:lnSpc>
              <a:spcBef>
                <a:spcPts val="1000"/>
              </a:spcBef>
              <a:spcAft>
                <a:spcPts val="0"/>
              </a:spcAft>
              <a:buClr>
                <a:schemeClr val="lt1"/>
              </a:buClr>
              <a:buSzPts val="2000"/>
              <a:buNone/>
            </a:pPr>
            <a:r>
              <a:rPr lang="en-US" sz="2000"/>
              <a:t> Annie Tang, Coordinator of Special Collections &amp; Archives and </a:t>
            </a:r>
            <a:r>
              <a:rPr lang="en-US" sz="1800">
                <a:latin typeface="Arial"/>
                <a:ea typeface="Arial"/>
                <a:cs typeface="Arial"/>
                <a:sym typeface="Arial"/>
              </a:rPr>
              <a:t>Librarian for art and Film &amp; Media Arts </a:t>
            </a:r>
            <a:endParaRPr sz="2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dfa5717acd_2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12700" lvl="0" indent="0" algn="l" rtl="0">
              <a:lnSpc>
                <a:spcPct val="100000"/>
              </a:lnSpc>
              <a:spcBef>
                <a:spcPts val="0"/>
              </a:spcBef>
              <a:spcAft>
                <a:spcPts val="0"/>
              </a:spcAft>
              <a:buNone/>
            </a:pPr>
            <a:endParaRPr b="1">
              <a:solidFill>
                <a:srgbClr val="800000"/>
              </a:solidFill>
              <a:latin typeface="Arial"/>
              <a:ea typeface="Arial"/>
              <a:cs typeface="Arial"/>
              <a:sym typeface="Arial"/>
            </a:endParaRPr>
          </a:p>
          <a:p>
            <a:pPr marL="12700" lvl="0" indent="0" algn="l" rtl="0">
              <a:lnSpc>
                <a:spcPct val="100000"/>
              </a:lnSpc>
              <a:spcBef>
                <a:spcPts val="0"/>
              </a:spcBef>
              <a:spcAft>
                <a:spcPts val="0"/>
              </a:spcAft>
              <a:buClr>
                <a:schemeClr val="dk1"/>
              </a:buClr>
              <a:buSzPts val="990"/>
              <a:buFont typeface="Arial"/>
              <a:buNone/>
            </a:pPr>
            <a:r>
              <a:rPr lang="en-US" b="1">
                <a:solidFill>
                  <a:srgbClr val="800000"/>
                </a:solidFill>
                <a:latin typeface="Arial"/>
                <a:ea typeface="Arial"/>
                <a:cs typeface="Arial"/>
                <a:sym typeface="Arial"/>
              </a:rPr>
              <a:t>Leatherby Libraries: Outreach</a:t>
            </a:r>
            <a:endParaRPr b="1">
              <a:solidFill>
                <a:srgbClr val="00966C"/>
              </a:solidFill>
              <a:latin typeface="Arial"/>
              <a:ea typeface="Arial"/>
              <a:cs typeface="Arial"/>
              <a:sym typeface="Arial"/>
            </a:endParaRPr>
          </a:p>
          <a:p>
            <a:pPr marL="0" lvl="0" indent="0" algn="l" rtl="0">
              <a:spcBef>
                <a:spcPts val="0"/>
              </a:spcBef>
              <a:spcAft>
                <a:spcPts val="0"/>
              </a:spcAft>
              <a:buClr>
                <a:schemeClr val="dk1"/>
              </a:buClr>
              <a:buSzPts val="990"/>
              <a:buFont typeface="Arial"/>
              <a:buNone/>
            </a:pPr>
            <a:endParaRPr/>
          </a:p>
          <a:p>
            <a:pPr marL="0" lvl="0" indent="0" algn="l" rtl="0">
              <a:spcBef>
                <a:spcPts val="0"/>
              </a:spcBef>
              <a:spcAft>
                <a:spcPts val="0"/>
              </a:spcAft>
              <a:buNone/>
            </a:pPr>
            <a:endParaRPr/>
          </a:p>
        </p:txBody>
      </p:sp>
      <p:sp>
        <p:nvSpPr>
          <p:cNvPr id="192" name="Google Shape;192;gdfa5717acd_2_7"/>
          <p:cNvSpPr txBox="1">
            <a:spLocks noGrp="1"/>
          </p:cNvSpPr>
          <p:nvPr>
            <p:ph type="body" idx="1"/>
          </p:nvPr>
        </p:nvSpPr>
        <p:spPr>
          <a:xfrm>
            <a:off x="1325950" y="1504400"/>
            <a:ext cx="2889000" cy="4794300"/>
          </a:xfrm>
          <a:prstGeom prst="rect">
            <a:avLst/>
          </a:prstGeom>
        </p:spPr>
        <p:txBody>
          <a:bodyPr spcFirstLastPara="1" wrap="square" lIns="91425" tIns="45700" rIns="91425" bIns="45700" anchor="t" anchorCtr="0">
            <a:normAutofit/>
          </a:bodyPr>
          <a:lstStyle/>
          <a:p>
            <a:pPr marL="457200" lvl="0" indent="-387350" algn="l" rtl="0">
              <a:spcBef>
                <a:spcPts val="1000"/>
              </a:spcBef>
              <a:spcAft>
                <a:spcPts val="0"/>
              </a:spcAft>
              <a:buSzPts val="2500"/>
              <a:buChar char="•"/>
            </a:pPr>
            <a:r>
              <a:rPr lang="en-US" sz="3500"/>
              <a:t>Events</a:t>
            </a:r>
            <a:endParaRPr sz="3500"/>
          </a:p>
          <a:p>
            <a:pPr marL="914400" lvl="0" indent="0" algn="l" rtl="0">
              <a:spcBef>
                <a:spcPts val="1000"/>
              </a:spcBef>
              <a:spcAft>
                <a:spcPts val="0"/>
              </a:spcAft>
              <a:buNone/>
            </a:pPr>
            <a:endParaRPr sz="3500"/>
          </a:p>
          <a:p>
            <a:pPr marL="457200" lvl="0" indent="-387350" algn="l" rtl="0">
              <a:spcBef>
                <a:spcPts val="1000"/>
              </a:spcBef>
              <a:spcAft>
                <a:spcPts val="0"/>
              </a:spcAft>
              <a:buSzPts val="2500"/>
              <a:buChar char="•"/>
            </a:pPr>
            <a:r>
              <a:rPr lang="en-US" sz="3500"/>
              <a:t>Exhibits</a:t>
            </a:r>
            <a:endParaRPr sz="3500"/>
          </a:p>
          <a:p>
            <a:pPr marL="914400" lvl="0" indent="0" algn="l" rtl="0">
              <a:spcBef>
                <a:spcPts val="1000"/>
              </a:spcBef>
              <a:spcAft>
                <a:spcPts val="0"/>
              </a:spcAft>
              <a:buNone/>
            </a:pPr>
            <a:endParaRPr sz="3500"/>
          </a:p>
          <a:p>
            <a:pPr marL="457200" lvl="0" indent="-387350" algn="l" rtl="0">
              <a:spcBef>
                <a:spcPts val="1000"/>
              </a:spcBef>
              <a:spcAft>
                <a:spcPts val="0"/>
              </a:spcAft>
              <a:buSzPts val="2500"/>
              <a:buChar char="•"/>
            </a:pPr>
            <a:r>
              <a:rPr lang="en-US" sz="3500"/>
              <a:t>Displays</a:t>
            </a:r>
            <a:endParaRPr sz="3500"/>
          </a:p>
        </p:txBody>
      </p:sp>
      <p:pic>
        <p:nvPicPr>
          <p:cNvPr id="193" name="Google Shape;193;gdfa5717acd_2_7"/>
          <p:cNvPicPr preferRelativeResize="0"/>
          <p:nvPr/>
        </p:nvPicPr>
        <p:blipFill>
          <a:blip r:embed="rId3">
            <a:alphaModFix/>
          </a:blip>
          <a:stretch>
            <a:fillRect/>
          </a:stretch>
        </p:blipFill>
        <p:spPr>
          <a:xfrm>
            <a:off x="4214950" y="1312825"/>
            <a:ext cx="5878276" cy="4408725"/>
          </a:xfrm>
          <a:prstGeom prst="rect">
            <a:avLst/>
          </a:prstGeom>
          <a:noFill/>
          <a:ln>
            <a:noFill/>
          </a:ln>
        </p:spPr>
      </p:pic>
      <p:sp>
        <p:nvSpPr>
          <p:cNvPr id="194" name="Google Shape;194;gdfa5717acd_2_7"/>
          <p:cNvSpPr txBox="1"/>
          <p:nvPr/>
        </p:nvSpPr>
        <p:spPr>
          <a:xfrm>
            <a:off x="4214950" y="5719350"/>
            <a:ext cx="594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Yearbook pages from the 1920s revealing the faces of the Filipino Circle club.</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289925" y="365125"/>
            <a:ext cx="11616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400"/>
              <a:buFont typeface="Calibri"/>
              <a:buNone/>
            </a:pPr>
            <a:r>
              <a:rPr lang="en-US" b="1">
                <a:solidFill>
                  <a:srgbClr val="C00000"/>
                </a:solidFill>
                <a:latin typeface="Arial"/>
                <a:ea typeface="Arial"/>
                <a:cs typeface="Arial"/>
                <a:sym typeface="Arial"/>
              </a:rPr>
              <a:t>Intellectual </a:t>
            </a:r>
            <a:r>
              <a:rPr lang="en-US" sz="4400" b="1">
                <a:solidFill>
                  <a:srgbClr val="C00000"/>
                </a:solidFill>
                <a:latin typeface="Arial"/>
                <a:ea typeface="Arial"/>
                <a:cs typeface="Arial"/>
                <a:sym typeface="Arial"/>
              </a:rPr>
              <a:t>Wellness</a:t>
            </a:r>
            <a:r>
              <a:rPr lang="en-US" sz="4400" b="1">
                <a:solidFill>
                  <a:srgbClr val="980000"/>
                </a:solidFill>
                <a:latin typeface="Arial"/>
                <a:ea typeface="Arial"/>
                <a:cs typeface="Arial"/>
                <a:sym typeface="Arial"/>
              </a:rPr>
              <a:t> </a:t>
            </a:r>
            <a:br>
              <a:rPr lang="en-US" sz="4400" b="1">
                <a:solidFill>
                  <a:srgbClr val="C00000"/>
                </a:solidFill>
                <a:latin typeface="Arial"/>
                <a:ea typeface="Arial"/>
                <a:cs typeface="Arial"/>
                <a:sym typeface="Arial"/>
              </a:rPr>
            </a:br>
            <a:r>
              <a:rPr lang="en-US" sz="4400" b="1">
                <a:solidFill>
                  <a:srgbClr val="C00000"/>
                </a:solidFill>
                <a:latin typeface="Arial"/>
                <a:ea typeface="Arial"/>
                <a:cs typeface="Arial"/>
                <a:sym typeface="Arial"/>
              </a:rPr>
              <a:t>Opportunity Drawing </a:t>
            </a:r>
            <a:endParaRPr sz="4400" b="1">
              <a:solidFill>
                <a:srgbClr val="C00000"/>
              </a:solidFill>
              <a:latin typeface="Arial"/>
              <a:ea typeface="Arial"/>
              <a:cs typeface="Arial"/>
              <a:sym typeface="Arial"/>
            </a:endParaRPr>
          </a:p>
        </p:txBody>
      </p:sp>
      <p:pic>
        <p:nvPicPr>
          <p:cNvPr id="201" name="Google Shape;201;p10" descr="A picture containing text&#10;&#10;Description automatically generated"/>
          <p:cNvPicPr preferRelativeResize="0">
            <a:picLocks noGrp="1"/>
          </p:cNvPicPr>
          <p:nvPr>
            <p:ph type="body" idx="1"/>
          </p:nvPr>
        </p:nvPicPr>
        <p:blipFill rotWithShape="1">
          <a:blip r:embed="rId3">
            <a:alphaModFix/>
          </a:blip>
          <a:srcRect/>
          <a:stretch/>
        </p:blipFill>
        <p:spPr>
          <a:xfrm>
            <a:off x="2599837" y="1916575"/>
            <a:ext cx="6992326" cy="35437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838200" y="159027"/>
            <a:ext cx="10515600" cy="1259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00000"/>
              </a:buClr>
              <a:buSzPts val="4000"/>
              <a:buFont typeface="Calibri"/>
              <a:buNone/>
            </a:pPr>
            <a:r>
              <a:rPr lang="en-US" sz="4000" b="1">
                <a:solidFill>
                  <a:srgbClr val="C00000"/>
                </a:solidFill>
                <a:latin typeface="Arial"/>
                <a:ea typeface="Arial"/>
                <a:cs typeface="Arial"/>
                <a:sym typeface="Arial"/>
              </a:rPr>
              <a:t>Thank you </a:t>
            </a:r>
            <a:endParaRPr sz="4000" b="1">
              <a:solidFill>
                <a:srgbClr val="CC0000"/>
              </a:solidFill>
              <a:latin typeface="Arial"/>
              <a:ea typeface="Arial"/>
              <a:cs typeface="Arial"/>
              <a:sym typeface="Arial"/>
            </a:endParaRPr>
          </a:p>
        </p:txBody>
      </p:sp>
      <p:sp>
        <p:nvSpPr>
          <p:cNvPr id="208" name="Google Shape;208;p11"/>
          <p:cNvSpPr txBox="1">
            <a:spLocks noGrp="1"/>
          </p:cNvSpPr>
          <p:nvPr>
            <p:ph type="body" idx="1"/>
          </p:nvPr>
        </p:nvSpPr>
        <p:spPr>
          <a:xfrm>
            <a:off x="762000" y="1303425"/>
            <a:ext cx="6854700" cy="2584800"/>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0000"/>
              </a:lnSpc>
              <a:spcBef>
                <a:spcPts val="0"/>
              </a:spcBef>
              <a:spcAft>
                <a:spcPts val="0"/>
              </a:spcAft>
              <a:buClr>
                <a:schemeClr val="dk1"/>
              </a:buClr>
              <a:buSzPct val="87500"/>
              <a:buNone/>
            </a:pPr>
            <a:r>
              <a:rPr lang="en-US" sz="3200" b="1">
                <a:latin typeface="Arial"/>
                <a:ea typeface="Arial"/>
                <a:cs typeface="Arial"/>
                <a:sym typeface="Arial"/>
              </a:rPr>
              <a:t>Reminder: </a:t>
            </a:r>
            <a:endParaRPr sz="3200" b="1">
              <a:latin typeface="Arial"/>
              <a:ea typeface="Arial"/>
              <a:cs typeface="Arial"/>
              <a:sym typeface="Arial"/>
            </a:endParaRPr>
          </a:p>
          <a:p>
            <a:pPr marL="228600" lvl="0" indent="-208627" algn="l" rtl="0">
              <a:lnSpc>
                <a:spcPct val="100000"/>
              </a:lnSpc>
              <a:spcBef>
                <a:spcPts val="1000"/>
              </a:spcBef>
              <a:spcAft>
                <a:spcPts val="0"/>
              </a:spcAft>
              <a:buClr>
                <a:schemeClr val="dk1"/>
              </a:buClr>
              <a:buSzPct val="100000"/>
              <a:buChar char="•"/>
            </a:pPr>
            <a:r>
              <a:rPr lang="en-US" sz="2950">
                <a:latin typeface="Arial"/>
                <a:ea typeface="Arial"/>
                <a:cs typeface="Arial"/>
                <a:sym typeface="Arial"/>
              </a:rPr>
              <a:t>Continue to visit the </a:t>
            </a:r>
            <a:r>
              <a:rPr lang="en-US" sz="2950" b="1" u="sng">
                <a:solidFill>
                  <a:schemeClr val="hlink"/>
                </a:solidFill>
                <a:latin typeface="Arial"/>
                <a:ea typeface="Arial"/>
                <a:cs typeface="Arial"/>
                <a:sym typeface="Arial"/>
                <a:hlinkClick r:id="rId3"/>
              </a:rPr>
              <a:t>Paws Up for Workplace Wellness and Engagement </a:t>
            </a:r>
            <a:r>
              <a:rPr lang="en-US" sz="2950">
                <a:latin typeface="Arial"/>
                <a:ea typeface="Arial"/>
                <a:cs typeface="Arial"/>
                <a:sym typeface="Arial"/>
              </a:rPr>
              <a:t>website for information on this series.</a:t>
            </a:r>
            <a:endParaRPr sz="2950">
              <a:latin typeface="Arial"/>
              <a:ea typeface="Arial"/>
              <a:cs typeface="Arial"/>
              <a:sym typeface="Arial"/>
            </a:endParaRPr>
          </a:p>
          <a:p>
            <a:pPr marL="285750" lvl="0" indent="-265777" algn="l" rtl="0">
              <a:lnSpc>
                <a:spcPct val="100000"/>
              </a:lnSpc>
              <a:spcBef>
                <a:spcPts val="1000"/>
              </a:spcBef>
              <a:spcAft>
                <a:spcPts val="0"/>
              </a:spcAft>
              <a:buClr>
                <a:schemeClr val="dk1"/>
              </a:buClr>
              <a:buSzPct val="100000"/>
              <a:buFont typeface="Arial"/>
              <a:buChar char="•"/>
            </a:pPr>
            <a:r>
              <a:rPr lang="en-US" sz="2950">
                <a:latin typeface="Arial"/>
                <a:ea typeface="Arial"/>
                <a:cs typeface="Arial"/>
                <a:sym typeface="Arial"/>
              </a:rPr>
              <a:t>If you won a prize, please email Sharon Krueger </a:t>
            </a:r>
            <a:r>
              <a:rPr lang="en-US" sz="2950" b="1" u="sng">
                <a:solidFill>
                  <a:schemeClr val="accent1"/>
                </a:solidFill>
                <a:latin typeface="Arial"/>
                <a:ea typeface="Arial"/>
                <a:cs typeface="Arial"/>
                <a:sym typeface="Arial"/>
              </a:rPr>
              <a:t>k</a:t>
            </a:r>
            <a:r>
              <a:rPr lang="en-US" sz="2950" b="1" u="sng">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rueger@chapman.edu</a:t>
            </a:r>
            <a:r>
              <a:rPr lang="en-US" sz="2950">
                <a:latin typeface="Arial"/>
                <a:ea typeface="Arial"/>
                <a:cs typeface="Arial"/>
                <a:sym typeface="Arial"/>
              </a:rPr>
              <a:t> with your home address and to discuss possible pick up/delivery options.</a:t>
            </a:r>
            <a:endParaRPr sz="2950">
              <a:latin typeface="Arial"/>
              <a:ea typeface="Arial"/>
              <a:cs typeface="Arial"/>
              <a:sym typeface="Arial"/>
            </a:endParaRPr>
          </a:p>
          <a:p>
            <a:pPr marL="285750" lvl="0" indent="-265777" algn="l" rtl="0">
              <a:lnSpc>
                <a:spcPct val="100000"/>
              </a:lnSpc>
              <a:spcBef>
                <a:spcPts val="1000"/>
              </a:spcBef>
              <a:spcAft>
                <a:spcPts val="0"/>
              </a:spcAft>
              <a:buSzPct val="100000"/>
              <a:buFont typeface="Arial"/>
              <a:buChar char="•"/>
            </a:pPr>
            <a:r>
              <a:rPr lang="en-US" sz="2950">
                <a:latin typeface="Arial"/>
                <a:ea typeface="Arial"/>
                <a:cs typeface="Arial"/>
                <a:sym typeface="Arial"/>
              </a:rPr>
              <a:t>Keep a look out for our upcoming survey!</a:t>
            </a:r>
            <a:endParaRPr sz="2950">
              <a:latin typeface="Arial"/>
              <a:ea typeface="Arial"/>
              <a:cs typeface="Arial"/>
              <a:sym typeface="Arial"/>
            </a:endParaRPr>
          </a:p>
        </p:txBody>
      </p:sp>
      <p:pic>
        <p:nvPicPr>
          <p:cNvPr id="209" name="Google Shape;209;p11"/>
          <p:cNvPicPr preferRelativeResize="0"/>
          <p:nvPr/>
        </p:nvPicPr>
        <p:blipFill rotWithShape="1">
          <a:blip r:embed="rId5">
            <a:alphaModFix/>
          </a:blip>
          <a:srcRect/>
          <a:stretch/>
        </p:blipFill>
        <p:spPr>
          <a:xfrm>
            <a:off x="7891625" y="2407250"/>
            <a:ext cx="3700400" cy="2460750"/>
          </a:xfrm>
          <a:prstGeom prst="rect">
            <a:avLst/>
          </a:prstGeom>
          <a:noFill/>
          <a:ln>
            <a:noFill/>
          </a:ln>
        </p:spPr>
      </p:pic>
      <p:sp>
        <p:nvSpPr>
          <p:cNvPr id="210" name="Google Shape;210;p11"/>
          <p:cNvSpPr txBox="1"/>
          <p:nvPr/>
        </p:nvSpPr>
        <p:spPr>
          <a:xfrm>
            <a:off x="711150" y="4014675"/>
            <a:ext cx="7236600" cy="20619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500"/>
              <a:buFont typeface="Arial"/>
              <a:buNone/>
            </a:pPr>
            <a:r>
              <a:rPr lang="en-US" sz="2500" b="1" i="0" u="none" strike="noStrike" cap="none">
                <a:solidFill>
                  <a:srgbClr val="000000"/>
                </a:solidFill>
                <a:latin typeface="Arial"/>
                <a:ea typeface="Arial"/>
                <a:cs typeface="Arial"/>
                <a:sym typeface="Arial"/>
              </a:rPr>
              <a:t>Join us for our next program: </a:t>
            </a:r>
            <a:endParaRPr sz="2500" b="1" i="0" u="none" strike="noStrike" cap="none">
              <a:solidFill>
                <a:srgbClr val="000000"/>
              </a:solidFill>
              <a:latin typeface="Arial"/>
              <a:ea typeface="Arial"/>
              <a:cs typeface="Arial"/>
              <a:sym typeface="Arial"/>
            </a:endParaRPr>
          </a:p>
          <a:p>
            <a:pPr marL="228600" marR="0" lvl="0" indent="-201930" algn="l" rtl="0">
              <a:lnSpc>
                <a:spcPct val="90000"/>
              </a:lnSpc>
              <a:spcBef>
                <a:spcPts val="1000"/>
              </a:spcBef>
              <a:spcAft>
                <a:spcPts val="0"/>
              </a:spcAft>
              <a:buClr>
                <a:srgbClr val="C00000"/>
              </a:buClr>
              <a:buSzPts val="2300"/>
              <a:buFont typeface="Arial"/>
              <a:buChar char="•"/>
            </a:pPr>
            <a:r>
              <a:rPr lang="en-US" sz="2300" b="1">
                <a:solidFill>
                  <a:srgbClr val="C00000"/>
                </a:solidFill>
              </a:rPr>
              <a:t>Physical Wellness</a:t>
            </a:r>
            <a:r>
              <a:rPr lang="en-US" sz="2300" b="1" i="0" u="none" strike="noStrike" cap="none">
                <a:solidFill>
                  <a:srgbClr val="C00000"/>
                </a:solidFill>
                <a:latin typeface="Arial"/>
                <a:ea typeface="Arial"/>
                <a:cs typeface="Arial"/>
                <a:sym typeface="Arial"/>
              </a:rPr>
              <a:t> </a:t>
            </a:r>
            <a:endParaRPr sz="2300" b="0" i="0" u="none" strike="noStrike" cap="none">
              <a:solidFill>
                <a:srgbClr val="C00000"/>
              </a:solidFill>
              <a:latin typeface="Arial"/>
              <a:ea typeface="Arial"/>
              <a:cs typeface="Arial"/>
              <a:sym typeface="Arial"/>
            </a:endParaRPr>
          </a:p>
          <a:p>
            <a:pPr marL="228600" marR="0" lvl="0" indent="-201930" algn="l" rtl="0">
              <a:lnSpc>
                <a:spcPct val="90000"/>
              </a:lnSpc>
              <a:spcBef>
                <a:spcPts val="1000"/>
              </a:spcBef>
              <a:spcAft>
                <a:spcPts val="0"/>
              </a:spcAft>
              <a:buClr>
                <a:srgbClr val="C00000"/>
              </a:buClr>
              <a:buSzPts val="2300"/>
              <a:buFont typeface="Arial"/>
              <a:buChar char="•"/>
            </a:pPr>
            <a:r>
              <a:rPr lang="en-US" sz="2300" b="0" i="0" u="none" strike="noStrike" cap="none">
                <a:solidFill>
                  <a:srgbClr val="C00000"/>
                </a:solidFill>
                <a:latin typeface="Arial"/>
                <a:ea typeface="Arial"/>
                <a:cs typeface="Arial"/>
                <a:sym typeface="Arial"/>
              </a:rPr>
              <a:t>Facilitated by </a:t>
            </a:r>
            <a:r>
              <a:rPr lang="en-US" sz="2300">
                <a:solidFill>
                  <a:srgbClr val="C00000"/>
                </a:solidFill>
              </a:rPr>
              <a:t>Anali Makoui, Margaret</a:t>
            </a:r>
            <a:r>
              <a:rPr lang="en-US" sz="2300" b="0" i="0" u="none" strike="noStrike" cap="none">
                <a:solidFill>
                  <a:srgbClr val="C00000"/>
                </a:solidFill>
                <a:latin typeface="Arial"/>
                <a:ea typeface="Arial"/>
                <a:cs typeface="Arial"/>
                <a:sym typeface="Arial"/>
              </a:rPr>
              <a:t> Olano &amp; </a:t>
            </a:r>
            <a:r>
              <a:rPr lang="en-US" sz="2300">
                <a:solidFill>
                  <a:srgbClr val="C00000"/>
                </a:solidFill>
              </a:rPr>
              <a:t>Martha Castrejon</a:t>
            </a:r>
            <a:r>
              <a:rPr lang="en-US" sz="2300" b="0" i="0" u="none" strike="noStrike" cap="none">
                <a:solidFill>
                  <a:srgbClr val="C00000"/>
                </a:solidFill>
                <a:latin typeface="Arial"/>
                <a:ea typeface="Arial"/>
                <a:cs typeface="Arial"/>
                <a:sym typeface="Arial"/>
              </a:rPr>
              <a:t> on </a:t>
            </a:r>
            <a:br>
              <a:rPr lang="en-US" sz="2300" b="0" i="0" u="none" strike="noStrike" cap="none">
                <a:solidFill>
                  <a:srgbClr val="C00000"/>
                </a:solidFill>
                <a:latin typeface="Arial"/>
                <a:ea typeface="Arial"/>
                <a:cs typeface="Arial"/>
                <a:sym typeface="Arial"/>
              </a:rPr>
            </a:br>
            <a:r>
              <a:rPr lang="en-US" sz="2300">
                <a:solidFill>
                  <a:srgbClr val="C00000"/>
                </a:solidFill>
              </a:rPr>
              <a:t>Wednesday</a:t>
            </a:r>
            <a:r>
              <a:rPr lang="en-US" sz="2300" b="0" i="0" u="none" strike="noStrike" cap="none">
                <a:solidFill>
                  <a:srgbClr val="C00000"/>
                </a:solidFill>
                <a:latin typeface="Arial"/>
                <a:ea typeface="Arial"/>
                <a:cs typeface="Arial"/>
                <a:sym typeface="Arial"/>
              </a:rPr>
              <a:t>, </a:t>
            </a:r>
            <a:r>
              <a:rPr lang="en-US" sz="2300">
                <a:solidFill>
                  <a:srgbClr val="C00000"/>
                </a:solidFill>
              </a:rPr>
              <a:t>July</a:t>
            </a:r>
            <a:r>
              <a:rPr lang="en-US" sz="2300" b="0" i="0" u="none" strike="noStrike" cap="none">
                <a:solidFill>
                  <a:srgbClr val="C00000"/>
                </a:solidFill>
                <a:latin typeface="Arial"/>
                <a:ea typeface="Arial"/>
                <a:cs typeface="Arial"/>
                <a:sym typeface="Arial"/>
              </a:rPr>
              <a:t> </a:t>
            </a:r>
            <a:r>
              <a:rPr lang="en-US" sz="2300">
                <a:solidFill>
                  <a:srgbClr val="C00000"/>
                </a:solidFill>
              </a:rPr>
              <a:t>14</a:t>
            </a:r>
            <a:r>
              <a:rPr lang="en-US" sz="2300" b="0" i="0" u="none" strike="noStrike" cap="none">
                <a:solidFill>
                  <a:srgbClr val="C00000"/>
                </a:solidFill>
                <a:latin typeface="Arial"/>
                <a:ea typeface="Arial"/>
                <a:cs typeface="Arial"/>
                <a:sym typeface="Arial"/>
              </a:rPr>
              <a:t>, 3:00 p.m. – 3:45 p.m.</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xfrm>
            <a:off x="838200" y="795129"/>
            <a:ext cx="10515600" cy="98654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C00000"/>
              </a:buClr>
              <a:buSzPct val="100000"/>
              <a:buFont typeface="Calibri"/>
              <a:buNone/>
            </a:pPr>
            <a:r>
              <a:rPr lang="en-US" b="1">
                <a:solidFill>
                  <a:srgbClr val="C00000"/>
                </a:solidFill>
                <a:latin typeface="Arial"/>
                <a:ea typeface="Arial"/>
                <a:cs typeface="Arial"/>
                <a:sym typeface="Arial"/>
              </a:rPr>
              <a:t>Paws Up for Workplace Wellness - Intellectual Wellness</a:t>
            </a:r>
            <a:br>
              <a:rPr lang="en-US" sz="4400" b="1">
                <a:solidFill>
                  <a:srgbClr val="C00000"/>
                </a:solidFill>
                <a:latin typeface="Calibri"/>
                <a:ea typeface="Calibri"/>
                <a:cs typeface="Calibri"/>
                <a:sym typeface="Calibri"/>
              </a:rPr>
            </a:br>
            <a:endParaRPr>
              <a:solidFill>
                <a:srgbClr val="C00000"/>
              </a:solidFill>
            </a:endParaRPr>
          </a:p>
        </p:txBody>
      </p:sp>
      <p:sp>
        <p:nvSpPr>
          <p:cNvPr id="217" name="Google Shape;21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b="1">
                <a:latin typeface="Arial"/>
                <a:ea typeface="Arial"/>
                <a:cs typeface="Arial"/>
                <a:sym typeface="Arial"/>
              </a:rPr>
              <a:t>Today's program has ended. </a:t>
            </a:r>
            <a:endParaRPr>
              <a:latin typeface="Arial"/>
              <a:ea typeface="Arial"/>
              <a:cs typeface="Arial"/>
              <a:sym typeface="Arial"/>
            </a:endParaRPr>
          </a:p>
          <a:p>
            <a:pPr marL="0" lvl="0" indent="0" algn="l" rtl="0">
              <a:lnSpc>
                <a:spcPct val="100000"/>
              </a:lnSpc>
              <a:spcBef>
                <a:spcPts val="0"/>
              </a:spcBef>
              <a:spcAft>
                <a:spcPts val="0"/>
              </a:spcAft>
              <a:buClr>
                <a:schemeClr val="dk1"/>
              </a:buClr>
              <a:buSzPts val="4000"/>
              <a:buNone/>
            </a:pPr>
            <a:endParaRPr sz="4000">
              <a:latin typeface="Arial"/>
              <a:ea typeface="Arial"/>
              <a:cs typeface="Arial"/>
              <a:sym typeface="Arial"/>
            </a:endParaRPr>
          </a:p>
          <a:p>
            <a:pPr marL="0" lvl="0" indent="0" algn="ctr" rtl="0">
              <a:lnSpc>
                <a:spcPct val="100000"/>
              </a:lnSpc>
              <a:spcBef>
                <a:spcPts val="0"/>
              </a:spcBef>
              <a:spcAft>
                <a:spcPts val="0"/>
              </a:spcAft>
              <a:buClr>
                <a:schemeClr val="dk1"/>
              </a:buClr>
              <a:buSzPts val="4000"/>
              <a:buNone/>
            </a:pPr>
            <a:r>
              <a:rPr lang="en-US" sz="4000">
                <a:latin typeface="Arial"/>
                <a:ea typeface="Arial"/>
                <a:cs typeface="Arial"/>
                <a:sym typeface="Arial"/>
              </a:rPr>
              <a:t>Join us next time for </a:t>
            </a:r>
            <a:br>
              <a:rPr lang="en-US" sz="4000">
                <a:latin typeface="Arial"/>
                <a:ea typeface="Arial"/>
                <a:cs typeface="Arial"/>
                <a:sym typeface="Arial"/>
              </a:rPr>
            </a:br>
            <a:r>
              <a:rPr lang="en-US" sz="4000" b="1">
                <a:latin typeface="Arial"/>
                <a:ea typeface="Arial"/>
                <a:cs typeface="Arial"/>
                <a:sym typeface="Arial"/>
              </a:rPr>
              <a:t>Physical Wellness</a:t>
            </a:r>
            <a:endParaRPr>
              <a:latin typeface="Arial"/>
              <a:ea typeface="Arial"/>
              <a:cs typeface="Arial"/>
              <a:sym typeface="Arial"/>
            </a:endParaRPr>
          </a:p>
          <a:p>
            <a:pPr marL="0" lvl="0" indent="0" algn="ctr" rtl="0">
              <a:lnSpc>
                <a:spcPct val="100000"/>
              </a:lnSpc>
              <a:spcBef>
                <a:spcPts val="0"/>
              </a:spcBef>
              <a:spcAft>
                <a:spcPts val="0"/>
              </a:spcAft>
              <a:buClr>
                <a:srgbClr val="C00000"/>
              </a:buClr>
              <a:buSzPts val="4000"/>
              <a:buNone/>
            </a:pPr>
            <a:r>
              <a:rPr lang="en-US" sz="4000" b="1">
                <a:solidFill>
                  <a:srgbClr val="C00000"/>
                </a:solidFill>
                <a:latin typeface="Arial"/>
                <a:ea typeface="Arial"/>
                <a:cs typeface="Arial"/>
                <a:sym typeface="Arial"/>
              </a:rPr>
              <a:t>Wednesday, July 14</a:t>
            </a:r>
            <a:endParaRPr sz="4000" b="1">
              <a:solidFill>
                <a:srgbClr val="C00000"/>
              </a:solidFill>
              <a:latin typeface="Arial"/>
              <a:ea typeface="Arial"/>
              <a:cs typeface="Arial"/>
              <a:sym typeface="Arial"/>
            </a:endParaRPr>
          </a:p>
          <a:p>
            <a:pPr marL="0" lvl="0" indent="0" algn="ctr" rtl="0">
              <a:lnSpc>
                <a:spcPct val="100000"/>
              </a:lnSpc>
              <a:spcBef>
                <a:spcPts val="0"/>
              </a:spcBef>
              <a:spcAft>
                <a:spcPts val="0"/>
              </a:spcAft>
              <a:buClr>
                <a:srgbClr val="C00000"/>
              </a:buClr>
              <a:buSzPts val="4000"/>
              <a:buNone/>
            </a:pPr>
            <a:r>
              <a:rPr lang="en-US" sz="4000" b="1">
                <a:solidFill>
                  <a:srgbClr val="C00000"/>
                </a:solidFill>
                <a:latin typeface="Arial"/>
                <a:ea typeface="Arial"/>
                <a:cs typeface="Arial"/>
                <a:sym typeface="Arial"/>
              </a:rPr>
              <a:t>3 p.m. – 3:45 p.m. PT</a:t>
            </a:r>
            <a:endParaRPr sz="4000" b="1">
              <a:solidFill>
                <a:srgbClr val="C00000"/>
              </a:solidFill>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
          <p:cNvSpPr txBox="1">
            <a:spLocks noGrp="1"/>
          </p:cNvSpPr>
          <p:nvPr>
            <p:ph type="ctrTitle"/>
          </p:nvPr>
        </p:nvSpPr>
        <p:spPr>
          <a:xfrm>
            <a:off x="1308485" y="213900"/>
            <a:ext cx="9144000" cy="604838"/>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800000"/>
              </a:buClr>
              <a:buSzPts val="2400"/>
              <a:buFont typeface="Calibri"/>
              <a:buNone/>
            </a:pPr>
            <a:r>
              <a:rPr lang="en-US" sz="2400" b="1">
                <a:solidFill>
                  <a:srgbClr val="C00000"/>
                </a:solidFill>
              </a:rPr>
              <a:t>“Paws Up for Workplace Wellness and Engagement Series” Team</a:t>
            </a:r>
            <a:endParaRPr>
              <a:solidFill>
                <a:srgbClr val="C00000"/>
              </a:solidFill>
            </a:endParaRPr>
          </a:p>
        </p:txBody>
      </p:sp>
      <p:sp>
        <p:nvSpPr>
          <p:cNvPr id="106" name="Google Shape;106;p2"/>
          <p:cNvSpPr txBox="1"/>
          <p:nvPr/>
        </p:nvSpPr>
        <p:spPr>
          <a:xfrm>
            <a:off x="484909" y="913436"/>
            <a:ext cx="9144000" cy="30576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chemeClr val="dk1"/>
              </a:buClr>
              <a:buSzPct val="100000"/>
              <a:buFont typeface="Arial"/>
              <a:buNone/>
            </a:pPr>
            <a:r>
              <a:rPr lang="en-US" sz="1800" b="1" i="0" u="none" strike="noStrike" cap="none">
                <a:solidFill>
                  <a:schemeClr val="dk1"/>
                </a:solidFill>
                <a:latin typeface="Calibri"/>
                <a:ea typeface="Calibri"/>
                <a:cs typeface="Calibri"/>
                <a:sym typeface="Calibri"/>
              </a:rPr>
              <a:t>About the Committee that brought you this series: </a:t>
            </a:r>
            <a:endParaRPr sz="1400" b="0" i="0" u="none" strike="noStrike" cap="none">
              <a:solidFill>
                <a:srgbClr val="000000"/>
              </a:solidFill>
              <a:latin typeface="Arial"/>
              <a:ea typeface="Arial"/>
              <a:cs typeface="Arial"/>
              <a:sym typeface="Arial"/>
            </a:endParaRPr>
          </a:p>
        </p:txBody>
      </p:sp>
      <p:sp>
        <p:nvSpPr>
          <p:cNvPr id="107" name="Google Shape;107;p2"/>
          <p:cNvSpPr txBox="1"/>
          <p:nvPr/>
        </p:nvSpPr>
        <p:spPr>
          <a:xfrm>
            <a:off x="4338794" y="4864633"/>
            <a:ext cx="7892995" cy="12926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Tim Frenchcampbell, Wellness and Leave Administration Specialist for Human Resources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Amy Stevens, Director of Public Relations for Strategic Marketing and Communications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Joseph Anderson, IS&amp;T Client Services/Media Technician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08" name="Google Shape;108;p2"/>
          <p:cNvPicPr preferRelativeResize="0"/>
          <p:nvPr/>
        </p:nvPicPr>
        <p:blipFill rotWithShape="1">
          <a:blip r:embed="rId3">
            <a:alphaModFix/>
          </a:blip>
          <a:srcRect/>
          <a:stretch/>
        </p:blipFill>
        <p:spPr>
          <a:xfrm>
            <a:off x="466672" y="1335712"/>
            <a:ext cx="815863" cy="1147308"/>
          </a:xfrm>
          <a:prstGeom prst="rect">
            <a:avLst/>
          </a:prstGeom>
          <a:noFill/>
          <a:ln>
            <a:noFill/>
          </a:ln>
        </p:spPr>
      </p:pic>
      <p:sp>
        <p:nvSpPr>
          <p:cNvPr id="109" name="Google Shape;109;p2"/>
          <p:cNvSpPr/>
          <p:nvPr/>
        </p:nvSpPr>
        <p:spPr>
          <a:xfrm>
            <a:off x="1306347" y="1654725"/>
            <a:ext cx="2660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Jill Borland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Director,  Sponsored Projects Services </a:t>
            </a: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a:off x="1343865" y="3016204"/>
            <a:ext cx="29868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Martha Castrejon,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Talent Specialist, Human Resources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4">
            <a:alphaModFix/>
          </a:blip>
          <a:srcRect/>
          <a:stretch/>
        </p:blipFill>
        <p:spPr>
          <a:xfrm>
            <a:off x="423866" y="2589866"/>
            <a:ext cx="867572" cy="1251397"/>
          </a:xfrm>
          <a:prstGeom prst="rect">
            <a:avLst/>
          </a:prstGeom>
          <a:noFill/>
          <a:ln>
            <a:noFill/>
          </a:ln>
        </p:spPr>
      </p:pic>
      <p:pic>
        <p:nvPicPr>
          <p:cNvPr id="112" name="Google Shape;112;p2"/>
          <p:cNvPicPr preferRelativeResize="0"/>
          <p:nvPr/>
        </p:nvPicPr>
        <p:blipFill rotWithShape="1">
          <a:blip r:embed="rId5">
            <a:alphaModFix/>
          </a:blip>
          <a:srcRect/>
          <a:stretch/>
        </p:blipFill>
        <p:spPr>
          <a:xfrm>
            <a:off x="423866" y="3948109"/>
            <a:ext cx="858669" cy="1197476"/>
          </a:xfrm>
          <a:prstGeom prst="rect">
            <a:avLst/>
          </a:prstGeom>
          <a:noFill/>
          <a:ln>
            <a:noFill/>
          </a:ln>
        </p:spPr>
      </p:pic>
      <p:sp>
        <p:nvSpPr>
          <p:cNvPr id="113" name="Google Shape;113;p2"/>
          <p:cNvSpPr/>
          <p:nvPr/>
        </p:nvSpPr>
        <p:spPr>
          <a:xfrm>
            <a:off x="1311509" y="4225951"/>
            <a:ext cx="33431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Sharon Krueger, Director, Administrative Operations, Human Resources </a:t>
            </a:r>
            <a:endParaRPr sz="1400" b="0" i="0" u="none" strike="noStrike" cap="none">
              <a:solidFill>
                <a:srgbClr val="000000"/>
              </a:solidFill>
              <a:latin typeface="Arial"/>
              <a:ea typeface="Arial"/>
              <a:cs typeface="Arial"/>
              <a:sym typeface="Arial"/>
            </a:endParaRPr>
          </a:p>
        </p:txBody>
      </p:sp>
      <p:pic>
        <p:nvPicPr>
          <p:cNvPr id="114" name="Google Shape;114;p2"/>
          <p:cNvPicPr preferRelativeResize="0"/>
          <p:nvPr/>
        </p:nvPicPr>
        <p:blipFill rotWithShape="1">
          <a:blip r:embed="rId6">
            <a:alphaModFix/>
          </a:blip>
          <a:srcRect/>
          <a:stretch/>
        </p:blipFill>
        <p:spPr>
          <a:xfrm>
            <a:off x="423867" y="5390551"/>
            <a:ext cx="882476" cy="1176635"/>
          </a:xfrm>
          <a:prstGeom prst="rect">
            <a:avLst/>
          </a:prstGeom>
          <a:noFill/>
          <a:ln>
            <a:noFill/>
          </a:ln>
        </p:spPr>
      </p:pic>
      <p:sp>
        <p:nvSpPr>
          <p:cNvPr id="115" name="Google Shape;115;p2"/>
          <p:cNvSpPr/>
          <p:nvPr/>
        </p:nvSpPr>
        <p:spPr>
          <a:xfrm>
            <a:off x="1282535" y="5695630"/>
            <a:ext cx="337212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Jay Kumar, Director of Contemplative Practices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and Wellbeing for the Fish Interfaith Center </a:t>
            </a:r>
            <a:endParaRPr sz="1400" b="0" i="0" u="none" strike="noStrike" cap="none">
              <a:solidFill>
                <a:srgbClr val="000000"/>
              </a:solidFill>
              <a:latin typeface="Arial"/>
              <a:ea typeface="Arial"/>
              <a:cs typeface="Arial"/>
              <a:sym typeface="Arial"/>
            </a:endParaRPr>
          </a:p>
        </p:txBody>
      </p:sp>
      <p:pic>
        <p:nvPicPr>
          <p:cNvPr id="116" name="Google Shape;116;p2"/>
          <p:cNvPicPr preferRelativeResize="0"/>
          <p:nvPr/>
        </p:nvPicPr>
        <p:blipFill rotWithShape="1">
          <a:blip r:embed="rId7">
            <a:alphaModFix/>
          </a:blip>
          <a:srcRect/>
          <a:stretch/>
        </p:blipFill>
        <p:spPr>
          <a:xfrm>
            <a:off x="4603187" y="1369139"/>
            <a:ext cx="815863" cy="1220727"/>
          </a:xfrm>
          <a:prstGeom prst="rect">
            <a:avLst/>
          </a:prstGeom>
          <a:noFill/>
          <a:ln>
            <a:noFill/>
          </a:ln>
        </p:spPr>
      </p:pic>
      <p:sp>
        <p:nvSpPr>
          <p:cNvPr id="117" name="Google Shape;117;p2"/>
          <p:cNvSpPr/>
          <p:nvPr/>
        </p:nvSpPr>
        <p:spPr>
          <a:xfrm>
            <a:off x="5419050" y="1727200"/>
            <a:ext cx="2434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Anali Makoui, Director,  Strategic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Communication and Assessment,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 Human Resources</a:t>
            </a: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9351383" y="3039887"/>
            <a:ext cx="309154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Rachael Martin, Assistant Vice President,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Talent Management, Human Resources</a:t>
            </a:r>
            <a:endParaRPr sz="1400" b="0" i="0" u="none" strike="noStrike" cap="none">
              <a:solidFill>
                <a:srgbClr val="000000"/>
              </a:solidFill>
              <a:latin typeface="Arial"/>
              <a:ea typeface="Arial"/>
              <a:cs typeface="Arial"/>
              <a:sym typeface="Arial"/>
            </a:endParaRPr>
          </a:p>
        </p:txBody>
      </p:sp>
      <p:pic>
        <p:nvPicPr>
          <p:cNvPr id="119" name="Google Shape;119;p2"/>
          <p:cNvPicPr preferRelativeResize="0"/>
          <p:nvPr/>
        </p:nvPicPr>
        <p:blipFill rotWithShape="1">
          <a:blip r:embed="rId8">
            <a:alphaModFix/>
          </a:blip>
          <a:srcRect/>
          <a:stretch/>
        </p:blipFill>
        <p:spPr>
          <a:xfrm>
            <a:off x="8209239" y="2781577"/>
            <a:ext cx="907143" cy="1145865"/>
          </a:xfrm>
          <a:prstGeom prst="rect">
            <a:avLst/>
          </a:prstGeom>
          <a:noFill/>
          <a:ln>
            <a:noFill/>
          </a:ln>
        </p:spPr>
      </p:pic>
      <p:sp>
        <p:nvSpPr>
          <p:cNvPr id="120" name="Google Shape;120;p2"/>
          <p:cNvSpPr/>
          <p:nvPr/>
        </p:nvSpPr>
        <p:spPr>
          <a:xfrm>
            <a:off x="5881460" y="3031136"/>
            <a:ext cx="284292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Jen Ruby, Manager,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Fish Interfaith Center</a:t>
            </a:r>
            <a:endParaRPr sz="1400" b="0" i="0" u="none" strike="noStrike" cap="none">
              <a:solidFill>
                <a:srgbClr val="000000"/>
              </a:solidFill>
              <a:latin typeface="Arial"/>
              <a:ea typeface="Arial"/>
              <a:cs typeface="Arial"/>
              <a:sym typeface="Arial"/>
            </a:endParaRPr>
          </a:p>
        </p:txBody>
      </p:sp>
      <p:pic>
        <p:nvPicPr>
          <p:cNvPr id="121" name="Google Shape;121;p2"/>
          <p:cNvPicPr preferRelativeResize="0"/>
          <p:nvPr/>
        </p:nvPicPr>
        <p:blipFill rotWithShape="1">
          <a:blip r:embed="rId9">
            <a:alphaModFix/>
          </a:blip>
          <a:srcRect/>
          <a:stretch/>
        </p:blipFill>
        <p:spPr>
          <a:xfrm>
            <a:off x="4574530" y="2864205"/>
            <a:ext cx="1222598" cy="813028"/>
          </a:xfrm>
          <a:prstGeom prst="rect">
            <a:avLst/>
          </a:prstGeom>
          <a:noFill/>
          <a:ln>
            <a:noFill/>
          </a:ln>
        </p:spPr>
      </p:pic>
      <p:sp>
        <p:nvSpPr>
          <p:cNvPr id="122" name="Google Shape;122;p2"/>
          <p:cNvSpPr/>
          <p:nvPr/>
        </p:nvSpPr>
        <p:spPr>
          <a:xfrm>
            <a:off x="9173707" y="1654733"/>
            <a:ext cx="29305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Michelle Sypinero, Director, Client Services,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Information Systems and Technology  </a:t>
            </a:r>
            <a:endParaRPr sz="1400" b="0" i="0" u="none" strike="noStrike" cap="none">
              <a:solidFill>
                <a:srgbClr val="000000"/>
              </a:solidFill>
              <a:latin typeface="Arial"/>
              <a:ea typeface="Arial"/>
              <a:cs typeface="Arial"/>
              <a:sym typeface="Arial"/>
            </a:endParaRPr>
          </a:p>
        </p:txBody>
      </p:sp>
      <p:pic>
        <p:nvPicPr>
          <p:cNvPr id="123" name="Google Shape;123;p2"/>
          <p:cNvPicPr preferRelativeResize="0"/>
          <p:nvPr/>
        </p:nvPicPr>
        <p:blipFill rotWithShape="1">
          <a:blip r:embed="rId10">
            <a:alphaModFix/>
          </a:blip>
          <a:srcRect/>
          <a:stretch/>
        </p:blipFill>
        <p:spPr>
          <a:xfrm>
            <a:off x="8209239" y="1242271"/>
            <a:ext cx="825013" cy="1240750"/>
          </a:xfrm>
          <a:prstGeom prst="rect">
            <a:avLst/>
          </a:prstGeom>
          <a:noFill/>
          <a:ln>
            <a:noFill/>
          </a:ln>
        </p:spPr>
      </p:pic>
      <p:pic>
        <p:nvPicPr>
          <p:cNvPr id="124" name="Google Shape;124;p2"/>
          <p:cNvPicPr preferRelativeResize="0"/>
          <p:nvPr/>
        </p:nvPicPr>
        <p:blipFill rotWithShape="1">
          <a:blip r:embed="rId11">
            <a:alphaModFix/>
          </a:blip>
          <a:srcRect/>
          <a:stretch/>
        </p:blipFill>
        <p:spPr>
          <a:xfrm>
            <a:off x="4556883" y="3950701"/>
            <a:ext cx="815863" cy="1138809"/>
          </a:xfrm>
          <a:prstGeom prst="rect">
            <a:avLst/>
          </a:prstGeom>
          <a:noFill/>
          <a:ln>
            <a:noFill/>
          </a:ln>
        </p:spPr>
      </p:pic>
      <p:sp>
        <p:nvSpPr>
          <p:cNvPr id="125" name="Google Shape;125;p2"/>
          <p:cNvSpPr txBox="1"/>
          <p:nvPr/>
        </p:nvSpPr>
        <p:spPr>
          <a:xfrm>
            <a:off x="5419050" y="4201597"/>
            <a:ext cx="312931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Margaret Olano, Assistant Director, Operations,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Schmid College of Science and Technology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p:nvPr/>
        </p:nvSpPr>
        <p:spPr>
          <a:xfrm>
            <a:off x="1047179" y="166689"/>
            <a:ext cx="10203557" cy="604837"/>
          </a:xfrm>
          <a:prstGeom prst="rect">
            <a:avLst/>
          </a:prstGeom>
          <a:noFill/>
          <a:ln w="9525" cap="flat" cmpd="sng">
            <a:solidFill>
              <a:srgbClr val="4472C4"/>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C00000"/>
              </a:buClr>
              <a:buSzPts val="3200"/>
              <a:buFont typeface="Calibri"/>
              <a:buNone/>
            </a:pPr>
            <a:r>
              <a:rPr lang="en-US" sz="3200" b="1" i="0" u="none" strike="noStrike" cap="none">
                <a:solidFill>
                  <a:srgbClr val="C00000"/>
                </a:solidFill>
                <a:latin typeface="Calibri"/>
                <a:ea typeface="Calibri"/>
                <a:cs typeface="Calibri"/>
                <a:sym typeface="Calibri"/>
              </a:rPr>
              <a:t>Eight Dimensions of Workplace Wellness &amp; Engagement</a:t>
            </a:r>
            <a:endParaRPr sz="1400" b="0" i="0" u="none" strike="noStrike" cap="none">
              <a:solidFill>
                <a:srgbClr val="000000"/>
              </a:solidFill>
              <a:latin typeface="Arial"/>
              <a:ea typeface="Arial"/>
              <a:cs typeface="Arial"/>
              <a:sym typeface="Arial"/>
            </a:endParaRPr>
          </a:p>
        </p:txBody>
      </p:sp>
      <p:pic>
        <p:nvPicPr>
          <p:cNvPr id="132" name="Google Shape;132;p4"/>
          <p:cNvPicPr preferRelativeResize="0"/>
          <p:nvPr/>
        </p:nvPicPr>
        <p:blipFill rotWithShape="1">
          <a:blip r:embed="rId3">
            <a:alphaModFix/>
          </a:blip>
          <a:srcRect/>
          <a:stretch/>
        </p:blipFill>
        <p:spPr>
          <a:xfrm>
            <a:off x="1243012" y="823502"/>
            <a:ext cx="9954767" cy="2657474"/>
          </a:xfrm>
          <a:prstGeom prst="rect">
            <a:avLst/>
          </a:prstGeom>
          <a:noFill/>
          <a:ln>
            <a:noFill/>
          </a:ln>
        </p:spPr>
      </p:pic>
      <p:pic>
        <p:nvPicPr>
          <p:cNvPr id="133" name="Google Shape;133;p4"/>
          <p:cNvPicPr preferRelativeResize="0"/>
          <p:nvPr/>
        </p:nvPicPr>
        <p:blipFill rotWithShape="1">
          <a:blip r:embed="rId4">
            <a:alphaModFix/>
          </a:blip>
          <a:srcRect/>
          <a:stretch/>
        </p:blipFill>
        <p:spPr>
          <a:xfrm>
            <a:off x="1100138" y="3429000"/>
            <a:ext cx="10097641" cy="26574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additive="base">
                                        <p:cTn id="7" dur="500"/>
                                        <p:tgtEl>
                                          <p:spTgt spid="13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 calcmode="lin" valueType="num">
                                      <p:cBhvr additive="base">
                                        <p:cTn id="12" dur="500"/>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5"/>
          <p:cNvSpPr txBox="1">
            <a:spLocks noGrp="1"/>
          </p:cNvSpPr>
          <p:nvPr>
            <p:ph type="title"/>
          </p:nvPr>
        </p:nvSpPr>
        <p:spPr>
          <a:xfrm>
            <a:off x="3069100" y="699000"/>
            <a:ext cx="5708100" cy="690000"/>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rgbClr val="C00000"/>
              </a:buClr>
              <a:buSzPts val="4400"/>
              <a:buFont typeface="Calibri"/>
              <a:buNone/>
            </a:pPr>
            <a:r>
              <a:rPr lang="en-US" sz="4400" b="1">
                <a:solidFill>
                  <a:srgbClr val="800000"/>
                </a:solidFill>
                <a:latin typeface="Arial"/>
                <a:ea typeface="Arial"/>
                <a:cs typeface="Arial"/>
                <a:sym typeface="Arial"/>
              </a:rPr>
              <a:t>Learning Objectives</a:t>
            </a:r>
            <a:r>
              <a:rPr lang="en-US" sz="4400" b="1">
                <a:solidFill>
                  <a:srgbClr val="00966C"/>
                </a:solidFill>
              </a:rPr>
              <a:t>    </a:t>
            </a:r>
            <a:endParaRPr sz="4400" b="1">
              <a:solidFill>
                <a:srgbClr val="00966C"/>
              </a:solidFill>
            </a:endParaRPr>
          </a:p>
        </p:txBody>
      </p:sp>
      <p:sp>
        <p:nvSpPr>
          <p:cNvPr id="140" name="Google Shape;140;p5"/>
          <p:cNvSpPr txBox="1"/>
          <p:nvPr/>
        </p:nvSpPr>
        <p:spPr>
          <a:xfrm>
            <a:off x="590825" y="1738350"/>
            <a:ext cx="6314700" cy="2279400"/>
          </a:xfrm>
          <a:prstGeom prst="rect">
            <a:avLst/>
          </a:prstGeom>
          <a:noFill/>
          <a:ln>
            <a:noFill/>
          </a:ln>
        </p:spPr>
        <p:txBody>
          <a:bodyPr spcFirstLastPara="1" wrap="square" lIns="0" tIns="184150" rIns="0" bIns="0" anchor="t" anchorCtr="0">
            <a:spAutoFit/>
          </a:bodyPr>
          <a:lstStyle/>
          <a:p>
            <a:pPr marL="12065"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Arial"/>
                <a:ea typeface="Arial"/>
                <a:cs typeface="Arial"/>
                <a:sym typeface="Arial"/>
              </a:rPr>
              <a:t>•</a:t>
            </a:r>
            <a:r>
              <a:rPr lang="en-US" sz="1900" b="0" i="0" u="none" strike="noStrike" cap="none">
                <a:solidFill>
                  <a:schemeClr val="dk1"/>
                </a:solidFill>
                <a:latin typeface="Arial"/>
                <a:ea typeface="Arial"/>
                <a:cs typeface="Arial"/>
                <a:sym typeface="Arial"/>
              </a:rPr>
              <a:t> </a:t>
            </a:r>
            <a:r>
              <a:rPr lang="en-US" sz="1900" b="1" i="0" u="none" strike="noStrike" cap="none">
                <a:solidFill>
                  <a:srgbClr val="800000"/>
                </a:solidFill>
                <a:latin typeface="Arial"/>
                <a:ea typeface="Arial"/>
                <a:cs typeface="Arial"/>
                <a:sym typeface="Arial"/>
              </a:rPr>
              <a:t>Learn</a:t>
            </a:r>
            <a:r>
              <a:rPr lang="en-US" sz="1900" b="0" i="0" u="none" strike="noStrike" cap="none">
                <a:solidFill>
                  <a:schemeClr val="dk1"/>
                </a:solidFill>
                <a:latin typeface="Arial"/>
                <a:ea typeface="Arial"/>
                <a:cs typeface="Arial"/>
                <a:sym typeface="Arial"/>
              </a:rPr>
              <a:t> about the</a:t>
            </a:r>
            <a:r>
              <a:rPr lang="en-US" sz="1900">
                <a:solidFill>
                  <a:schemeClr val="dk1"/>
                </a:solidFill>
              </a:rPr>
              <a:t> </a:t>
            </a:r>
            <a:r>
              <a:rPr lang="en-US" sz="1900" b="0" i="0" u="none" strike="noStrike" cap="none">
                <a:solidFill>
                  <a:schemeClr val="dk1"/>
                </a:solidFill>
                <a:latin typeface="Arial"/>
                <a:ea typeface="Arial"/>
                <a:cs typeface="Arial"/>
                <a:sym typeface="Arial"/>
              </a:rPr>
              <a:t>resources Chapman has </a:t>
            </a:r>
            <a:br>
              <a:rPr lang="en-US" sz="1900" b="0" i="0" u="none" strike="noStrike" cap="none">
                <a:solidFill>
                  <a:schemeClr val="dk1"/>
                </a:solidFill>
                <a:latin typeface="Arial"/>
                <a:ea typeface="Arial"/>
                <a:cs typeface="Arial"/>
                <a:sym typeface="Arial"/>
              </a:rPr>
            </a:b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 </a:t>
            </a:r>
            <a:r>
              <a:rPr lang="en-US" sz="1900" b="1" i="0" u="none" strike="noStrike" cap="none">
                <a:solidFill>
                  <a:srgbClr val="800000"/>
                </a:solidFill>
                <a:latin typeface="Arial"/>
                <a:ea typeface="Arial"/>
                <a:cs typeface="Arial"/>
                <a:sym typeface="Arial"/>
              </a:rPr>
              <a:t>Engage</a:t>
            </a:r>
            <a:r>
              <a:rPr lang="en-US" sz="1900" b="0" i="0" u="none" strike="noStrike" cap="none">
                <a:solidFill>
                  <a:schemeClr val="dk1"/>
                </a:solidFill>
                <a:latin typeface="Arial"/>
                <a:ea typeface="Arial"/>
                <a:cs typeface="Arial"/>
                <a:sym typeface="Arial"/>
              </a:rPr>
              <a:t>  </a:t>
            </a:r>
            <a:r>
              <a:rPr lang="en-US" sz="1900">
                <a:solidFill>
                  <a:schemeClr val="dk1"/>
                </a:solidFill>
              </a:rPr>
              <a:t>with</a:t>
            </a:r>
            <a:r>
              <a:rPr lang="en-US" sz="1900" b="0" i="0" u="none" strike="noStrike" cap="none">
                <a:solidFill>
                  <a:schemeClr val="dk1"/>
                </a:solidFill>
                <a:latin typeface="Arial"/>
                <a:ea typeface="Arial"/>
                <a:cs typeface="Arial"/>
                <a:sym typeface="Arial"/>
              </a:rPr>
              <a:t> your coworkers in this event</a:t>
            </a:r>
            <a:br>
              <a:rPr lang="en-US" sz="1900" b="0" i="0" u="none" strike="noStrike" cap="none">
                <a:solidFill>
                  <a:schemeClr val="dk1"/>
                </a:solidFill>
                <a:latin typeface="Arial"/>
                <a:ea typeface="Arial"/>
                <a:cs typeface="Arial"/>
                <a:sym typeface="Arial"/>
              </a:rPr>
            </a:b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chemeClr val="dk1"/>
                </a:solidFill>
                <a:latin typeface="Arial"/>
                <a:ea typeface="Arial"/>
                <a:cs typeface="Arial"/>
                <a:sym typeface="Arial"/>
              </a:rPr>
              <a:t>• </a:t>
            </a:r>
            <a:r>
              <a:rPr lang="en-US" sz="1900" b="1" i="0" u="none" strike="noStrike" cap="none">
                <a:solidFill>
                  <a:srgbClr val="800000"/>
                </a:solidFill>
                <a:latin typeface="Arial"/>
                <a:ea typeface="Arial"/>
                <a:cs typeface="Arial"/>
                <a:sym typeface="Arial"/>
              </a:rPr>
              <a:t>Find</a:t>
            </a:r>
            <a:r>
              <a:rPr lang="en-US" sz="1900" b="1" i="0" u="none" strike="noStrike" cap="none">
                <a:solidFill>
                  <a:srgbClr val="38761D"/>
                </a:solidFill>
                <a:latin typeface="Arial"/>
                <a:ea typeface="Arial"/>
                <a:cs typeface="Arial"/>
                <a:sym typeface="Arial"/>
              </a:rPr>
              <a:t> </a:t>
            </a:r>
            <a:r>
              <a:rPr lang="en-US" sz="1900" b="0" i="0" u="none" strike="noStrike" cap="none">
                <a:solidFill>
                  <a:schemeClr val="dk1"/>
                </a:solidFill>
                <a:latin typeface="Arial"/>
                <a:ea typeface="Arial"/>
                <a:cs typeface="Arial"/>
                <a:sym typeface="Arial"/>
              </a:rPr>
              <a:t>ways to </a:t>
            </a:r>
            <a:r>
              <a:rPr lang="en-US" sz="1900">
                <a:solidFill>
                  <a:schemeClr val="dk1"/>
                </a:solidFill>
              </a:rPr>
              <a:t>nurture your own intellectual wellness</a:t>
            </a:r>
            <a:br>
              <a:rPr lang="en-US" sz="1900" b="0" i="0" u="none" strike="noStrike" cap="none">
                <a:solidFill>
                  <a:schemeClr val="dk1"/>
                </a:solidFill>
                <a:latin typeface="Arial"/>
                <a:ea typeface="Arial"/>
                <a:cs typeface="Arial"/>
                <a:sym typeface="Arial"/>
              </a:rPr>
            </a:br>
            <a:endParaRPr sz="19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Arial"/>
              <a:buNone/>
            </a:pPr>
            <a:endParaRPr sz="1900" b="0" i="0" u="none" strike="noStrike" cap="none">
              <a:solidFill>
                <a:schemeClr val="dk1"/>
              </a:solidFill>
              <a:latin typeface="Arial"/>
              <a:ea typeface="Arial"/>
              <a:cs typeface="Arial"/>
              <a:sym typeface="Arial"/>
            </a:endParaRPr>
          </a:p>
        </p:txBody>
      </p:sp>
      <p:pic>
        <p:nvPicPr>
          <p:cNvPr id="141" name="Google Shape;141;p5"/>
          <p:cNvPicPr preferRelativeResize="0"/>
          <p:nvPr/>
        </p:nvPicPr>
        <p:blipFill>
          <a:blip r:embed="rId4">
            <a:alphaModFix/>
          </a:blip>
          <a:stretch>
            <a:fillRect/>
          </a:stretch>
        </p:blipFill>
        <p:spPr>
          <a:xfrm>
            <a:off x="7000925" y="1655400"/>
            <a:ext cx="4981674" cy="315090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500"/>
                                        <p:tgtEl>
                                          <p:spTgt spid="1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WWW.DRJAYKUMAR.COM</a:t>
            </a:r>
            <a:endParaRPr sz="1200" b="0" i="0" u="none" strike="noStrike" cap="none">
              <a:solidFill>
                <a:schemeClr val="lt1"/>
              </a:solidFill>
              <a:latin typeface="Calibri"/>
              <a:ea typeface="Calibri"/>
              <a:cs typeface="Calibri"/>
              <a:sym typeface="Calibri"/>
            </a:endParaRPr>
          </a:p>
        </p:txBody>
      </p:sp>
      <p:sp>
        <p:nvSpPr>
          <p:cNvPr id="148" name="Google Shape;148;p6"/>
          <p:cNvSpPr txBox="1"/>
          <p:nvPr/>
        </p:nvSpPr>
        <p:spPr>
          <a:xfrm>
            <a:off x="1590088" y="419875"/>
            <a:ext cx="9015000" cy="9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a:solidFill>
                  <a:srgbClr val="800000"/>
                </a:solidFill>
              </a:rPr>
              <a:t>Tuition Remission</a:t>
            </a:r>
            <a:endParaRPr sz="5300" b="0" i="0" u="none" strike="noStrike" cap="none">
              <a:solidFill>
                <a:srgbClr val="800000"/>
              </a:solidFill>
              <a:latin typeface="Arial"/>
              <a:ea typeface="Arial"/>
              <a:cs typeface="Arial"/>
              <a:sym typeface="Arial"/>
            </a:endParaRPr>
          </a:p>
        </p:txBody>
      </p:sp>
      <p:sp>
        <p:nvSpPr>
          <p:cNvPr id="149" name="Google Shape;149;p6"/>
          <p:cNvSpPr txBox="1"/>
          <p:nvPr/>
        </p:nvSpPr>
        <p:spPr>
          <a:xfrm>
            <a:off x="518668" y="1936266"/>
            <a:ext cx="5931000" cy="3447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a:solidFill>
                  <a:schemeClr val="dk1"/>
                </a:solidFill>
              </a:rPr>
              <a:t>Staff and Administrators may qualify for tuition remission</a:t>
            </a:r>
            <a:endParaRPr sz="4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50" name="Google Shape;150;p6"/>
          <p:cNvPicPr preferRelativeResize="0"/>
          <p:nvPr/>
        </p:nvPicPr>
        <p:blipFill>
          <a:blip r:embed="rId3">
            <a:alphaModFix/>
          </a:blip>
          <a:stretch>
            <a:fillRect/>
          </a:stretch>
        </p:blipFill>
        <p:spPr>
          <a:xfrm>
            <a:off x="7456943" y="1157425"/>
            <a:ext cx="3620257" cy="48270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d43200b067_0_0"/>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WWW.DRJAYKUMAR.COM</a:t>
            </a:r>
            <a:endParaRPr sz="1200" b="0" i="0" u="none" strike="noStrike" cap="none">
              <a:solidFill>
                <a:schemeClr val="lt1"/>
              </a:solidFill>
              <a:latin typeface="Calibri"/>
              <a:ea typeface="Calibri"/>
              <a:cs typeface="Calibri"/>
              <a:sym typeface="Calibri"/>
            </a:endParaRPr>
          </a:p>
        </p:txBody>
      </p:sp>
      <p:sp>
        <p:nvSpPr>
          <p:cNvPr id="157" name="Google Shape;157;gd43200b067_0_0"/>
          <p:cNvSpPr txBox="1"/>
          <p:nvPr/>
        </p:nvSpPr>
        <p:spPr>
          <a:xfrm>
            <a:off x="1590088" y="419875"/>
            <a:ext cx="9015000" cy="908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300"/>
              <a:buFont typeface="Arial"/>
              <a:buNone/>
            </a:pPr>
            <a:r>
              <a:rPr lang="en-US" sz="5300" b="1">
                <a:solidFill>
                  <a:srgbClr val="800000"/>
                </a:solidFill>
              </a:rPr>
              <a:t>LinkedIn Learning</a:t>
            </a:r>
            <a:endParaRPr sz="5300" b="0" i="0" u="none" strike="noStrike" cap="none">
              <a:solidFill>
                <a:srgbClr val="800000"/>
              </a:solidFill>
              <a:latin typeface="Arial"/>
              <a:ea typeface="Arial"/>
              <a:cs typeface="Arial"/>
              <a:sym typeface="Arial"/>
            </a:endParaRPr>
          </a:p>
        </p:txBody>
      </p:sp>
      <p:sp>
        <p:nvSpPr>
          <p:cNvPr id="158" name="Google Shape;158;gd43200b067_0_0"/>
          <p:cNvSpPr txBox="1"/>
          <p:nvPr/>
        </p:nvSpPr>
        <p:spPr>
          <a:xfrm>
            <a:off x="497418" y="2265366"/>
            <a:ext cx="5931000" cy="2770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a:solidFill>
                  <a:schemeClr val="dk1"/>
                </a:solidFill>
              </a:rPr>
              <a:t>LinkedIn Learning Tutorials and Training Resources</a:t>
            </a:r>
            <a:endParaRPr sz="4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159" name="Google Shape;159;gd43200b067_0_0"/>
          <p:cNvPicPr preferRelativeResize="0"/>
          <p:nvPr/>
        </p:nvPicPr>
        <p:blipFill>
          <a:blip r:embed="rId3">
            <a:alphaModFix/>
          </a:blip>
          <a:stretch>
            <a:fillRect/>
          </a:stretch>
        </p:blipFill>
        <p:spPr>
          <a:xfrm>
            <a:off x="6697629" y="2265375"/>
            <a:ext cx="4579200" cy="256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 calcmode="lin" valueType="num">
                                      <p:cBhvr additive="base">
                                        <p:cTn id="7" dur="500"/>
                                        <p:tgtEl>
                                          <p:spTgt spid="1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a:solidFill>
                  <a:srgbClr val="FFFFFF"/>
                </a:solidFill>
                <a:latin typeface="Calibri"/>
                <a:ea typeface="Calibri"/>
                <a:cs typeface="Calibri"/>
                <a:sym typeface="Calibri"/>
              </a:rPr>
              <a:t>WWW.DRJAYKUMAR.COM</a:t>
            </a:r>
            <a:endParaRPr sz="1200" b="0" i="0" u="none" strike="noStrike" cap="none">
              <a:solidFill>
                <a:schemeClr val="lt1"/>
              </a:solidFill>
              <a:latin typeface="Calibri"/>
              <a:ea typeface="Calibri"/>
              <a:cs typeface="Calibri"/>
              <a:sym typeface="Calibri"/>
            </a:endParaRPr>
          </a:p>
        </p:txBody>
      </p:sp>
      <p:sp>
        <p:nvSpPr>
          <p:cNvPr id="166" name="Google Shape;166;p7"/>
          <p:cNvSpPr txBox="1"/>
          <p:nvPr/>
        </p:nvSpPr>
        <p:spPr>
          <a:xfrm>
            <a:off x="1762587" y="328100"/>
            <a:ext cx="86700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a:solidFill>
                  <a:srgbClr val="800000"/>
                </a:solidFill>
              </a:rPr>
              <a:t>Events, Master Classes and more!</a:t>
            </a:r>
            <a:endParaRPr sz="5400" b="0" i="0" u="none" strike="noStrike" cap="none">
              <a:solidFill>
                <a:srgbClr val="800000"/>
              </a:solidFill>
              <a:latin typeface="Arial"/>
              <a:ea typeface="Arial"/>
              <a:cs typeface="Arial"/>
              <a:sym typeface="Arial"/>
            </a:endParaRPr>
          </a:p>
        </p:txBody>
      </p:sp>
      <p:sp>
        <p:nvSpPr>
          <p:cNvPr id="167" name="Google Shape;167;p7"/>
          <p:cNvSpPr txBox="1"/>
          <p:nvPr/>
        </p:nvSpPr>
        <p:spPr>
          <a:xfrm>
            <a:off x="4960850" y="5357150"/>
            <a:ext cx="6165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check out events.chapman.edu for opportunities</a:t>
            </a:r>
            <a:endParaRPr sz="1400" b="0" i="0" u="none" strike="noStrike" cap="none">
              <a:solidFill>
                <a:srgbClr val="000000"/>
              </a:solidFill>
              <a:latin typeface="Arial"/>
              <a:ea typeface="Arial"/>
              <a:cs typeface="Arial"/>
              <a:sym typeface="Arial"/>
            </a:endParaRPr>
          </a:p>
        </p:txBody>
      </p:sp>
      <p:sp>
        <p:nvSpPr>
          <p:cNvPr id="168" name="Google Shape;168;p7"/>
          <p:cNvSpPr txBox="1"/>
          <p:nvPr/>
        </p:nvSpPr>
        <p:spPr>
          <a:xfrm>
            <a:off x="850400" y="2507650"/>
            <a:ext cx="5745900" cy="20319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Char char="●"/>
            </a:pPr>
            <a:r>
              <a:rPr lang="en-US" sz="2400"/>
              <a:t>Events</a:t>
            </a:r>
            <a:endParaRPr sz="2400"/>
          </a:p>
          <a:p>
            <a:pPr marL="457200" lvl="0" indent="-381000" algn="l" rtl="0">
              <a:spcBef>
                <a:spcPts val="0"/>
              </a:spcBef>
              <a:spcAft>
                <a:spcPts val="0"/>
              </a:spcAft>
              <a:buSzPts val="2400"/>
              <a:buChar char="●"/>
            </a:pPr>
            <a:r>
              <a:rPr lang="en-US" sz="2400"/>
              <a:t>Master Classes</a:t>
            </a:r>
            <a:endParaRPr sz="2400"/>
          </a:p>
          <a:p>
            <a:pPr marL="457200" lvl="0" indent="-381000" algn="l" rtl="0">
              <a:spcBef>
                <a:spcPts val="0"/>
              </a:spcBef>
              <a:spcAft>
                <a:spcPts val="0"/>
              </a:spcAft>
              <a:buSzPts val="2400"/>
              <a:buChar char="●"/>
            </a:pPr>
            <a:r>
              <a:rPr lang="en-US" sz="2400"/>
              <a:t>Concerts</a:t>
            </a:r>
            <a:endParaRPr sz="2400"/>
          </a:p>
          <a:p>
            <a:pPr marL="457200" lvl="0" indent="-381000" algn="l" rtl="0">
              <a:spcBef>
                <a:spcPts val="0"/>
              </a:spcBef>
              <a:spcAft>
                <a:spcPts val="0"/>
              </a:spcAft>
              <a:buSzPts val="2400"/>
              <a:buChar char="●"/>
            </a:pPr>
            <a:r>
              <a:rPr lang="en-US" sz="2400"/>
              <a:t>Art Walks with your pup</a:t>
            </a:r>
            <a:endParaRPr sz="2400"/>
          </a:p>
          <a:p>
            <a:pPr marL="457200" lvl="0" indent="-381000" algn="l" rtl="0">
              <a:spcBef>
                <a:spcPts val="0"/>
              </a:spcBef>
              <a:spcAft>
                <a:spcPts val="0"/>
              </a:spcAft>
              <a:buSzPts val="2400"/>
              <a:buChar char="●"/>
            </a:pPr>
            <a:r>
              <a:rPr lang="en-US" sz="2400"/>
              <a:t>and more! </a:t>
            </a:r>
            <a:endParaRPr sz="2400"/>
          </a:p>
        </p:txBody>
      </p:sp>
      <p:pic>
        <p:nvPicPr>
          <p:cNvPr id="169" name="Google Shape;169;p7"/>
          <p:cNvPicPr preferRelativeResize="0"/>
          <p:nvPr/>
        </p:nvPicPr>
        <p:blipFill>
          <a:blip r:embed="rId3">
            <a:alphaModFix/>
          </a:blip>
          <a:stretch>
            <a:fillRect/>
          </a:stretch>
        </p:blipFill>
        <p:spPr>
          <a:xfrm>
            <a:off x="6251477" y="2032475"/>
            <a:ext cx="5098199" cy="3324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c9fe975d91_0_7"/>
          <p:cNvSpPr txBox="1">
            <a:spLocks noGrp="1"/>
          </p:cNvSpPr>
          <p:nvPr>
            <p:ph type="title"/>
          </p:nvPr>
        </p:nvSpPr>
        <p:spPr>
          <a:xfrm>
            <a:off x="3394725" y="632475"/>
            <a:ext cx="5276700" cy="690000"/>
          </a:xfrm>
          <a:prstGeom prst="rect">
            <a:avLst/>
          </a:prstGeom>
          <a:noFill/>
          <a:ln>
            <a:noFill/>
          </a:ln>
        </p:spPr>
        <p:txBody>
          <a:bodyPr spcFirstLastPara="1" wrap="square" lIns="0" tIns="12700" rIns="0" bIns="0" anchor="ctr" anchorCtr="0">
            <a:spAutoFit/>
          </a:bodyPr>
          <a:lstStyle/>
          <a:p>
            <a:pPr marL="12700" lvl="0" indent="0" algn="l" rtl="0">
              <a:lnSpc>
                <a:spcPct val="100000"/>
              </a:lnSpc>
              <a:spcBef>
                <a:spcPts val="0"/>
              </a:spcBef>
              <a:spcAft>
                <a:spcPts val="0"/>
              </a:spcAft>
              <a:buClr>
                <a:srgbClr val="C00000"/>
              </a:buClr>
              <a:buSzPts val="4400"/>
              <a:buFont typeface="Calibri"/>
              <a:buNone/>
            </a:pPr>
            <a:r>
              <a:rPr lang="en-US" b="1">
                <a:solidFill>
                  <a:srgbClr val="800000"/>
                </a:solidFill>
                <a:latin typeface="Arial"/>
                <a:ea typeface="Arial"/>
                <a:cs typeface="Arial"/>
                <a:sym typeface="Arial"/>
              </a:rPr>
              <a:t>Leatherby Libraries</a:t>
            </a:r>
            <a:r>
              <a:rPr lang="en-US" sz="4400" b="1">
                <a:solidFill>
                  <a:srgbClr val="800000"/>
                </a:solidFill>
                <a:latin typeface="Arial"/>
                <a:ea typeface="Arial"/>
                <a:cs typeface="Arial"/>
                <a:sym typeface="Arial"/>
              </a:rPr>
              <a:t> </a:t>
            </a:r>
            <a:r>
              <a:rPr lang="en-US" sz="4400" b="1">
                <a:solidFill>
                  <a:srgbClr val="00966C"/>
                </a:solidFill>
                <a:latin typeface="Arial"/>
                <a:ea typeface="Arial"/>
                <a:cs typeface="Arial"/>
                <a:sym typeface="Arial"/>
              </a:rPr>
              <a:t>  </a:t>
            </a:r>
            <a:endParaRPr sz="4400" b="1">
              <a:solidFill>
                <a:srgbClr val="00966C"/>
              </a:solidFill>
              <a:latin typeface="Arial"/>
              <a:ea typeface="Arial"/>
              <a:cs typeface="Arial"/>
              <a:sym typeface="Arial"/>
            </a:endParaRPr>
          </a:p>
        </p:txBody>
      </p:sp>
      <p:sp>
        <p:nvSpPr>
          <p:cNvPr id="176" name="Google Shape;176;gc9fe975d91_0_7"/>
          <p:cNvSpPr txBox="1"/>
          <p:nvPr/>
        </p:nvSpPr>
        <p:spPr>
          <a:xfrm>
            <a:off x="2854425" y="4930500"/>
            <a:ext cx="63573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Learn more about Chapman University’s </a:t>
            </a:r>
            <a:r>
              <a:rPr lang="en-US" sz="1600" b="1"/>
              <a:t>Leatherby Libraries </a:t>
            </a:r>
            <a:r>
              <a:rPr lang="en-US" sz="1600" b="1" i="0" u="none" strike="noStrike" cap="none">
                <a:solidFill>
                  <a:srgbClr val="000000"/>
                </a:solidFill>
                <a:latin typeface="Arial"/>
                <a:ea typeface="Arial"/>
                <a:cs typeface="Arial"/>
                <a:sym typeface="Arial"/>
              </a:rPr>
              <a:t>at</a:t>
            </a:r>
            <a:r>
              <a:rPr lang="en-US" sz="1600" b="1"/>
              <a:t> </a:t>
            </a:r>
            <a:endParaRPr sz="1600" b="1"/>
          </a:p>
          <a:p>
            <a:pPr marL="0" marR="0" lvl="0" indent="0" algn="l" rtl="0">
              <a:lnSpc>
                <a:spcPct val="100000"/>
              </a:lnSpc>
              <a:spcBef>
                <a:spcPts val="0"/>
              </a:spcBef>
              <a:spcAft>
                <a:spcPts val="0"/>
              </a:spcAft>
              <a:buClr>
                <a:srgbClr val="000000"/>
              </a:buClr>
              <a:buSzPts val="1600"/>
              <a:buFont typeface="Arial"/>
              <a:buNone/>
            </a:pPr>
            <a:r>
              <a:rPr lang="en-US" sz="1600" b="1" u="sng">
                <a:solidFill>
                  <a:schemeClr val="hlink"/>
                </a:solidFill>
                <a:hlinkClick r:id="rId3"/>
              </a:rPr>
              <a:t>https://www.chapman.edu/library/index.aspx</a:t>
            </a:r>
            <a:endParaRPr sz="1600" b="1"/>
          </a:p>
          <a:p>
            <a:pPr marL="0" marR="0" lvl="0" indent="0" algn="l" rtl="0">
              <a:lnSpc>
                <a:spcPct val="100000"/>
              </a:lnSpc>
              <a:spcBef>
                <a:spcPts val="0"/>
              </a:spcBef>
              <a:spcAft>
                <a:spcPts val="0"/>
              </a:spcAft>
              <a:buClr>
                <a:srgbClr val="000000"/>
              </a:buClr>
              <a:buSzPts val="1600"/>
              <a:buFont typeface="Arial"/>
              <a:buNone/>
            </a:pPr>
            <a:r>
              <a:rPr lang="en-US" sz="1600" b="1"/>
              <a:t>or email Annie at </a:t>
            </a:r>
            <a:r>
              <a:rPr lang="en-US" sz="1600" b="1" u="sng">
                <a:solidFill>
                  <a:schemeClr val="hlink"/>
                </a:solidFill>
                <a:hlinkClick r:id="rId4"/>
              </a:rPr>
              <a:t>awtang@chapman.edu</a:t>
            </a:r>
            <a:r>
              <a:rPr lang="en-US" sz="1600" b="1"/>
              <a:t> </a:t>
            </a:r>
            <a:endParaRPr sz="1600" b="1"/>
          </a:p>
        </p:txBody>
      </p:sp>
      <p:pic>
        <p:nvPicPr>
          <p:cNvPr id="177" name="Google Shape;177;gc9fe975d91_0_7"/>
          <p:cNvPicPr preferRelativeResize="0"/>
          <p:nvPr/>
        </p:nvPicPr>
        <p:blipFill>
          <a:blip r:embed="rId5">
            <a:alphaModFix/>
          </a:blip>
          <a:stretch>
            <a:fillRect/>
          </a:stretch>
        </p:blipFill>
        <p:spPr>
          <a:xfrm>
            <a:off x="3550000" y="1465400"/>
            <a:ext cx="4966138" cy="332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dfa5717acd_2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fontScale="90000"/>
          </a:bodyPr>
          <a:lstStyle/>
          <a:p>
            <a:pPr marL="12700" lvl="0" indent="0" algn="l" rtl="0">
              <a:lnSpc>
                <a:spcPct val="100000"/>
              </a:lnSpc>
              <a:spcBef>
                <a:spcPts val="0"/>
              </a:spcBef>
              <a:spcAft>
                <a:spcPts val="0"/>
              </a:spcAft>
              <a:buClr>
                <a:srgbClr val="C00000"/>
              </a:buClr>
              <a:buSzPct val="100000"/>
              <a:buFont typeface="Calibri"/>
              <a:buNone/>
            </a:pPr>
            <a:r>
              <a:rPr lang="en-US" b="1">
                <a:solidFill>
                  <a:srgbClr val="800000"/>
                </a:solidFill>
                <a:latin typeface="Arial"/>
                <a:ea typeface="Arial"/>
                <a:cs typeface="Arial"/>
                <a:sym typeface="Arial"/>
              </a:rPr>
              <a:t>Leatherby Libraries: Services</a:t>
            </a:r>
            <a:endParaRPr b="1">
              <a:solidFill>
                <a:srgbClr val="00966C"/>
              </a:solidFill>
              <a:latin typeface="Arial"/>
              <a:ea typeface="Arial"/>
              <a:cs typeface="Arial"/>
              <a:sym typeface="Arial"/>
            </a:endParaRPr>
          </a:p>
          <a:p>
            <a:pPr marL="0" lvl="0" indent="0" algn="l" rtl="0">
              <a:spcBef>
                <a:spcPts val="0"/>
              </a:spcBef>
              <a:spcAft>
                <a:spcPts val="0"/>
              </a:spcAft>
              <a:buNone/>
            </a:pPr>
            <a:endParaRPr/>
          </a:p>
        </p:txBody>
      </p:sp>
      <p:sp>
        <p:nvSpPr>
          <p:cNvPr id="184" name="Google Shape;184;gdfa5717acd_2_0"/>
          <p:cNvSpPr txBox="1">
            <a:spLocks noGrp="1"/>
          </p:cNvSpPr>
          <p:nvPr>
            <p:ph type="body" idx="1"/>
          </p:nvPr>
        </p:nvSpPr>
        <p:spPr>
          <a:xfrm>
            <a:off x="280850" y="1463050"/>
            <a:ext cx="4665600" cy="4511100"/>
          </a:xfrm>
          <a:prstGeom prst="rect">
            <a:avLst/>
          </a:prstGeom>
        </p:spPr>
        <p:txBody>
          <a:bodyPr spcFirstLastPara="1" wrap="square" lIns="91425" tIns="45700" rIns="91425" bIns="45700" anchor="t" anchorCtr="0">
            <a:noAutofit/>
          </a:bodyPr>
          <a:lstStyle/>
          <a:p>
            <a:pPr marL="457200" lvl="0" indent="-430530" algn="l" rtl="0">
              <a:lnSpc>
                <a:spcPct val="70000"/>
              </a:lnSpc>
              <a:spcBef>
                <a:spcPts val="1000"/>
              </a:spcBef>
              <a:spcAft>
                <a:spcPts val="0"/>
              </a:spcAft>
              <a:buSzPts val="3180"/>
              <a:buChar char="•"/>
            </a:pPr>
            <a:r>
              <a:rPr lang="en-US" sz="3180"/>
              <a:t>Checking out books, DVDs, and more</a:t>
            </a:r>
            <a:endParaRPr sz="3180"/>
          </a:p>
          <a:p>
            <a:pPr marL="914400" lvl="0" indent="0" algn="l" rtl="0">
              <a:lnSpc>
                <a:spcPct val="70000"/>
              </a:lnSpc>
              <a:spcBef>
                <a:spcPts val="1000"/>
              </a:spcBef>
              <a:spcAft>
                <a:spcPts val="0"/>
              </a:spcAft>
              <a:buNone/>
            </a:pPr>
            <a:endParaRPr sz="3180"/>
          </a:p>
          <a:p>
            <a:pPr marL="457200" lvl="0" indent="-430530" algn="l" rtl="0">
              <a:lnSpc>
                <a:spcPct val="70000"/>
              </a:lnSpc>
              <a:spcBef>
                <a:spcPts val="1000"/>
              </a:spcBef>
              <a:spcAft>
                <a:spcPts val="0"/>
              </a:spcAft>
              <a:buSzPts val="3180"/>
              <a:buChar char="•"/>
            </a:pPr>
            <a:r>
              <a:rPr lang="en-US" sz="3180"/>
              <a:t>Streaming content</a:t>
            </a:r>
            <a:endParaRPr sz="3180"/>
          </a:p>
          <a:p>
            <a:pPr marL="457200" lvl="0" indent="0" algn="l" rtl="0">
              <a:lnSpc>
                <a:spcPct val="70000"/>
              </a:lnSpc>
              <a:spcBef>
                <a:spcPts val="1000"/>
              </a:spcBef>
              <a:spcAft>
                <a:spcPts val="0"/>
              </a:spcAft>
              <a:buNone/>
            </a:pPr>
            <a:endParaRPr sz="3180"/>
          </a:p>
          <a:p>
            <a:pPr marL="457200" lvl="0" indent="-430530" algn="l" rtl="0">
              <a:lnSpc>
                <a:spcPct val="70000"/>
              </a:lnSpc>
              <a:spcBef>
                <a:spcPts val="1000"/>
              </a:spcBef>
              <a:spcAft>
                <a:spcPts val="0"/>
              </a:spcAft>
              <a:buSzPts val="3180"/>
              <a:buChar char="•"/>
            </a:pPr>
            <a:r>
              <a:rPr lang="en-US" sz="3180"/>
              <a:t>Research assistance/instruction</a:t>
            </a:r>
            <a:endParaRPr sz="3180"/>
          </a:p>
          <a:p>
            <a:pPr marL="0" lvl="0" indent="0" algn="l" rtl="0">
              <a:lnSpc>
                <a:spcPct val="70000"/>
              </a:lnSpc>
              <a:spcBef>
                <a:spcPts val="1000"/>
              </a:spcBef>
              <a:spcAft>
                <a:spcPts val="0"/>
              </a:spcAft>
              <a:buSzPts val="935"/>
              <a:buNone/>
            </a:pPr>
            <a:endParaRPr sz="3180"/>
          </a:p>
          <a:p>
            <a:pPr marL="0" lvl="0" indent="0" algn="l" rtl="0">
              <a:lnSpc>
                <a:spcPct val="70000"/>
              </a:lnSpc>
              <a:spcBef>
                <a:spcPts val="1000"/>
              </a:spcBef>
              <a:spcAft>
                <a:spcPts val="0"/>
              </a:spcAft>
              <a:buSzPts val="935"/>
              <a:buNone/>
            </a:pPr>
            <a:endParaRPr sz="3180"/>
          </a:p>
        </p:txBody>
      </p:sp>
      <p:pic>
        <p:nvPicPr>
          <p:cNvPr id="185" name="Google Shape;185;gdfa5717acd_2_0"/>
          <p:cNvPicPr preferRelativeResize="0"/>
          <p:nvPr/>
        </p:nvPicPr>
        <p:blipFill>
          <a:blip r:embed="rId3">
            <a:alphaModFix/>
          </a:blip>
          <a:stretch>
            <a:fillRect/>
          </a:stretch>
        </p:blipFill>
        <p:spPr>
          <a:xfrm>
            <a:off x="5223200" y="1463038"/>
            <a:ext cx="6743112" cy="437032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1859</Words>
  <Application>Microsoft Office PowerPoint</Application>
  <PresentationFormat>Widescreen</PresentationFormat>
  <Paragraphs>176</Paragraphs>
  <Slides>13</Slides>
  <Notes>13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13</vt:i4>
      </vt:variant>
    </vt:vector>
  </HeadingPairs>
  <TitlesOfParts>
    <vt:vector size="18" baseType="lpstr">
      <vt:lpstr>Arial</vt:lpstr>
      <vt:lpstr>Calibri</vt:lpstr>
      <vt:lpstr>Office Theme</vt:lpstr>
      <vt:lpstr>3_Custom Design</vt:lpstr>
      <vt:lpstr>Custom Design</vt:lpstr>
      <vt:lpstr>Paws Up for Workplace Wellness and Engagement:  Intellectual Wellness </vt:lpstr>
      <vt:lpstr>“Paws Up for Workplace Wellness and Engagement Series” Team</vt:lpstr>
      <vt:lpstr>PowerPoint Presentation</vt:lpstr>
      <vt:lpstr>Learning Objectives    </vt:lpstr>
      <vt:lpstr>PowerPoint Presentation</vt:lpstr>
      <vt:lpstr>PowerPoint Presentation</vt:lpstr>
      <vt:lpstr>PowerPoint Presentation</vt:lpstr>
      <vt:lpstr>Leatherby Libraries   </vt:lpstr>
      <vt:lpstr>Leatherby Libraries: Services </vt:lpstr>
      <vt:lpstr> Leatherby Libraries: Outreach  </vt:lpstr>
      <vt:lpstr>Intellectual Wellness  Opportunity Drawing </vt:lpstr>
      <vt:lpstr>Thank you </vt:lpstr>
      <vt:lpstr>Paws Up for Workplace Wellness - Intellectual Wellness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Paws Up for Workplace Wellness and Engagement:  Intellectual Wellness</dc:title>
  <dc:creator>Ruby, Jen</dc:creator>
  <cp:lastModifiedBy>Castrejon, Martha</cp:lastModifiedBy>
  <cp:revision>1</cp:revision>
  <dcterms:created xsi:type="dcterms:W3CDTF">2021-03-19T23:50:02Z</dcterms:created>
  <dcterms:modified xsi:type="dcterms:W3CDTF">2021-06-22T15:59:40Z</dcterms:modified>
</cp:coreProperties>
</file>