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57" r:id="rId6"/>
    <p:sldId id="277" r:id="rId7"/>
    <p:sldId id="278" r:id="rId8"/>
    <p:sldId id="259" r:id="rId9"/>
    <p:sldId id="261" r:id="rId10"/>
    <p:sldId id="264" r:id="rId11"/>
    <p:sldId id="265" r:id="rId12"/>
    <p:sldId id="275" r:id="rId13"/>
    <p:sldId id="267" r:id="rId14"/>
    <p:sldId id="266" r:id="rId15"/>
    <p:sldId id="274" r:id="rId16"/>
    <p:sldId id="271" r:id="rId17"/>
    <p:sldId id="273"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F12A71-9FDE-4E25-B30D-74A0CC9916A9}" type="datetimeFigureOut">
              <a:rPr lang="en-US" smtClean="0"/>
              <a:t>4/19/2022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26E67EC-F3B0-4533-8647-89470C69B088}" type="slidenum">
              <a:rPr lang="en-US" smtClean="0"/>
              <a:t>‹#›</a:t>
            </a:fld>
            <a:endParaRPr lang="en-US"/>
          </a:p>
        </p:txBody>
      </p:sp>
    </p:spTree>
    <p:extLst>
      <p:ext uri="{BB962C8B-B14F-4D97-AF65-F5344CB8AC3E}">
        <p14:creationId xmlns:p14="http://schemas.microsoft.com/office/powerpoint/2010/main" val="943318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a:t>
            </a:fld>
            <a:endParaRPr lang="en-US"/>
          </a:p>
        </p:txBody>
      </p:sp>
    </p:spTree>
    <p:extLst>
      <p:ext uri="{BB962C8B-B14F-4D97-AF65-F5344CB8AC3E}">
        <p14:creationId xmlns:p14="http://schemas.microsoft.com/office/powerpoint/2010/main" val="367602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10</a:t>
            </a:fld>
            <a:endParaRPr lang="en-US"/>
          </a:p>
        </p:txBody>
      </p:sp>
    </p:spTree>
    <p:extLst>
      <p:ext uri="{BB962C8B-B14F-4D97-AF65-F5344CB8AC3E}">
        <p14:creationId xmlns:p14="http://schemas.microsoft.com/office/powerpoint/2010/main" val="395987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11</a:t>
            </a:fld>
            <a:endParaRPr lang="en-US"/>
          </a:p>
        </p:txBody>
      </p:sp>
    </p:spTree>
    <p:extLst>
      <p:ext uri="{BB962C8B-B14F-4D97-AF65-F5344CB8AC3E}">
        <p14:creationId xmlns:p14="http://schemas.microsoft.com/office/powerpoint/2010/main" val="58518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12</a:t>
            </a:fld>
            <a:endParaRPr lang="en-US"/>
          </a:p>
        </p:txBody>
      </p:sp>
    </p:spTree>
    <p:extLst>
      <p:ext uri="{BB962C8B-B14F-4D97-AF65-F5344CB8AC3E}">
        <p14:creationId xmlns:p14="http://schemas.microsoft.com/office/powerpoint/2010/main" val="1836409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13</a:t>
            </a:fld>
            <a:endParaRPr lang="en-US"/>
          </a:p>
        </p:txBody>
      </p:sp>
    </p:spTree>
    <p:extLst>
      <p:ext uri="{BB962C8B-B14F-4D97-AF65-F5344CB8AC3E}">
        <p14:creationId xmlns:p14="http://schemas.microsoft.com/office/powerpoint/2010/main" val="36250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14</a:t>
            </a:fld>
            <a:endParaRPr lang="en-US"/>
          </a:p>
        </p:txBody>
      </p:sp>
    </p:spTree>
    <p:extLst>
      <p:ext uri="{BB962C8B-B14F-4D97-AF65-F5344CB8AC3E}">
        <p14:creationId xmlns:p14="http://schemas.microsoft.com/office/powerpoint/2010/main" val="296935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2</a:t>
            </a:fld>
            <a:endParaRPr lang="en-US"/>
          </a:p>
        </p:txBody>
      </p:sp>
    </p:spTree>
    <p:extLst>
      <p:ext uri="{BB962C8B-B14F-4D97-AF65-F5344CB8AC3E}">
        <p14:creationId xmlns:p14="http://schemas.microsoft.com/office/powerpoint/2010/main" val="283898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3</a:t>
            </a:fld>
            <a:endParaRPr lang="en-US"/>
          </a:p>
        </p:txBody>
      </p:sp>
    </p:spTree>
    <p:extLst>
      <p:ext uri="{BB962C8B-B14F-4D97-AF65-F5344CB8AC3E}">
        <p14:creationId xmlns:p14="http://schemas.microsoft.com/office/powerpoint/2010/main" val="81449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4</a:t>
            </a:fld>
            <a:endParaRPr lang="en-US"/>
          </a:p>
        </p:txBody>
      </p:sp>
    </p:spTree>
    <p:extLst>
      <p:ext uri="{BB962C8B-B14F-4D97-AF65-F5344CB8AC3E}">
        <p14:creationId xmlns:p14="http://schemas.microsoft.com/office/powerpoint/2010/main" val="131185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5</a:t>
            </a:fld>
            <a:endParaRPr lang="en-US"/>
          </a:p>
        </p:txBody>
      </p:sp>
    </p:spTree>
    <p:extLst>
      <p:ext uri="{BB962C8B-B14F-4D97-AF65-F5344CB8AC3E}">
        <p14:creationId xmlns:p14="http://schemas.microsoft.com/office/powerpoint/2010/main" val="2760284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6</a:t>
            </a:fld>
            <a:endParaRPr lang="en-US"/>
          </a:p>
        </p:txBody>
      </p:sp>
    </p:spTree>
    <p:extLst>
      <p:ext uri="{BB962C8B-B14F-4D97-AF65-F5344CB8AC3E}">
        <p14:creationId xmlns:p14="http://schemas.microsoft.com/office/powerpoint/2010/main" val="18432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7</a:t>
            </a:fld>
            <a:endParaRPr lang="en-US"/>
          </a:p>
        </p:txBody>
      </p:sp>
    </p:spTree>
    <p:extLst>
      <p:ext uri="{BB962C8B-B14F-4D97-AF65-F5344CB8AC3E}">
        <p14:creationId xmlns:p14="http://schemas.microsoft.com/office/powerpoint/2010/main" val="144143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8</a:t>
            </a:fld>
            <a:endParaRPr lang="en-US"/>
          </a:p>
        </p:txBody>
      </p:sp>
    </p:spTree>
    <p:extLst>
      <p:ext uri="{BB962C8B-B14F-4D97-AF65-F5344CB8AC3E}">
        <p14:creationId xmlns:p14="http://schemas.microsoft.com/office/powerpoint/2010/main" val="93092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E67EC-F3B0-4533-8647-89470C69B088}" type="slidenum">
              <a:rPr lang="en-US" smtClean="0"/>
              <a:t>9</a:t>
            </a:fld>
            <a:endParaRPr lang="en-US"/>
          </a:p>
        </p:txBody>
      </p:sp>
    </p:spTree>
    <p:extLst>
      <p:ext uri="{BB962C8B-B14F-4D97-AF65-F5344CB8AC3E}">
        <p14:creationId xmlns:p14="http://schemas.microsoft.com/office/powerpoint/2010/main" val="24727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158435-34AD-4A47-98F7-A1352E8EEF2A}"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140631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58435-34AD-4A47-98F7-A1352E8EEF2A}"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17296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58435-34AD-4A47-98F7-A1352E8EEF2A}"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190492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58435-34AD-4A47-98F7-A1352E8EEF2A}"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9447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58435-34AD-4A47-98F7-A1352E8EEF2A}"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78341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58435-34AD-4A47-98F7-A1352E8EEF2A}"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59929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58435-34AD-4A47-98F7-A1352E8EEF2A}" type="datetimeFigureOut">
              <a:rPr lang="en-US" smtClean="0"/>
              <a:t>4/19/2022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65155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58435-34AD-4A47-98F7-A1352E8EEF2A}" type="datetimeFigureOut">
              <a:rPr lang="en-US" smtClean="0"/>
              <a:t>4/19/2022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58956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58435-34AD-4A47-98F7-A1352E8EEF2A}" type="datetimeFigureOut">
              <a:rPr lang="en-US" smtClean="0"/>
              <a:t>4/19/2022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34636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58435-34AD-4A47-98F7-A1352E8EEF2A}"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169276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58435-34AD-4A47-98F7-A1352E8EEF2A}"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A6B4-3195-9B41-AD03-BB817428CF41}" type="slidenum">
              <a:rPr lang="en-US" smtClean="0"/>
              <a:t>‹#›</a:t>
            </a:fld>
            <a:endParaRPr lang="en-US"/>
          </a:p>
        </p:txBody>
      </p:sp>
    </p:spTree>
    <p:extLst>
      <p:ext uri="{BB962C8B-B14F-4D97-AF65-F5344CB8AC3E}">
        <p14:creationId xmlns:p14="http://schemas.microsoft.com/office/powerpoint/2010/main" val="39875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58435-34AD-4A47-98F7-A1352E8EEF2A}" type="datetimeFigureOut">
              <a:rPr lang="en-US" smtClean="0"/>
              <a:t>4/19/2022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0A6B4-3195-9B41-AD03-BB817428CF41}" type="slidenum">
              <a:rPr lang="en-US" smtClean="0"/>
              <a:t>‹#›</a:t>
            </a:fld>
            <a:endParaRPr lang="en-US"/>
          </a:p>
        </p:txBody>
      </p:sp>
    </p:spTree>
    <p:extLst>
      <p:ext uri="{BB962C8B-B14F-4D97-AF65-F5344CB8AC3E}">
        <p14:creationId xmlns:p14="http://schemas.microsoft.com/office/powerpoint/2010/main" val="1479313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mailto:servicedesk@chapman.edu"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mailto:Negrete@chapman.edu" TargetMode="External"/><Relationship Id="rId3" Type="http://schemas.openxmlformats.org/officeDocument/2006/relationships/slideLayout" Target="../slideLayouts/slideLayout2.xml"/><Relationship Id="rId7" Type="http://schemas.openxmlformats.org/officeDocument/2006/relationships/hyperlink" Target="mailto:AccountsPayable@chapman.edu"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Purchasing@chapman.edu" TargetMode="External"/><Relationship Id="rId5" Type="http://schemas.openxmlformats.org/officeDocument/2006/relationships/hyperlink" Target="mailto:Servicedesk@chapman.edu" TargetMode="External"/><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hyperlink" Target="mailto:vanburen@chapman.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mailto:Purchasing@chapman.edu"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mailto:AccountsPayable@chapman.edu"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mailto:Purchasing@chapman.edu" TargetMode="External"/><Relationship Id="rId5" Type="http://schemas.openxmlformats.org/officeDocument/2006/relationships/hyperlink" Target="mailto:Servicedesk@chapman.edu"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People Soft Finance</a:t>
            </a:r>
            <a:endParaRPr lang="en-US" dirty="0"/>
          </a:p>
        </p:txBody>
      </p:sp>
      <p:sp>
        <p:nvSpPr>
          <p:cNvPr id="3" name="Subtitle 2"/>
          <p:cNvSpPr>
            <a:spLocks noGrp="1"/>
          </p:cNvSpPr>
          <p:nvPr>
            <p:ph type="subTitle" idx="1"/>
          </p:nvPr>
        </p:nvSpPr>
        <p:spPr/>
        <p:txBody>
          <a:bodyPr/>
          <a:lstStyle/>
          <a:p>
            <a:r>
              <a:rPr lang="en-US" dirty="0">
                <a:solidFill>
                  <a:schemeClr val="tx1">
                    <a:lumMod val="75000"/>
                    <a:lumOff val="25000"/>
                  </a:schemeClr>
                </a:solidFill>
              </a:rPr>
              <a:t>2021-2022 Fiscal Close Workshop </a:t>
            </a:r>
          </a:p>
          <a:p>
            <a:endParaRPr lang="en-US" dirty="0"/>
          </a:p>
        </p:txBody>
      </p:sp>
      <p:pic>
        <p:nvPicPr>
          <p:cNvPr id="4" name="Audio 3">
            <a:hlinkClick r:id="" action="ppaction://media"/>
            <a:extLst>
              <a:ext uri="{FF2B5EF4-FFF2-40B4-BE49-F238E27FC236}">
                <a16:creationId xmlns:a16="http://schemas.microsoft.com/office/drawing/2014/main" id="{0EA6B0A4-1760-4C20-A2DC-26C179723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1926286"/>
      </p:ext>
    </p:extLst>
  </p:cSld>
  <p:clrMapOvr>
    <a:masterClrMapping/>
  </p:clrMapOvr>
  <mc:AlternateContent xmlns:mc="http://schemas.openxmlformats.org/markup-compatibility/2006" xmlns:p14="http://schemas.microsoft.com/office/powerpoint/2010/main">
    <mc:Choice Requires="p14">
      <p:transition spd="slow" p14:dur="2000" advTm="7947"/>
    </mc:Choice>
    <mc:Fallback xmlns="">
      <p:transition spd="slow" advTm="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dirty="0"/>
              <a:t>Concur P-card Expense Reporting</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a:bodyPr>
          <a:lstStyle/>
          <a:p>
            <a:r>
              <a:rPr lang="en-US" dirty="0"/>
              <a:t>P-Card transactions should be reconciled, submitted and fully approved in Concur for cycle 4/27 to 5/27/22 no later than 5:00pm on June 3rd to ensure posting to departmental GL in MAY 2022 ledger.</a:t>
            </a:r>
          </a:p>
          <a:p>
            <a:r>
              <a:rPr lang="en-US" dirty="0"/>
              <a:t>P-Card transactions between 5/28 to 5/31/22 will be forwarded to the cardholders individually after 5/31/22 to provide allocations for FYE accrual only</a:t>
            </a:r>
          </a:p>
          <a:p>
            <a:r>
              <a:rPr lang="en-US" dirty="0"/>
              <a:t>Questions related to Concur </a:t>
            </a:r>
            <a:r>
              <a:rPr lang="en-US" dirty="0" err="1"/>
              <a:t>Pcard</a:t>
            </a:r>
            <a:r>
              <a:rPr lang="en-US" dirty="0"/>
              <a:t> Reconciliations, please contact Heidi </a:t>
            </a:r>
            <a:r>
              <a:rPr lang="en-US" dirty="0" err="1"/>
              <a:t>Negret</a:t>
            </a:r>
            <a:r>
              <a:rPr lang="en-US" dirty="0"/>
              <a:t> at </a:t>
            </a:r>
            <a:r>
              <a:rPr lang="en-US" u="sng" dirty="0"/>
              <a:t>Negrete@chapman.edu</a:t>
            </a:r>
          </a:p>
          <a:p>
            <a:endParaRPr lang="en-US" dirty="0"/>
          </a:p>
        </p:txBody>
      </p:sp>
      <p:pic>
        <p:nvPicPr>
          <p:cNvPr id="6" name="Audio 5">
            <a:hlinkClick r:id="" action="ppaction://media"/>
            <a:extLst>
              <a:ext uri="{FF2B5EF4-FFF2-40B4-BE49-F238E27FC236}">
                <a16:creationId xmlns:a16="http://schemas.microsoft.com/office/drawing/2014/main" id="{6653283A-0019-4852-BA23-54A7B5D2D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1826407"/>
      </p:ext>
    </p:extLst>
  </p:cSld>
  <p:clrMapOvr>
    <a:masterClrMapping/>
  </p:clrMapOvr>
  <mc:AlternateContent xmlns:mc="http://schemas.openxmlformats.org/markup-compatibility/2006" xmlns:p14="http://schemas.microsoft.com/office/powerpoint/2010/main">
    <mc:Choice Requires="p14">
      <p:transition spd="slow" p14:dur="2000" advTm="43647"/>
    </mc:Choice>
    <mc:Fallback xmlns="">
      <p:transition spd="slow" advTm="4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dirty="0"/>
              <a:t>FY 20/21 New Year Reminder </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a:bodyPr>
          <a:lstStyle/>
          <a:p>
            <a:r>
              <a:rPr lang="en-US" dirty="0"/>
              <a:t>Reminder: Receipts – Be sure to enter PO receipts for FY21/22 when goods are received, or service rendered. </a:t>
            </a:r>
          </a:p>
          <a:p>
            <a:r>
              <a:rPr lang="en-US" dirty="0"/>
              <a:t>Requisitions for new FY 22/23 – Requisition date, Budget date, and Accounting date, must all show </a:t>
            </a:r>
            <a:r>
              <a:rPr lang="en-US" dirty="0">
                <a:solidFill>
                  <a:srgbClr val="C00000"/>
                </a:solidFill>
              </a:rPr>
              <a:t>06/01/2022.</a:t>
            </a:r>
            <a:r>
              <a:rPr lang="en-US" dirty="0"/>
              <a:t> For any further concern or assistance, please contact Purchasing department (purchasing@chapman.edu).</a:t>
            </a:r>
          </a:p>
          <a:p>
            <a:r>
              <a:rPr lang="en-US" dirty="0"/>
              <a:t>Prepayments– Should be recorded as “Current Year” if entered on or after June 1</a:t>
            </a:r>
            <a:r>
              <a:rPr lang="en-US" baseline="30000" dirty="0"/>
              <a:t>st</a:t>
            </a:r>
            <a:r>
              <a:rPr lang="en-US" dirty="0"/>
              <a:t>. </a:t>
            </a:r>
          </a:p>
          <a:p>
            <a:pPr marL="457200" lvl="1" indent="0">
              <a:buNone/>
            </a:pPr>
            <a:endParaRPr lang="en-US" dirty="0"/>
          </a:p>
          <a:p>
            <a:pPr marL="457200" lvl="1"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8747A020-1EBD-40FA-BC31-47D1DC049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1012600"/>
      </p:ext>
    </p:extLst>
  </p:cSld>
  <p:clrMapOvr>
    <a:masterClrMapping/>
  </p:clrMapOvr>
  <mc:AlternateContent xmlns:mc="http://schemas.openxmlformats.org/markup-compatibility/2006" xmlns:p14="http://schemas.microsoft.com/office/powerpoint/2010/main">
    <mc:Choice Requires="p14">
      <p:transition spd="slow" p14:dur="2000" advTm="44110"/>
    </mc:Choice>
    <mc:Fallback xmlns="">
      <p:transition spd="slow" advTm="4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dirty="0"/>
              <a:t>FY 22/23 New Year Reminder - Continued</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a:xfrm>
            <a:off x="838200" y="1361440"/>
            <a:ext cx="10515600" cy="4815523"/>
          </a:xfrm>
        </p:spPr>
        <p:txBody>
          <a:bodyPr/>
          <a:lstStyle/>
          <a:p>
            <a:r>
              <a:rPr lang="en-US" dirty="0"/>
              <a:t>Running Reports – for new 22/23 year when prior year still not rolled with Balance Forwards. Input the “from” year dates as beginning dates for balances. </a:t>
            </a:r>
          </a:p>
          <a:p>
            <a:pPr marL="0" indent="0">
              <a:buNone/>
            </a:pPr>
            <a:endParaRPr lang="en-US" dirty="0"/>
          </a:p>
          <a:p>
            <a:endParaRPr lang="en-US" dirty="0"/>
          </a:p>
          <a:p>
            <a:endParaRPr lang="en-US" dirty="0"/>
          </a:p>
        </p:txBody>
      </p:sp>
      <p:pic>
        <p:nvPicPr>
          <p:cNvPr id="8" name="Audio 7">
            <a:hlinkClick r:id="" action="ppaction://media"/>
            <a:extLst>
              <a:ext uri="{FF2B5EF4-FFF2-40B4-BE49-F238E27FC236}">
                <a16:creationId xmlns:a16="http://schemas.microsoft.com/office/drawing/2014/main" id="{1D3017F5-A3C9-477F-8186-148DC3BDFE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6E90B3E1-8322-43E3-97CC-468B38C525C0}"/>
              </a:ext>
            </a:extLst>
          </p:cNvPr>
          <p:cNvPicPr>
            <a:picLocks noChangeAspect="1"/>
          </p:cNvPicPr>
          <p:nvPr/>
        </p:nvPicPr>
        <p:blipFill>
          <a:blip r:embed="rId6"/>
          <a:stretch>
            <a:fillRect/>
          </a:stretch>
        </p:blipFill>
        <p:spPr>
          <a:xfrm>
            <a:off x="838201" y="2687003"/>
            <a:ext cx="7066660" cy="3407139"/>
          </a:xfrm>
          <a:prstGeom prst="rect">
            <a:avLst/>
          </a:prstGeom>
        </p:spPr>
      </p:pic>
    </p:spTree>
    <p:extLst>
      <p:ext uri="{BB962C8B-B14F-4D97-AF65-F5344CB8AC3E}">
        <p14:creationId xmlns:p14="http://schemas.microsoft.com/office/powerpoint/2010/main" val="1424890495"/>
      </p:ext>
    </p:extLst>
  </p:cSld>
  <p:clrMapOvr>
    <a:masterClrMapping/>
  </p:clrMapOvr>
  <mc:AlternateContent xmlns:mc="http://schemas.openxmlformats.org/markup-compatibility/2006" xmlns:p14="http://schemas.microsoft.com/office/powerpoint/2010/main">
    <mc:Choice Requires="p14">
      <p:transition spd="slow" p14:dur="2000" advTm="31075"/>
    </mc:Choice>
    <mc:Fallback xmlns="">
      <p:transition spd="slow" advTm="3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a:solidFill>
            <a:schemeClr val="accent2"/>
          </a:solidFill>
        </p:spPr>
        <p:txBody>
          <a:bodyPr/>
          <a:lstStyle/>
          <a:p>
            <a:pPr algn="ctr"/>
            <a:r>
              <a:rPr lang="en-US" dirty="0"/>
              <a:t>!! IMPORTANT !!</a:t>
            </a:r>
            <a:br>
              <a:rPr lang="en-US" dirty="0"/>
            </a:br>
            <a:r>
              <a:rPr lang="en-US" dirty="0"/>
              <a:t>Out Of Office Delegate	</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fontScale="85000" lnSpcReduction="10000"/>
          </a:bodyPr>
          <a:lstStyle/>
          <a:p>
            <a:pPr lvl="1"/>
            <a:r>
              <a:rPr lang="en-US" sz="2800" dirty="0"/>
              <a:t>PLEASE COMMUNICATE TO ALL REVIEWERS AND APPROVERS  </a:t>
            </a:r>
          </a:p>
          <a:p>
            <a:pPr lvl="2"/>
            <a:endParaRPr lang="en-US" sz="2400" dirty="0"/>
          </a:p>
          <a:p>
            <a:pPr lvl="2"/>
            <a:r>
              <a:rPr lang="en-US" sz="2400" dirty="0"/>
              <a:t>Don’t leave on vacation, on sabbatical, on leave or on business trips without setting your OUT OF OFFICE delegates in PeopleSoft and Concur</a:t>
            </a:r>
          </a:p>
          <a:p>
            <a:pPr lvl="3"/>
            <a:r>
              <a:rPr lang="en-US" sz="2400" b="1" i="1" dirty="0"/>
              <a:t>Set Both</a:t>
            </a:r>
            <a:r>
              <a:rPr lang="en-US" sz="2400" dirty="0"/>
              <a:t>– Approvers need to set Concur Out of Office AND Peoplesoft Out of Office</a:t>
            </a:r>
          </a:p>
          <a:p>
            <a:pPr marL="1371600" lvl="3" indent="0">
              <a:buNone/>
            </a:pPr>
            <a:endParaRPr lang="en-US" sz="2400" dirty="0"/>
          </a:p>
          <a:p>
            <a:pPr lvl="2"/>
            <a:r>
              <a:rPr lang="en-US" sz="2400" dirty="0"/>
              <a:t>P-card holders if out of office in May, please set up delegate prior to leaving the office.  </a:t>
            </a:r>
          </a:p>
          <a:p>
            <a:pPr lvl="3"/>
            <a:r>
              <a:rPr lang="en-US" sz="2400" b="1" i="1" dirty="0"/>
              <a:t>Concur</a:t>
            </a:r>
            <a:r>
              <a:rPr lang="en-US" sz="2400" dirty="0"/>
              <a:t>– P-card delegates are set in Concur</a:t>
            </a:r>
          </a:p>
          <a:p>
            <a:pPr marL="1371600" lvl="3" indent="0">
              <a:buNone/>
            </a:pPr>
            <a:endParaRPr lang="en-US" sz="2400" dirty="0"/>
          </a:p>
          <a:p>
            <a:pPr lvl="2"/>
            <a:r>
              <a:rPr lang="en-US" sz="2400" dirty="0"/>
              <a:t>Please review PeopleSoft and Concur Approval Worklist regularly and take care of pending transaction timely.</a:t>
            </a:r>
          </a:p>
          <a:p>
            <a:pPr marL="914400" lvl="2" indent="0">
              <a:buNone/>
            </a:pPr>
            <a:endParaRPr lang="en-US" sz="2400" dirty="0"/>
          </a:p>
          <a:p>
            <a:pPr lvl="2"/>
            <a:r>
              <a:rPr lang="en-US" sz="2400" dirty="0"/>
              <a:t>Approver forgot to set OOO?  Email </a:t>
            </a:r>
            <a:r>
              <a:rPr lang="en-US" sz="2400" dirty="0">
                <a:hlinkClick r:id="rId5"/>
              </a:rPr>
              <a:t>servicedesk@chapman.edu</a:t>
            </a:r>
            <a:r>
              <a:rPr lang="en-US" sz="2400" dirty="0"/>
              <a:t> requesting OOO setup.  Specify the date range, alternate approver &amp; include Dean/VP approval in the email.</a:t>
            </a:r>
          </a:p>
          <a:p>
            <a:endParaRPr lang="en-US" dirty="0"/>
          </a:p>
        </p:txBody>
      </p:sp>
      <p:pic>
        <p:nvPicPr>
          <p:cNvPr id="5" name="Audio 4">
            <a:hlinkClick r:id="" action="ppaction://media"/>
            <a:extLst>
              <a:ext uri="{FF2B5EF4-FFF2-40B4-BE49-F238E27FC236}">
                <a16:creationId xmlns:a16="http://schemas.microsoft.com/office/drawing/2014/main" id="{77B10A5C-4CAB-422B-9067-CB4C0AB17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6884480"/>
      </p:ext>
    </p:extLst>
  </p:cSld>
  <p:clrMapOvr>
    <a:masterClrMapping/>
  </p:clrMapOvr>
  <mc:AlternateContent xmlns:mc="http://schemas.openxmlformats.org/markup-compatibility/2006" xmlns:p14="http://schemas.microsoft.com/office/powerpoint/2010/main">
    <mc:Choice Requires="p14">
      <p:transition spd="slow" p14:dur="2000" advTm="60255"/>
    </mc:Choice>
    <mc:Fallback xmlns="">
      <p:transition spd="slow" advTm="6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a:xfrm>
            <a:off x="838200" y="681644"/>
            <a:ext cx="10515600" cy="5495319"/>
          </a:xfrm>
        </p:spPr>
        <p:txBody>
          <a:bodyPr>
            <a:normAutofit/>
          </a:bodyPr>
          <a:lstStyle/>
          <a:p>
            <a:pPr marL="0" indent="0" algn="ctr">
              <a:buNone/>
            </a:pPr>
            <a:endParaRPr lang="en-US" sz="4800" dirty="0"/>
          </a:p>
          <a:p>
            <a:pPr marL="0" indent="0" algn="ctr">
              <a:buNone/>
            </a:pPr>
            <a:r>
              <a:rPr lang="en-US" sz="6000" dirty="0"/>
              <a:t>Contact Information</a:t>
            </a:r>
          </a:p>
          <a:p>
            <a:pPr lvl="1"/>
            <a:r>
              <a:rPr lang="en-US" sz="2000" dirty="0">
                <a:hlinkClick r:id="rId5"/>
              </a:rPr>
              <a:t>Servicedesk@chapman.edu</a:t>
            </a:r>
            <a:endParaRPr lang="en-US" sz="2000" dirty="0"/>
          </a:p>
          <a:p>
            <a:pPr lvl="1"/>
            <a:r>
              <a:rPr lang="en-US" sz="2000" dirty="0">
                <a:hlinkClick r:id="rId6"/>
              </a:rPr>
              <a:t>Purchasing@chapman.edu</a:t>
            </a:r>
            <a:endParaRPr lang="en-US" sz="2000" dirty="0"/>
          </a:p>
          <a:p>
            <a:pPr lvl="1"/>
            <a:r>
              <a:rPr lang="en-US" sz="2000" dirty="0">
                <a:hlinkClick r:id="rId7"/>
              </a:rPr>
              <a:t>AccountsPayable@chapman.edu</a:t>
            </a:r>
            <a:endParaRPr lang="en-US" sz="2000" dirty="0"/>
          </a:p>
          <a:p>
            <a:pPr lvl="1"/>
            <a:r>
              <a:rPr lang="en-US" sz="2000" dirty="0"/>
              <a:t>Concur </a:t>
            </a:r>
            <a:r>
              <a:rPr lang="en-US" sz="2000" dirty="0" err="1"/>
              <a:t>Pcard</a:t>
            </a:r>
            <a:r>
              <a:rPr lang="en-US" sz="2000" dirty="0"/>
              <a:t>: </a:t>
            </a:r>
            <a:r>
              <a:rPr lang="en-US" sz="2000" dirty="0">
                <a:hlinkClick r:id="rId8"/>
              </a:rPr>
              <a:t>Negrete@chapman.edu</a:t>
            </a:r>
            <a:endParaRPr lang="en-US" sz="2000" dirty="0"/>
          </a:p>
          <a:p>
            <a:pPr lvl="1"/>
            <a:r>
              <a:rPr lang="en-US" sz="2000" dirty="0"/>
              <a:t>Concur Expense Reports, Travel Requests &amp; Cash advances: </a:t>
            </a:r>
            <a:r>
              <a:rPr lang="en-US" sz="2000" dirty="0">
                <a:hlinkClick r:id="rId9"/>
              </a:rPr>
              <a:t>vanburen@chapman.edu</a:t>
            </a:r>
            <a:endParaRPr lang="en-US" sz="2000" dirty="0"/>
          </a:p>
          <a:p>
            <a:pPr marL="457200" lvl="1" indent="0">
              <a:buNone/>
            </a:pPr>
            <a:endParaRPr lang="en-US" sz="2000" dirty="0"/>
          </a:p>
          <a:p>
            <a:pPr lvl="1"/>
            <a:endParaRPr lang="en-US" sz="2000" dirty="0"/>
          </a:p>
          <a:p>
            <a:pPr marL="0" indent="0" algn="ctr">
              <a:buNone/>
            </a:pPr>
            <a:endParaRPr lang="en-US" sz="6000" dirty="0"/>
          </a:p>
        </p:txBody>
      </p:sp>
      <p:pic>
        <p:nvPicPr>
          <p:cNvPr id="9" name="Audio 8">
            <a:hlinkClick r:id="" action="ppaction://media"/>
            <a:extLst>
              <a:ext uri="{FF2B5EF4-FFF2-40B4-BE49-F238E27FC236}">
                <a16:creationId xmlns:a16="http://schemas.microsoft.com/office/drawing/2014/main" id="{D5C94E0D-D056-4DF6-A943-819713E2DB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0318555"/>
      </p:ext>
    </p:extLst>
  </p:cSld>
  <p:clrMapOvr>
    <a:masterClrMapping/>
  </p:clrMapOvr>
  <mc:AlternateContent xmlns:mc="http://schemas.openxmlformats.org/markup-compatibility/2006" xmlns:p14="http://schemas.microsoft.com/office/powerpoint/2010/main">
    <mc:Choice Requires="p14">
      <p:transition spd="slow" p14:dur="2000" advTm="14524"/>
    </mc:Choice>
    <mc:Fallback xmlns="">
      <p:transition spd="slow" advTm="1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b="1" dirty="0"/>
              <a:t>Agenda</a:t>
            </a:r>
            <a:endParaRPr lang="en-US" dirty="0"/>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a:bodyPr>
          <a:lstStyle/>
          <a:p>
            <a:r>
              <a:rPr lang="en-US" dirty="0"/>
              <a:t>Fiscal Year End Basics</a:t>
            </a:r>
          </a:p>
          <a:p>
            <a:r>
              <a:rPr lang="en-US" dirty="0"/>
              <a:t>Helpful Reports</a:t>
            </a:r>
          </a:p>
          <a:p>
            <a:r>
              <a:rPr lang="en-US" dirty="0"/>
              <a:t>Common issues that delay processing and closing </a:t>
            </a:r>
          </a:p>
          <a:p>
            <a:r>
              <a:rPr lang="en-US" dirty="0"/>
              <a:t>Concur—Travel/Expense/P-Cards</a:t>
            </a:r>
          </a:p>
          <a:p>
            <a:r>
              <a:rPr lang="en-US" dirty="0"/>
              <a:t>New Fiscal Year – 22/23 activities</a:t>
            </a:r>
          </a:p>
          <a:p>
            <a:r>
              <a:rPr lang="en-US" dirty="0"/>
              <a:t>Approver’s Out of Office Delegate Reminder</a:t>
            </a:r>
          </a:p>
          <a:p>
            <a:r>
              <a:rPr lang="en-US" dirty="0"/>
              <a:t>Contacts</a:t>
            </a:r>
          </a:p>
          <a:p>
            <a:pPr marL="0" indent="0">
              <a:buNone/>
            </a:pPr>
            <a:endParaRPr lang="en-US" dirty="0"/>
          </a:p>
        </p:txBody>
      </p:sp>
      <p:pic>
        <p:nvPicPr>
          <p:cNvPr id="6" name="Audio 5">
            <a:hlinkClick r:id="" action="ppaction://media"/>
            <a:extLst>
              <a:ext uri="{FF2B5EF4-FFF2-40B4-BE49-F238E27FC236}">
                <a16:creationId xmlns:a16="http://schemas.microsoft.com/office/drawing/2014/main" id="{93D92E32-49B6-4FCF-9E19-02D55BFA9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9843077"/>
      </p:ext>
    </p:extLst>
  </p:cSld>
  <p:clrMapOvr>
    <a:masterClrMapping/>
  </p:clrMapOvr>
  <mc:AlternateContent xmlns:mc="http://schemas.openxmlformats.org/markup-compatibility/2006" xmlns:p14="http://schemas.microsoft.com/office/powerpoint/2010/main">
    <mc:Choice Requires="p14">
      <p:transition spd="slow" p14:dur="2000" advTm="52647"/>
    </mc:Choice>
    <mc:Fallback xmlns="">
      <p:transition spd="slow" advTm="5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normAutofit/>
          </a:bodyPr>
          <a:lstStyle/>
          <a:p>
            <a:r>
              <a:rPr lang="en-US" b="1" dirty="0"/>
              <a:t>FY 21/22</a:t>
            </a:r>
            <a:br>
              <a:rPr lang="en-US" b="1" dirty="0"/>
            </a:br>
            <a:r>
              <a:rPr lang="en-US" b="1" dirty="0"/>
              <a:t> Year End Prep—The Basic Steps……</a:t>
            </a:r>
            <a:endParaRPr lang="en-US" dirty="0"/>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a:xfrm>
            <a:off x="1379913" y="1708778"/>
            <a:ext cx="9973887" cy="4128607"/>
          </a:xfrm>
        </p:spPr>
        <p:txBody>
          <a:bodyPr>
            <a:noAutofit/>
          </a:bodyPr>
          <a:lstStyle/>
          <a:p>
            <a:r>
              <a:rPr lang="en-US" sz="1200" dirty="0"/>
              <a:t>Review 21/22 Departmental Fiscal Closing Calendar.</a:t>
            </a:r>
          </a:p>
          <a:p>
            <a:endParaRPr lang="en-US" sz="500" dirty="0"/>
          </a:p>
          <a:p>
            <a:r>
              <a:rPr lang="en-US" sz="1200" dirty="0"/>
              <a:t>Close existing Purchase Orders.</a:t>
            </a:r>
          </a:p>
          <a:p>
            <a:pPr lvl="1"/>
            <a:r>
              <a:rPr lang="en-US" sz="1200" dirty="0"/>
              <a:t>PO must be fully-paid, with no outstanding vouchers.</a:t>
            </a:r>
          </a:p>
          <a:p>
            <a:pPr lvl="1"/>
            <a:r>
              <a:rPr lang="en-US" sz="1200" dirty="0"/>
              <a:t>Contact </a:t>
            </a:r>
            <a:r>
              <a:rPr lang="en-US" sz="1200" dirty="0">
                <a:hlinkClick r:id="rId5"/>
              </a:rPr>
              <a:t>Purchasing@chapman.edu</a:t>
            </a:r>
            <a:r>
              <a:rPr lang="en-US" sz="1200" dirty="0"/>
              <a:t> to close.</a:t>
            </a:r>
          </a:p>
          <a:p>
            <a:pPr lvl="1"/>
            <a:r>
              <a:rPr lang="en-US" sz="1200" dirty="0"/>
              <a:t>Ongoing POs allocated to Sponsored Grants and/or Capital Projects do not need to be closed.  </a:t>
            </a:r>
            <a:endParaRPr lang="en-US" sz="500" dirty="0"/>
          </a:p>
          <a:p>
            <a:r>
              <a:rPr lang="en-US" sz="1200" dirty="0"/>
              <a:t>Close Cash Advances/Travel Requests to relieve encumbrance.</a:t>
            </a:r>
          </a:p>
          <a:p>
            <a:pPr lvl="1"/>
            <a:r>
              <a:rPr lang="en-US" sz="1200" dirty="0"/>
              <a:t>Unissued requests must be closed/inactivated in Concur.</a:t>
            </a:r>
          </a:p>
          <a:p>
            <a:pPr lvl="1"/>
            <a:r>
              <a:rPr lang="en-US" sz="1200" dirty="0"/>
              <a:t>Issued requests must be reconciled by completing the Concur expense report.</a:t>
            </a:r>
          </a:p>
          <a:p>
            <a:pPr lvl="1"/>
            <a:endParaRPr lang="en-US" sz="500" dirty="0"/>
          </a:p>
          <a:p>
            <a:r>
              <a:rPr lang="en-US" sz="1200" dirty="0"/>
              <a:t>Review YTD Activity.</a:t>
            </a:r>
          </a:p>
          <a:p>
            <a:pPr lvl="1"/>
            <a:r>
              <a:rPr lang="en-US" sz="1200" dirty="0"/>
              <a:t>Review expenses for correct Department/Program.</a:t>
            </a:r>
          </a:p>
          <a:p>
            <a:pPr lvl="1"/>
            <a:r>
              <a:rPr lang="en-US" sz="1200" dirty="0"/>
              <a:t>Begin any correction requests promptly.</a:t>
            </a:r>
          </a:p>
          <a:p>
            <a:pPr lvl="1"/>
            <a:endParaRPr lang="en-US" sz="500" dirty="0"/>
          </a:p>
          <a:p>
            <a:r>
              <a:rPr lang="en-US" sz="1200" dirty="0"/>
              <a:t>Ongoing Activity.</a:t>
            </a:r>
          </a:p>
          <a:p>
            <a:pPr lvl="1"/>
            <a:r>
              <a:rPr lang="en-US" sz="1200" dirty="0"/>
              <a:t>Review worklists frequently and take appropriate action—Approve/Deny/Send Back.</a:t>
            </a:r>
          </a:p>
          <a:p>
            <a:pPr lvl="1"/>
            <a:r>
              <a:rPr lang="en-US" sz="1200" dirty="0"/>
              <a:t>Ensure items are moving through workflow—Are Out-of-Office flags in place?</a:t>
            </a:r>
          </a:p>
          <a:p>
            <a:pPr marL="457200" lvl="1" indent="0">
              <a:buNone/>
            </a:pPr>
            <a:endParaRPr lang="en-US" sz="1000" dirty="0"/>
          </a:p>
        </p:txBody>
      </p:sp>
      <p:pic>
        <p:nvPicPr>
          <p:cNvPr id="4" name="Audio 3">
            <a:hlinkClick r:id="" action="ppaction://media"/>
            <a:extLst>
              <a:ext uri="{FF2B5EF4-FFF2-40B4-BE49-F238E27FC236}">
                <a16:creationId xmlns:a16="http://schemas.microsoft.com/office/drawing/2014/main" id="{A9D568BB-877C-4AA5-A184-E41681A93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1997744"/>
      </p:ext>
    </p:extLst>
  </p:cSld>
  <p:clrMapOvr>
    <a:masterClrMapping/>
  </p:clrMapOvr>
  <mc:AlternateContent xmlns:mc="http://schemas.openxmlformats.org/markup-compatibility/2006" xmlns:p14="http://schemas.microsoft.com/office/powerpoint/2010/main">
    <mc:Choice Requires="p14">
      <p:transition spd="slow" p14:dur="2000" advTm="128093"/>
    </mc:Choice>
    <mc:Fallback xmlns="">
      <p:transition spd="slow" advTm="12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b="1" dirty="0"/>
              <a:t>FY 21/22</a:t>
            </a:r>
            <a:br>
              <a:rPr lang="en-US" b="1" dirty="0"/>
            </a:br>
            <a:r>
              <a:rPr lang="en-US" b="1" dirty="0"/>
              <a:t> Year End Prep—The Basic Steps……</a:t>
            </a:r>
            <a:endParaRPr lang="en-US" dirty="0"/>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a:xfrm>
            <a:off x="1379912" y="1825626"/>
            <a:ext cx="9973887" cy="4011648"/>
          </a:xfrm>
        </p:spPr>
        <p:txBody>
          <a:bodyPr>
            <a:noAutofit/>
          </a:bodyPr>
          <a:lstStyle/>
          <a:p>
            <a:pPr marL="457200" lvl="1" indent="0">
              <a:buNone/>
            </a:pPr>
            <a:endParaRPr lang="en-US" sz="1000" dirty="0"/>
          </a:p>
          <a:p>
            <a:r>
              <a:rPr lang="en-US" sz="2000" dirty="0"/>
              <a:t>Here to Help.</a:t>
            </a:r>
          </a:p>
          <a:p>
            <a:pPr lvl="1"/>
            <a:r>
              <a:rPr lang="en-US" sz="2000" dirty="0">
                <a:hlinkClick r:id="rId5"/>
              </a:rPr>
              <a:t>Servicedesk@chapman.edu</a:t>
            </a:r>
            <a:endParaRPr lang="en-US" sz="2000" dirty="0"/>
          </a:p>
          <a:p>
            <a:pPr lvl="1"/>
            <a:r>
              <a:rPr lang="en-US" sz="2000" dirty="0">
                <a:hlinkClick r:id="rId6"/>
              </a:rPr>
              <a:t>Purchasing@chapman.edu</a:t>
            </a:r>
            <a:endParaRPr lang="en-US" sz="2000" dirty="0"/>
          </a:p>
          <a:p>
            <a:pPr lvl="1"/>
            <a:r>
              <a:rPr lang="en-US" sz="2000" dirty="0">
                <a:hlinkClick r:id="rId7"/>
              </a:rPr>
              <a:t>AccountsPayable@chapman.edu</a:t>
            </a:r>
            <a:endParaRPr lang="en-US" sz="2000" dirty="0"/>
          </a:p>
          <a:p>
            <a:pPr marL="457200" lvl="1" indent="0">
              <a:buNone/>
            </a:pPr>
            <a:endParaRPr lang="en-US" sz="1000" dirty="0"/>
          </a:p>
        </p:txBody>
      </p:sp>
      <p:pic>
        <p:nvPicPr>
          <p:cNvPr id="4" name="Audio 3">
            <a:hlinkClick r:id="" action="ppaction://media"/>
            <a:extLst>
              <a:ext uri="{FF2B5EF4-FFF2-40B4-BE49-F238E27FC236}">
                <a16:creationId xmlns:a16="http://schemas.microsoft.com/office/drawing/2014/main" id="{C65DD75E-2988-4DEC-B419-D5045DC6B1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0827351"/>
      </p:ext>
    </p:extLst>
  </p:cSld>
  <p:clrMapOvr>
    <a:masterClrMapping/>
  </p:clrMapOvr>
  <mc:AlternateContent xmlns:mc="http://schemas.openxmlformats.org/markup-compatibility/2006" xmlns:p14="http://schemas.microsoft.com/office/powerpoint/2010/main">
    <mc:Choice Requires="p14">
      <p:transition spd="slow" p14:dur="2000" advTm="22944"/>
    </mc:Choice>
    <mc:Fallback xmlns="">
      <p:transition spd="slow" advTm="2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b="1" dirty="0"/>
              <a:t>Helpful Reports</a:t>
            </a:r>
            <a:endParaRPr lang="en-US" dirty="0"/>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fontScale="47500" lnSpcReduction="20000"/>
          </a:bodyPr>
          <a:lstStyle/>
          <a:p>
            <a:pPr lvl="1"/>
            <a:r>
              <a:rPr lang="en-US" sz="3700" dirty="0"/>
              <a:t>Budget Summary Inquiry</a:t>
            </a:r>
          </a:p>
          <a:p>
            <a:pPr lvl="2"/>
            <a:r>
              <a:rPr lang="en-US" sz="3100" dirty="0"/>
              <a:t>Can drill down – Details available</a:t>
            </a:r>
          </a:p>
          <a:p>
            <a:pPr lvl="2"/>
            <a:r>
              <a:rPr lang="en-US" sz="3100" dirty="0"/>
              <a:t>Has Encumbrance and Available Budget Balance</a:t>
            </a:r>
          </a:p>
          <a:p>
            <a:pPr lvl="2"/>
            <a:r>
              <a:rPr lang="en-US" sz="3100" dirty="0"/>
              <a:t>Downloadable to Excel</a:t>
            </a:r>
          </a:p>
          <a:p>
            <a:pPr lvl="1"/>
            <a:r>
              <a:rPr lang="en-US" sz="3700" dirty="0"/>
              <a:t>KK Detail </a:t>
            </a:r>
          </a:p>
          <a:p>
            <a:pPr lvl="2"/>
            <a:r>
              <a:rPr lang="en-US" sz="3100" dirty="0"/>
              <a:t>Similar to GL transaction Detail - identifies transactions by ENC, </a:t>
            </a:r>
            <a:r>
              <a:rPr lang="en-US" sz="3100" dirty="0" err="1"/>
              <a:t>PreENC</a:t>
            </a:r>
            <a:r>
              <a:rPr lang="en-US" sz="3100" dirty="0"/>
              <a:t> and Expenses to find out of balance transactions</a:t>
            </a:r>
          </a:p>
          <a:p>
            <a:pPr lvl="1"/>
            <a:r>
              <a:rPr lang="en-US" sz="3700" dirty="0"/>
              <a:t>Req and PO Budgetary Activity Report</a:t>
            </a:r>
          </a:p>
          <a:p>
            <a:pPr lvl="2"/>
            <a:r>
              <a:rPr lang="en-US" sz="3100" dirty="0"/>
              <a:t>Has Summary of PR and/or PO balances</a:t>
            </a:r>
          </a:p>
          <a:p>
            <a:pPr lvl="1"/>
            <a:r>
              <a:rPr lang="en-US" sz="3700" dirty="0"/>
              <a:t>PO Activity Report</a:t>
            </a:r>
          </a:p>
          <a:p>
            <a:pPr lvl="2"/>
            <a:r>
              <a:rPr lang="en-US" sz="3100" dirty="0"/>
              <a:t>Shows PO’s current statuses</a:t>
            </a:r>
            <a:r>
              <a:rPr lang="en-US" sz="2400" dirty="0"/>
              <a:t> </a:t>
            </a:r>
            <a:r>
              <a:rPr lang="en-US" sz="3100" dirty="0"/>
              <a:t>(Complete/Close, Dispatched, Pending Approval, Open)</a:t>
            </a:r>
          </a:p>
          <a:p>
            <a:pPr lvl="1"/>
            <a:r>
              <a:rPr lang="en-US" sz="3700" dirty="0"/>
              <a:t>PO Listing Detail</a:t>
            </a:r>
          </a:p>
          <a:p>
            <a:pPr lvl="2"/>
            <a:r>
              <a:rPr lang="en-US" sz="3100" dirty="0"/>
              <a:t>Has AP Voucher and PO Line Detail</a:t>
            </a:r>
          </a:p>
          <a:p>
            <a:pPr lvl="1"/>
            <a:r>
              <a:rPr lang="en-US" sz="3700" dirty="0"/>
              <a:t> PO Status Summary Query</a:t>
            </a:r>
          </a:p>
          <a:p>
            <a:pPr lvl="2"/>
            <a:r>
              <a:rPr lang="en-US" sz="3100" dirty="0"/>
              <a:t>Has Chartfield, AP Vouchers, Receipt #s, and Invoice #s </a:t>
            </a:r>
          </a:p>
          <a:p>
            <a:pPr lvl="1"/>
            <a:r>
              <a:rPr lang="en-US" sz="3700" dirty="0"/>
              <a:t>GL Transaction Details</a:t>
            </a:r>
          </a:p>
          <a:p>
            <a:pPr lvl="2"/>
            <a:r>
              <a:rPr lang="en-US" sz="3100" dirty="0"/>
              <a:t>Has Actuals</a:t>
            </a:r>
          </a:p>
        </p:txBody>
      </p:sp>
      <p:pic>
        <p:nvPicPr>
          <p:cNvPr id="12" name="Audio 11">
            <a:hlinkClick r:id="" action="ppaction://media"/>
            <a:extLst>
              <a:ext uri="{FF2B5EF4-FFF2-40B4-BE49-F238E27FC236}">
                <a16:creationId xmlns:a16="http://schemas.microsoft.com/office/drawing/2014/main" id="{516C322B-80BE-4825-8B54-9B84B375E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0966468"/>
      </p:ext>
    </p:extLst>
  </p:cSld>
  <p:clrMapOvr>
    <a:masterClrMapping/>
  </p:clrMapOvr>
  <mc:AlternateContent xmlns:mc="http://schemas.openxmlformats.org/markup-compatibility/2006" xmlns:p14="http://schemas.microsoft.com/office/powerpoint/2010/main">
    <mc:Choice Requires="p14">
      <p:transition spd="slow" p14:dur="2000" advTm="89297"/>
    </mc:Choice>
    <mc:Fallback xmlns="">
      <p:transition spd="slow" advTm="8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normAutofit/>
          </a:bodyPr>
          <a:lstStyle/>
          <a:p>
            <a:r>
              <a:rPr lang="en-US" sz="4000" dirty="0"/>
              <a:t>Common Issues--</a:t>
            </a:r>
            <a:r>
              <a:rPr lang="en-US" sz="3200" dirty="0"/>
              <a:t>that delay processing &amp; impact closing</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lstStyle/>
          <a:p>
            <a:r>
              <a:rPr lang="en-US" dirty="0"/>
              <a:t>PO invoices with Match Exceptions: Non-Receiving, Receiving in the wrong line, or not enough fund left in the PO to pay invoices.</a:t>
            </a:r>
          </a:p>
          <a:p>
            <a:r>
              <a:rPr lang="en-US" dirty="0"/>
              <a:t>Expense Report Pending Department’s action: Initiated but not submitted in Concur and submitted but pending approval in Concur.</a:t>
            </a:r>
          </a:p>
          <a:p>
            <a:r>
              <a:rPr lang="en-US" dirty="0"/>
              <a:t>Budget block: not enough fund to pay expenses or no budget exists.</a:t>
            </a:r>
          </a:p>
          <a:p>
            <a:r>
              <a:rPr lang="en-US" dirty="0"/>
              <a:t>Worklist: not checked or acted on regularly.</a:t>
            </a:r>
          </a:p>
          <a:p>
            <a:r>
              <a:rPr lang="en-US" dirty="0"/>
              <a:t>Out Of Office Delegate: not set up when the approver is out of the office.</a:t>
            </a:r>
          </a:p>
        </p:txBody>
      </p:sp>
      <p:pic>
        <p:nvPicPr>
          <p:cNvPr id="9" name="Audio 8">
            <a:hlinkClick r:id="" action="ppaction://media"/>
            <a:extLst>
              <a:ext uri="{FF2B5EF4-FFF2-40B4-BE49-F238E27FC236}">
                <a16:creationId xmlns:a16="http://schemas.microsoft.com/office/drawing/2014/main" id="{A7CC44AF-0CA1-4B8D-83BE-D8B558278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6213472"/>
      </p:ext>
    </p:extLst>
  </p:cSld>
  <p:clrMapOvr>
    <a:masterClrMapping/>
  </p:clrMapOvr>
  <mc:AlternateContent xmlns:mc="http://schemas.openxmlformats.org/markup-compatibility/2006" xmlns:p14="http://schemas.microsoft.com/office/powerpoint/2010/main">
    <mc:Choice Requires="p14">
      <p:transition spd="slow" p14:dur="2000" advTm="69606"/>
    </mc:Choice>
    <mc:Fallback xmlns="">
      <p:transition spd="slow" advTm="6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dirty="0"/>
              <a:t>PO Invoice Receiving - Reminder</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a:xfrm>
            <a:off x="1014153" y="1825625"/>
            <a:ext cx="9858894" cy="4351338"/>
          </a:xfrm>
        </p:spPr>
        <p:txBody>
          <a:bodyPr/>
          <a:lstStyle/>
          <a:p>
            <a:r>
              <a:rPr lang="en-US" sz="2600" dirty="0"/>
              <a:t>Receive your invoice on time in PS. (Please refer to deadlines on checklist)</a:t>
            </a:r>
          </a:p>
          <a:p>
            <a:r>
              <a:rPr lang="en-US" sz="2600" dirty="0"/>
              <a:t>Receive in the correct line. </a:t>
            </a:r>
          </a:p>
          <a:p>
            <a:r>
              <a:rPr lang="en-US" sz="2600" dirty="0"/>
              <a:t>Receive the correct amount and/or quantity. </a:t>
            </a:r>
          </a:p>
          <a:p>
            <a:r>
              <a:rPr lang="en-US" sz="2600" dirty="0"/>
              <a:t>Use the correct receiving date.</a:t>
            </a:r>
          </a:p>
          <a:p>
            <a:r>
              <a:rPr lang="en-US" sz="2600" dirty="0"/>
              <a:t>Always compare your invoice and PO.  Make necessary adjustment with Purchasing if PO needs to be modified before invoice can be paid.</a:t>
            </a:r>
          </a:p>
          <a:p>
            <a:r>
              <a:rPr lang="en-US" sz="2600" dirty="0"/>
              <a:t>Make sure you have enough funding in the PO before you receive your invoice in PS.</a:t>
            </a:r>
          </a:p>
          <a:p>
            <a:endParaRPr lang="en-US" dirty="0"/>
          </a:p>
        </p:txBody>
      </p:sp>
      <p:pic>
        <p:nvPicPr>
          <p:cNvPr id="4" name="Audio 3">
            <a:hlinkClick r:id="" action="ppaction://media"/>
            <a:extLst>
              <a:ext uri="{FF2B5EF4-FFF2-40B4-BE49-F238E27FC236}">
                <a16:creationId xmlns:a16="http://schemas.microsoft.com/office/drawing/2014/main" id="{8C3D116B-5383-456E-B53E-46C0CAC90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2603852"/>
      </p:ext>
    </p:extLst>
  </p:cSld>
  <p:clrMapOvr>
    <a:masterClrMapping/>
  </p:clrMapOvr>
  <mc:AlternateContent xmlns:mc="http://schemas.openxmlformats.org/markup-compatibility/2006" xmlns:p14="http://schemas.microsoft.com/office/powerpoint/2010/main">
    <mc:Choice Requires="p14">
      <p:transition spd="slow" p14:dur="2000" advTm="39649"/>
    </mc:Choice>
    <mc:Fallback xmlns="">
      <p:transition spd="slow" advTm="3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lstStyle/>
          <a:p>
            <a:r>
              <a:rPr lang="en-US" dirty="0"/>
              <a:t>Concur Travel Expenses</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lstStyle/>
          <a:p>
            <a:pPr marL="0" indent="0">
              <a:buNone/>
            </a:pPr>
            <a:r>
              <a:rPr lang="en-US" sz="3200" dirty="0"/>
              <a:t>Travel Requests for FY 22/23 </a:t>
            </a:r>
            <a:r>
              <a:rPr lang="en-US" dirty="0"/>
              <a:t>Please wait until 6/1 or after to enter TR.</a:t>
            </a:r>
          </a:p>
          <a:p>
            <a:pPr lvl="1"/>
            <a:r>
              <a:rPr lang="en-US" dirty="0"/>
              <a:t>ONLY ENTER Travel Requests between now and 5/31/22 if need Cash Advances.</a:t>
            </a:r>
          </a:p>
          <a:p>
            <a:pPr lvl="2"/>
            <a:r>
              <a:rPr lang="en-US" sz="2200" dirty="0"/>
              <a:t>Travel Requests and Cash Advances MUST be fully approved in Concur before CA can be paid</a:t>
            </a:r>
            <a:r>
              <a:rPr lang="en-US" dirty="0"/>
              <a:t>.</a:t>
            </a:r>
          </a:p>
          <a:p>
            <a:pPr lvl="2"/>
            <a:r>
              <a:rPr lang="en-US" sz="2200" dirty="0"/>
              <a:t>For future year travel entered this year, under Expense Type, select “Future Year Travel”.</a:t>
            </a:r>
          </a:p>
          <a:p>
            <a:pPr lvl="1"/>
            <a:endParaRPr lang="en-US" sz="2000" dirty="0"/>
          </a:p>
          <a:p>
            <a:endParaRPr lang="en-US" dirty="0"/>
          </a:p>
        </p:txBody>
      </p:sp>
      <p:pic>
        <p:nvPicPr>
          <p:cNvPr id="8" name="Audio 7">
            <a:hlinkClick r:id="" action="ppaction://media"/>
            <a:extLst>
              <a:ext uri="{FF2B5EF4-FFF2-40B4-BE49-F238E27FC236}">
                <a16:creationId xmlns:a16="http://schemas.microsoft.com/office/drawing/2014/main" id="{682B2001-F386-42A0-97F6-8D247D5344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601991"/>
      </p:ext>
    </p:extLst>
  </p:cSld>
  <p:clrMapOvr>
    <a:masterClrMapping/>
  </p:clrMapOvr>
  <mc:AlternateContent xmlns:mc="http://schemas.openxmlformats.org/markup-compatibility/2006" xmlns:p14="http://schemas.microsoft.com/office/powerpoint/2010/main">
    <mc:Choice Requires="p14">
      <p:transition spd="slow" p14:dur="2000" advTm="44653"/>
    </mc:Choice>
    <mc:Fallback xmlns="">
      <p:transition spd="slow" advTm="4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FEB5-ED1D-426D-AECA-2EBB25F69502}"/>
              </a:ext>
            </a:extLst>
          </p:cNvPr>
          <p:cNvSpPr>
            <a:spLocks noGrp="1"/>
          </p:cNvSpPr>
          <p:nvPr>
            <p:ph type="title"/>
          </p:nvPr>
        </p:nvSpPr>
        <p:spPr/>
        <p:txBody>
          <a:bodyPr>
            <a:normAutofit/>
          </a:bodyPr>
          <a:lstStyle/>
          <a:p>
            <a:r>
              <a:rPr lang="en-US" sz="4000" dirty="0"/>
              <a:t>Concur Travel Expenses (continued) </a:t>
            </a:r>
          </a:p>
        </p:txBody>
      </p:sp>
      <p:sp>
        <p:nvSpPr>
          <p:cNvPr id="3" name="Content Placeholder 2">
            <a:extLst>
              <a:ext uri="{FF2B5EF4-FFF2-40B4-BE49-F238E27FC236}">
                <a16:creationId xmlns:a16="http://schemas.microsoft.com/office/drawing/2014/main" id="{45720786-AD6D-48F1-B0D5-9742B1DBFA3C}"/>
              </a:ext>
            </a:extLst>
          </p:cNvPr>
          <p:cNvSpPr>
            <a:spLocks noGrp="1"/>
          </p:cNvSpPr>
          <p:nvPr>
            <p:ph idx="1"/>
          </p:nvPr>
        </p:nvSpPr>
        <p:spPr/>
        <p:txBody>
          <a:bodyPr>
            <a:normAutofit fontScale="85000" lnSpcReduction="20000"/>
          </a:bodyPr>
          <a:lstStyle/>
          <a:p>
            <a:r>
              <a:rPr lang="en-US" dirty="0"/>
              <a:t>21/22 Travel Expense and Reimbursement Report must be submitted online in Concur and fully approved on or before June 3</a:t>
            </a:r>
            <a:r>
              <a:rPr lang="en-US" baseline="30000" dirty="0"/>
              <a:t>rd</a:t>
            </a:r>
            <a:r>
              <a:rPr lang="en-US" dirty="0"/>
              <a:t>, 2022. </a:t>
            </a:r>
          </a:p>
          <a:p>
            <a:r>
              <a:rPr lang="en-US" dirty="0"/>
              <a:t>Expense Report must associate with both TR and CA when they are applicable.</a:t>
            </a:r>
          </a:p>
          <a:p>
            <a:r>
              <a:rPr lang="en-US" dirty="0"/>
              <a:t>Clearing unused TR Encumbrances – Reminder: </a:t>
            </a:r>
            <a:r>
              <a:rPr lang="en-US" b="1" dirty="0"/>
              <a:t>“Close/Inactivate Request” </a:t>
            </a:r>
            <a:r>
              <a:rPr lang="en-US" dirty="0"/>
              <a:t>in Concur relieves encumbrances</a:t>
            </a:r>
          </a:p>
          <a:p>
            <a:r>
              <a:rPr lang="en-US" dirty="0"/>
              <a:t>If there is a CA outstanding, please submit Expense Report to clear encumbrance and advance.</a:t>
            </a:r>
          </a:p>
          <a:p>
            <a:r>
              <a:rPr lang="en-US" dirty="0"/>
              <a:t>Expense Report must have itemized expense type to ensure accounting line is properly recorded.</a:t>
            </a:r>
          </a:p>
          <a:p>
            <a:r>
              <a:rPr lang="en-US" dirty="0"/>
              <a:t>Travel crossing fiscal year(s) --If the majority expenses fall in the current FY, submit for the CY.  Otherwise, submit for the next FY. If not fully approved by May 31, all travel expense report should be added to accrual worksheet. (Do not include </a:t>
            </a:r>
            <a:r>
              <a:rPr lang="en-US" dirty="0" err="1"/>
              <a:t>Pcard</a:t>
            </a:r>
            <a:r>
              <a:rPr lang="en-US" dirty="0"/>
              <a:t> transactions on accrual worksheet.)</a:t>
            </a:r>
          </a:p>
          <a:p>
            <a:endParaRPr lang="en-US" dirty="0"/>
          </a:p>
        </p:txBody>
      </p:sp>
      <p:pic>
        <p:nvPicPr>
          <p:cNvPr id="13" name="Audio 12">
            <a:hlinkClick r:id="" action="ppaction://media"/>
            <a:extLst>
              <a:ext uri="{FF2B5EF4-FFF2-40B4-BE49-F238E27FC236}">
                <a16:creationId xmlns:a16="http://schemas.microsoft.com/office/drawing/2014/main" id="{73B6A070-C8EF-4CF1-970E-AC9BB2E647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4388511"/>
      </p:ext>
    </p:extLst>
  </p:cSld>
  <p:clrMapOvr>
    <a:masterClrMapping/>
  </p:clrMapOvr>
  <mc:AlternateContent xmlns:mc="http://schemas.openxmlformats.org/markup-compatibility/2006" xmlns:p14="http://schemas.microsoft.com/office/powerpoint/2010/main">
    <mc:Choice Requires="p14">
      <p:transition spd="slow" p14:dur="2000" advTm="75075"/>
    </mc:Choice>
    <mc:Fallback xmlns="">
      <p:transition spd="slow" advTm="7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693E72485CD24B8B65D02DB91BC2AD" ma:contentTypeVersion="7" ma:contentTypeDescription="Create a new document." ma:contentTypeScope="" ma:versionID="91e756f05410381a76771283a6799768">
  <xsd:schema xmlns:xsd="http://www.w3.org/2001/XMLSchema" xmlns:xs="http://www.w3.org/2001/XMLSchema" xmlns:p="http://schemas.microsoft.com/office/2006/metadata/properties" xmlns:ns3="945aed2d-b9d2-47d7-bcac-dde646351a3e" xmlns:ns4="71bac3e9-7f87-4e15-a4ef-697a0a70f716" targetNamespace="http://schemas.microsoft.com/office/2006/metadata/properties" ma:root="true" ma:fieldsID="136a1c983d0da0a014f29d304b26824b" ns3:_="" ns4:_="">
    <xsd:import namespace="945aed2d-b9d2-47d7-bcac-dde646351a3e"/>
    <xsd:import namespace="71bac3e9-7f87-4e15-a4ef-697a0a70f7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aed2d-b9d2-47d7-bcac-dde646351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bac3e9-7f87-4e15-a4ef-697a0a70f7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9E0F7E-A980-4A11-9899-0B1D73C02B83}">
  <ds:schemaRefs>
    <ds:schemaRef ds:uri="http://schemas.microsoft.com/office/2006/metadata/properties"/>
    <ds:schemaRef ds:uri="http://purl.org/dc/dcmitype/"/>
    <ds:schemaRef ds:uri="71bac3e9-7f87-4e15-a4ef-697a0a70f716"/>
    <ds:schemaRef ds:uri="http://schemas.microsoft.com/office/2006/documentManagement/types"/>
    <ds:schemaRef ds:uri="http://purl.org/dc/elements/1.1/"/>
    <ds:schemaRef ds:uri="http://schemas.microsoft.com/office/infopath/2007/PartnerControls"/>
    <ds:schemaRef ds:uri="945aed2d-b9d2-47d7-bcac-dde646351a3e"/>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0A99FB12-753B-4380-A01D-2A5DFC94D2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aed2d-b9d2-47d7-bcac-dde646351a3e"/>
    <ds:schemaRef ds:uri="71bac3e9-7f87-4e15-a4ef-697a0a70f7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F9D14D-867F-4535-8545-3627A974C7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10847</TotalTime>
  <Words>1105</Words>
  <Application>Microsoft Office PowerPoint</Application>
  <PresentationFormat>Widescreen</PresentationFormat>
  <Paragraphs>122</Paragraphs>
  <Slides>14</Slides>
  <Notes>14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People Soft Finance</vt:lpstr>
      <vt:lpstr>Agenda</vt:lpstr>
      <vt:lpstr>FY 21/22  Year End Prep—The Basic Steps……</vt:lpstr>
      <vt:lpstr>FY 21/22  Year End Prep—The Basic Steps……</vt:lpstr>
      <vt:lpstr>Helpful Reports</vt:lpstr>
      <vt:lpstr>Common Issues--that delay processing &amp; impact closing</vt:lpstr>
      <vt:lpstr>PO Invoice Receiving - Reminder</vt:lpstr>
      <vt:lpstr>Concur Travel Expenses</vt:lpstr>
      <vt:lpstr>Concur Travel Expenses (continued) </vt:lpstr>
      <vt:lpstr>Concur P-card Expense Reporting</vt:lpstr>
      <vt:lpstr>FY 20/21 New Year Reminder </vt:lpstr>
      <vt:lpstr>FY 22/23 New Year Reminder - Continued</vt:lpstr>
      <vt:lpstr>!! IMPORTANT !! Out Of Office Delegate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Craft, Patrick</cp:lastModifiedBy>
  <cp:revision>70</cp:revision>
  <cp:lastPrinted>2020-04-24T16:48:24Z</cp:lastPrinted>
  <dcterms:created xsi:type="dcterms:W3CDTF">2018-03-15T23:08:40Z</dcterms:created>
  <dcterms:modified xsi:type="dcterms:W3CDTF">2022-04-19T22:32:13Z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0x01010004693E72485CD24B8B65D02DB91BC2AD</vt:lpwstr>
  </property>
</Properties>
</file>