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9" r:id="rId1"/>
  </p:sldMasterIdLst>
  <p:notesMasterIdLst>
    <p:notesMasterId r:id="rId41"/>
  </p:notesMasterIdLst>
  <p:handoutMasterIdLst>
    <p:handoutMasterId r:id="rId42"/>
  </p:handoutMasterIdLst>
  <p:sldIdLst>
    <p:sldId id="256" r:id="rId2"/>
    <p:sldId id="325" r:id="rId3"/>
    <p:sldId id="286" r:id="rId4"/>
    <p:sldId id="294" r:id="rId5"/>
    <p:sldId id="306" r:id="rId6"/>
    <p:sldId id="287" r:id="rId7"/>
    <p:sldId id="298" r:id="rId8"/>
    <p:sldId id="335" r:id="rId9"/>
    <p:sldId id="336" r:id="rId10"/>
    <p:sldId id="337" r:id="rId11"/>
    <p:sldId id="340" r:id="rId12"/>
    <p:sldId id="341" r:id="rId13"/>
    <p:sldId id="342" r:id="rId14"/>
    <p:sldId id="343" r:id="rId15"/>
    <p:sldId id="305" r:id="rId16"/>
    <p:sldId id="309" r:id="rId17"/>
    <p:sldId id="310" r:id="rId18"/>
    <p:sldId id="331" r:id="rId19"/>
    <p:sldId id="315" r:id="rId20"/>
    <p:sldId id="316" r:id="rId21"/>
    <p:sldId id="327" r:id="rId22"/>
    <p:sldId id="317" r:id="rId23"/>
    <p:sldId id="328" r:id="rId24"/>
    <p:sldId id="329" r:id="rId25"/>
    <p:sldId id="320" r:id="rId26"/>
    <p:sldId id="333" r:id="rId27"/>
    <p:sldId id="318" r:id="rId28"/>
    <p:sldId id="319" r:id="rId29"/>
    <p:sldId id="321" r:id="rId30"/>
    <p:sldId id="338" r:id="rId31"/>
    <p:sldId id="289" r:id="rId32"/>
    <p:sldId id="290" r:id="rId33"/>
    <p:sldId id="291" r:id="rId34"/>
    <p:sldId id="334" r:id="rId35"/>
    <p:sldId id="322" r:id="rId36"/>
    <p:sldId id="323" r:id="rId37"/>
    <p:sldId id="324" r:id="rId38"/>
    <p:sldId id="339" r:id="rId39"/>
    <p:sldId id="330" r:id="rId40"/>
  </p:sldIdLst>
  <p:sldSz cx="9144000" cy="6858000" type="letter"/>
  <p:notesSz cx="7026275" cy="9312275"/>
  <p:defaultTextStyle>
    <a:defPPr>
      <a:defRPr lang="en-US"/>
    </a:defPPr>
    <a:lvl1pPr algn="l" rtl="0" eaLnBrk="0" fontAlgn="base" hangingPunct="0">
      <a:spcBef>
        <a:spcPct val="0"/>
      </a:spcBef>
      <a:spcAft>
        <a:spcPct val="0"/>
      </a:spcAft>
      <a:defRPr kern="1200">
        <a:solidFill>
          <a:schemeClr val="tx1"/>
        </a:solidFill>
        <a:latin typeface="Tahoma" charset="0"/>
        <a:ea typeface="+mn-ea"/>
        <a:cs typeface="+mn-cs"/>
      </a:defRPr>
    </a:lvl1pPr>
    <a:lvl2pPr marL="457200" algn="l" rtl="0" eaLnBrk="0" fontAlgn="base" hangingPunct="0">
      <a:spcBef>
        <a:spcPct val="0"/>
      </a:spcBef>
      <a:spcAft>
        <a:spcPct val="0"/>
      </a:spcAft>
      <a:defRPr kern="1200">
        <a:solidFill>
          <a:schemeClr val="tx1"/>
        </a:solidFill>
        <a:latin typeface="Tahoma" charset="0"/>
        <a:ea typeface="+mn-ea"/>
        <a:cs typeface="+mn-cs"/>
      </a:defRPr>
    </a:lvl2pPr>
    <a:lvl3pPr marL="914400" algn="l" rtl="0" eaLnBrk="0" fontAlgn="base" hangingPunct="0">
      <a:spcBef>
        <a:spcPct val="0"/>
      </a:spcBef>
      <a:spcAft>
        <a:spcPct val="0"/>
      </a:spcAft>
      <a:defRPr kern="1200">
        <a:solidFill>
          <a:schemeClr val="tx1"/>
        </a:solidFill>
        <a:latin typeface="Tahoma" charset="0"/>
        <a:ea typeface="+mn-ea"/>
        <a:cs typeface="+mn-cs"/>
      </a:defRPr>
    </a:lvl3pPr>
    <a:lvl4pPr marL="1371600" algn="l" rtl="0" eaLnBrk="0" fontAlgn="base" hangingPunct="0">
      <a:spcBef>
        <a:spcPct val="0"/>
      </a:spcBef>
      <a:spcAft>
        <a:spcPct val="0"/>
      </a:spcAft>
      <a:defRPr kern="1200">
        <a:solidFill>
          <a:schemeClr val="tx1"/>
        </a:solidFill>
        <a:latin typeface="Tahoma" charset="0"/>
        <a:ea typeface="+mn-ea"/>
        <a:cs typeface="+mn-cs"/>
      </a:defRPr>
    </a:lvl4pPr>
    <a:lvl5pPr marL="1828800" algn="l" rtl="0" eaLnBrk="0" fontAlgn="base" hangingPunct="0">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254" autoAdjust="0"/>
    <p:restoredTop sz="95501" autoAdjust="0"/>
  </p:normalViewPr>
  <p:slideViewPr>
    <p:cSldViewPr>
      <p:cViewPr varScale="1">
        <p:scale>
          <a:sx n="84" d="100"/>
          <a:sy n="84" d="100"/>
        </p:scale>
        <p:origin x="1542" y="96"/>
      </p:cViewPr>
      <p:guideLst>
        <p:guide orient="horz" pos="2160"/>
        <p:guide pos="2880"/>
      </p:guideLst>
    </p:cSldViewPr>
  </p:slideViewPr>
  <p:outlineViewPr>
    <p:cViewPr>
      <p:scale>
        <a:sx n="33" d="100"/>
        <a:sy n="33" d="100"/>
      </p:scale>
      <p:origin x="0" y="-681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69" d="100"/>
          <a:sy n="69" d="100"/>
        </p:scale>
        <p:origin x="2748"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hdr" sz="quarter"/>
          </p:nvPr>
        </p:nvSpPr>
        <p:spPr bwMode="auto">
          <a:xfrm>
            <a:off x="0" y="0"/>
            <a:ext cx="3044719" cy="466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726" tIns="46863" rIns="93726" bIns="46863" numCol="1" anchor="t"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143363" name="Rectangle 3"/>
          <p:cNvSpPr>
            <a:spLocks noGrp="1" noChangeArrowheads="1"/>
          </p:cNvSpPr>
          <p:nvPr>
            <p:ph type="dt" sz="quarter" idx="1"/>
          </p:nvPr>
        </p:nvSpPr>
        <p:spPr bwMode="auto">
          <a:xfrm>
            <a:off x="3979930" y="0"/>
            <a:ext cx="3044719" cy="466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726" tIns="46863" rIns="93726" bIns="46863" numCol="1" anchor="t" anchorCtr="0" compatLnSpc="1">
            <a:prstTxWarp prst="textNoShape">
              <a:avLst/>
            </a:prstTxWarp>
          </a:bodyPr>
          <a:lstStyle>
            <a:lvl1pPr algn="r" eaLnBrk="1" hangingPunct="1">
              <a:defRPr sz="1200" smtClean="0">
                <a:latin typeface="Arial" charset="0"/>
              </a:defRPr>
            </a:lvl1pPr>
          </a:lstStyle>
          <a:p>
            <a:pPr>
              <a:defRPr/>
            </a:pPr>
            <a:endParaRPr lang="en-US"/>
          </a:p>
        </p:txBody>
      </p:sp>
      <p:sp>
        <p:nvSpPr>
          <p:cNvPr id="143364" name="Rectangle 4"/>
          <p:cNvSpPr>
            <a:spLocks noGrp="1" noChangeArrowheads="1"/>
          </p:cNvSpPr>
          <p:nvPr>
            <p:ph type="ftr" sz="quarter" idx="2"/>
          </p:nvPr>
        </p:nvSpPr>
        <p:spPr bwMode="auto">
          <a:xfrm>
            <a:off x="0" y="8844653"/>
            <a:ext cx="3044719" cy="466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726" tIns="46863" rIns="93726" bIns="46863" numCol="1" anchor="b"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143365" name="Rectangle 5"/>
          <p:cNvSpPr>
            <a:spLocks noGrp="1" noChangeArrowheads="1"/>
          </p:cNvSpPr>
          <p:nvPr>
            <p:ph type="sldNum" sz="quarter" idx="3"/>
          </p:nvPr>
        </p:nvSpPr>
        <p:spPr bwMode="auto">
          <a:xfrm>
            <a:off x="3979930" y="8844653"/>
            <a:ext cx="3044719" cy="466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726" tIns="46863" rIns="93726" bIns="46863" numCol="1" anchor="b" anchorCtr="0" compatLnSpc="1">
            <a:prstTxWarp prst="textNoShape">
              <a:avLst/>
            </a:prstTxWarp>
          </a:bodyPr>
          <a:lstStyle>
            <a:lvl1pPr algn="r" eaLnBrk="1" hangingPunct="1">
              <a:defRPr sz="1200" smtClean="0">
                <a:latin typeface="Arial" charset="0"/>
              </a:defRPr>
            </a:lvl1pPr>
          </a:lstStyle>
          <a:p>
            <a:pPr>
              <a:defRPr/>
            </a:pPr>
            <a:fld id="{A6F8124D-4B9B-4701-8DC0-FBBFB7DFF350}" type="slidenum">
              <a:rPr lang="en-US"/>
              <a:pPr>
                <a:defRPr/>
              </a:pPr>
              <a:t>‹#›</a:t>
            </a:fld>
            <a:endParaRPr lang="en-US"/>
          </a:p>
        </p:txBody>
      </p:sp>
    </p:spTree>
    <p:extLst>
      <p:ext uri="{BB962C8B-B14F-4D97-AF65-F5344CB8AC3E}">
        <p14:creationId xmlns:p14="http://schemas.microsoft.com/office/powerpoint/2010/main" val="25738657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074" name="Rectangle 2"/>
          <p:cNvSpPr>
            <a:spLocks noGrp="1" noChangeArrowheads="1"/>
          </p:cNvSpPr>
          <p:nvPr>
            <p:ph type="hdr" sz="quarter"/>
          </p:nvPr>
        </p:nvSpPr>
        <p:spPr bwMode="auto">
          <a:xfrm>
            <a:off x="0" y="0"/>
            <a:ext cx="3044719" cy="466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726" tIns="46863" rIns="93726" bIns="46863" numCol="1" anchor="t"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131075" name="Rectangle 3"/>
          <p:cNvSpPr>
            <a:spLocks noGrp="1" noChangeArrowheads="1"/>
          </p:cNvSpPr>
          <p:nvPr>
            <p:ph type="dt" idx="1"/>
          </p:nvPr>
        </p:nvSpPr>
        <p:spPr bwMode="auto">
          <a:xfrm>
            <a:off x="3979930" y="0"/>
            <a:ext cx="3044719" cy="466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726" tIns="46863" rIns="93726" bIns="46863" numCol="1" anchor="t" anchorCtr="0" compatLnSpc="1">
            <a:prstTxWarp prst="textNoShape">
              <a:avLst/>
            </a:prstTxWarp>
          </a:bodyPr>
          <a:lstStyle>
            <a:lvl1pPr algn="r" eaLnBrk="1" hangingPunct="1">
              <a:defRPr sz="1200" smtClean="0">
                <a:latin typeface="Arial" charset="0"/>
              </a:defRPr>
            </a:lvl1pPr>
          </a:lstStyle>
          <a:p>
            <a:pPr>
              <a:defRPr/>
            </a:pPr>
            <a:endParaRPr lang="en-US"/>
          </a:p>
        </p:txBody>
      </p:sp>
      <p:sp>
        <p:nvSpPr>
          <p:cNvPr id="36868" name="Rectangle 4"/>
          <p:cNvSpPr>
            <a:spLocks noGrp="1" noRot="1" noChangeAspect="1" noChangeArrowheads="1" noTextEdit="1"/>
          </p:cNvSpPr>
          <p:nvPr>
            <p:ph type="sldImg" idx="2"/>
          </p:nvPr>
        </p:nvSpPr>
        <p:spPr bwMode="auto">
          <a:xfrm>
            <a:off x="1185863" y="698500"/>
            <a:ext cx="4656137" cy="34925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1077" name="Rectangle 5"/>
          <p:cNvSpPr>
            <a:spLocks noGrp="1" noChangeArrowheads="1"/>
          </p:cNvSpPr>
          <p:nvPr>
            <p:ph type="body" sz="quarter" idx="3"/>
          </p:nvPr>
        </p:nvSpPr>
        <p:spPr bwMode="auto">
          <a:xfrm>
            <a:off x="702628" y="4423934"/>
            <a:ext cx="5621020" cy="4189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726" tIns="46863" rIns="93726" bIns="4686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1078" name="Rectangle 6"/>
          <p:cNvSpPr>
            <a:spLocks noGrp="1" noChangeArrowheads="1"/>
          </p:cNvSpPr>
          <p:nvPr>
            <p:ph type="ftr" sz="quarter" idx="4"/>
          </p:nvPr>
        </p:nvSpPr>
        <p:spPr bwMode="auto">
          <a:xfrm>
            <a:off x="0" y="8844653"/>
            <a:ext cx="3044719" cy="466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726" tIns="46863" rIns="93726" bIns="46863" numCol="1" anchor="b"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131079" name="Rectangle 7"/>
          <p:cNvSpPr>
            <a:spLocks noGrp="1" noChangeArrowheads="1"/>
          </p:cNvSpPr>
          <p:nvPr>
            <p:ph type="sldNum" sz="quarter" idx="5"/>
          </p:nvPr>
        </p:nvSpPr>
        <p:spPr bwMode="auto">
          <a:xfrm>
            <a:off x="3979930" y="8844653"/>
            <a:ext cx="3044719" cy="466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726" tIns="46863" rIns="93726" bIns="46863" numCol="1" anchor="b" anchorCtr="0" compatLnSpc="1">
            <a:prstTxWarp prst="textNoShape">
              <a:avLst/>
            </a:prstTxWarp>
          </a:bodyPr>
          <a:lstStyle>
            <a:lvl1pPr algn="r" eaLnBrk="1" hangingPunct="1">
              <a:defRPr sz="1200" smtClean="0">
                <a:latin typeface="Arial" charset="0"/>
              </a:defRPr>
            </a:lvl1pPr>
          </a:lstStyle>
          <a:p>
            <a:pPr>
              <a:defRPr/>
            </a:pPr>
            <a:fld id="{6401A18C-C8CA-4092-AB5A-4590EDF3A6A6}" type="slidenum">
              <a:rPr lang="en-US"/>
              <a:pPr>
                <a:defRPr/>
              </a:pPr>
              <a:t>‹#›</a:t>
            </a:fld>
            <a:endParaRPr lang="en-US"/>
          </a:p>
        </p:txBody>
      </p:sp>
    </p:spTree>
    <p:extLst>
      <p:ext uri="{BB962C8B-B14F-4D97-AF65-F5344CB8AC3E}">
        <p14:creationId xmlns:p14="http://schemas.microsoft.com/office/powerpoint/2010/main" val="17778034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a:t>
            </a:r>
            <a:r>
              <a:rPr lang="en-US" baseline="0" dirty="0" smtClean="0"/>
              <a:t> You hear shots down the hall. What do you do?</a:t>
            </a:r>
            <a:endParaRPr lang="en-US" dirty="0"/>
          </a:p>
        </p:txBody>
      </p:sp>
      <p:sp>
        <p:nvSpPr>
          <p:cNvPr id="4" name="Slide Number Placeholder 3"/>
          <p:cNvSpPr>
            <a:spLocks noGrp="1"/>
          </p:cNvSpPr>
          <p:nvPr>
            <p:ph type="sldNum" sz="quarter" idx="10"/>
          </p:nvPr>
        </p:nvSpPr>
        <p:spPr/>
        <p:txBody>
          <a:bodyPr/>
          <a:lstStyle/>
          <a:p>
            <a:pPr>
              <a:defRPr/>
            </a:pPr>
            <a:fld id="{6401A18C-C8CA-4092-AB5A-4590EDF3A6A6}" type="slidenum">
              <a:rPr lang="en-US" smtClean="0"/>
              <a:pPr>
                <a:defRPr/>
              </a:pPr>
              <a:t>1</a:t>
            </a:fld>
            <a:endParaRPr lang="en-US"/>
          </a:p>
        </p:txBody>
      </p:sp>
    </p:spTree>
    <p:extLst>
      <p:ext uri="{BB962C8B-B14F-4D97-AF65-F5344CB8AC3E}">
        <p14:creationId xmlns:p14="http://schemas.microsoft.com/office/powerpoint/2010/main" val="70908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a:t>
            </a:r>
            <a:endParaRPr lang="en-US" dirty="0"/>
          </a:p>
        </p:txBody>
      </p:sp>
      <p:sp>
        <p:nvSpPr>
          <p:cNvPr id="4" name="Slide Number Placeholder 3"/>
          <p:cNvSpPr>
            <a:spLocks noGrp="1"/>
          </p:cNvSpPr>
          <p:nvPr>
            <p:ph type="sldNum" sz="quarter" idx="10"/>
          </p:nvPr>
        </p:nvSpPr>
        <p:spPr/>
        <p:txBody>
          <a:bodyPr/>
          <a:lstStyle/>
          <a:p>
            <a:pPr>
              <a:defRPr/>
            </a:pPr>
            <a:fld id="{6401A18C-C8CA-4092-AB5A-4590EDF3A6A6}" type="slidenum">
              <a:rPr lang="en-US" smtClean="0"/>
              <a:pPr>
                <a:defRPr/>
              </a:pPr>
              <a:t>10</a:t>
            </a:fld>
            <a:endParaRPr lang="en-US"/>
          </a:p>
        </p:txBody>
      </p:sp>
    </p:spTree>
    <p:extLst>
      <p:ext uri="{BB962C8B-B14F-4D97-AF65-F5344CB8AC3E}">
        <p14:creationId xmlns:p14="http://schemas.microsoft.com/office/powerpoint/2010/main" val="185545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a:t>
            </a:r>
            <a:endParaRPr lang="en-US" dirty="0"/>
          </a:p>
        </p:txBody>
      </p:sp>
      <p:sp>
        <p:nvSpPr>
          <p:cNvPr id="4" name="Slide Number Placeholder 3"/>
          <p:cNvSpPr>
            <a:spLocks noGrp="1"/>
          </p:cNvSpPr>
          <p:nvPr>
            <p:ph type="sldNum" sz="quarter" idx="10"/>
          </p:nvPr>
        </p:nvSpPr>
        <p:spPr/>
        <p:txBody>
          <a:bodyPr/>
          <a:lstStyle/>
          <a:p>
            <a:pPr>
              <a:defRPr/>
            </a:pPr>
            <a:fld id="{6401A18C-C8CA-4092-AB5A-4590EDF3A6A6}" type="slidenum">
              <a:rPr lang="en-US" smtClean="0"/>
              <a:pPr>
                <a:defRPr/>
              </a:pPr>
              <a:t>11</a:t>
            </a:fld>
            <a:endParaRPr lang="en-US"/>
          </a:p>
        </p:txBody>
      </p:sp>
    </p:spTree>
    <p:extLst>
      <p:ext uri="{BB962C8B-B14F-4D97-AF65-F5344CB8AC3E}">
        <p14:creationId xmlns:p14="http://schemas.microsoft.com/office/powerpoint/2010/main" val="2366665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a:t>
            </a:r>
            <a:endParaRPr lang="en-US" dirty="0"/>
          </a:p>
        </p:txBody>
      </p:sp>
      <p:sp>
        <p:nvSpPr>
          <p:cNvPr id="4" name="Slide Number Placeholder 3"/>
          <p:cNvSpPr>
            <a:spLocks noGrp="1"/>
          </p:cNvSpPr>
          <p:nvPr>
            <p:ph type="sldNum" sz="quarter" idx="10"/>
          </p:nvPr>
        </p:nvSpPr>
        <p:spPr/>
        <p:txBody>
          <a:bodyPr/>
          <a:lstStyle/>
          <a:p>
            <a:pPr>
              <a:defRPr/>
            </a:pPr>
            <a:fld id="{6401A18C-C8CA-4092-AB5A-4590EDF3A6A6}" type="slidenum">
              <a:rPr lang="en-US" smtClean="0"/>
              <a:pPr>
                <a:defRPr/>
              </a:pPr>
              <a:t>12</a:t>
            </a:fld>
            <a:endParaRPr lang="en-US"/>
          </a:p>
        </p:txBody>
      </p:sp>
    </p:spTree>
    <p:extLst>
      <p:ext uri="{BB962C8B-B14F-4D97-AF65-F5344CB8AC3E}">
        <p14:creationId xmlns:p14="http://schemas.microsoft.com/office/powerpoint/2010/main" val="3140855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a:t>
            </a:r>
            <a:endParaRPr lang="en-US" dirty="0"/>
          </a:p>
        </p:txBody>
      </p:sp>
      <p:sp>
        <p:nvSpPr>
          <p:cNvPr id="4" name="Slide Number Placeholder 3"/>
          <p:cNvSpPr>
            <a:spLocks noGrp="1"/>
          </p:cNvSpPr>
          <p:nvPr>
            <p:ph type="sldNum" sz="quarter" idx="10"/>
          </p:nvPr>
        </p:nvSpPr>
        <p:spPr/>
        <p:txBody>
          <a:bodyPr/>
          <a:lstStyle/>
          <a:p>
            <a:pPr>
              <a:defRPr/>
            </a:pPr>
            <a:fld id="{6401A18C-C8CA-4092-AB5A-4590EDF3A6A6}" type="slidenum">
              <a:rPr lang="en-US" smtClean="0"/>
              <a:pPr>
                <a:defRPr/>
              </a:pPr>
              <a:t>13</a:t>
            </a:fld>
            <a:endParaRPr lang="en-US"/>
          </a:p>
        </p:txBody>
      </p:sp>
    </p:spTree>
    <p:extLst>
      <p:ext uri="{BB962C8B-B14F-4D97-AF65-F5344CB8AC3E}">
        <p14:creationId xmlns:p14="http://schemas.microsoft.com/office/powerpoint/2010/main" val="4081099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a:t>
            </a:r>
            <a:endParaRPr lang="en-US" dirty="0"/>
          </a:p>
        </p:txBody>
      </p:sp>
      <p:sp>
        <p:nvSpPr>
          <p:cNvPr id="4" name="Slide Number Placeholder 3"/>
          <p:cNvSpPr>
            <a:spLocks noGrp="1"/>
          </p:cNvSpPr>
          <p:nvPr>
            <p:ph type="sldNum" sz="quarter" idx="10"/>
          </p:nvPr>
        </p:nvSpPr>
        <p:spPr/>
        <p:txBody>
          <a:bodyPr/>
          <a:lstStyle/>
          <a:p>
            <a:pPr>
              <a:defRPr/>
            </a:pPr>
            <a:fld id="{6401A18C-C8CA-4092-AB5A-4590EDF3A6A6}" type="slidenum">
              <a:rPr lang="en-US" smtClean="0"/>
              <a:pPr>
                <a:defRPr/>
              </a:pPr>
              <a:t>14</a:t>
            </a:fld>
            <a:endParaRPr lang="en-US"/>
          </a:p>
        </p:txBody>
      </p:sp>
    </p:spTree>
    <p:extLst>
      <p:ext uri="{BB962C8B-B14F-4D97-AF65-F5344CB8AC3E}">
        <p14:creationId xmlns:p14="http://schemas.microsoft.com/office/powerpoint/2010/main" val="25346905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 In 80% of</a:t>
            </a:r>
            <a:r>
              <a:rPr lang="en-US" baseline="0" dirty="0" smtClean="0"/>
              <a:t> incidents 1 other person knew; 60% at least 2 others knew.</a:t>
            </a:r>
            <a:endParaRPr lang="en-US" dirty="0"/>
          </a:p>
        </p:txBody>
      </p:sp>
      <p:sp>
        <p:nvSpPr>
          <p:cNvPr id="4" name="Slide Number Placeholder 3"/>
          <p:cNvSpPr>
            <a:spLocks noGrp="1"/>
          </p:cNvSpPr>
          <p:nvPr>
            <p:ph type="sldNum" sz="quarter" idx="10"/>
          </p:nvPr>
        </p:nvSpPr>
        <p:spPr/>
        <p:txBody>
          <a:bodyPr/>
          <a:lstStyle/>
          <a:p>
            <a:pPr>
              <a:defRPr/>
            </a:pPr>
            <a:fld id="{6401A18C-C8CA-4092-AB5A-4590EDF3A6A6}" type="slidenum">
              <a:rPr lang="en-US" smtClean="0"/>
              <a:pPr>
                <a:defRPr/>
              </a:pPr>
              <a:t>15</a:t>
            </a:fld>
            <a:endParaRPr lang="en-US"/>
          </a:p>
        </p:txBody>
      </p:sp>
    </p:spTree>
    <p:extLst>
      <p:ext uri="{BB962C8B-B14F-4D97-AF65-F5344CB8AC3E}">
        <p14:creationId xmlns:p14="http://schemas.microsoft.com/office/powerpoint/2010/main" val="8095493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a:t>
            </a:r>
            <a:endParaRPr lang="en-US" dirty="0"/>
          </a:p>
        </p:txBody>
      </p:sp>
      <p:sp>
        <p:nvSpPr>
          <p:cNvPr id="4" name="Slide Number Placeholder 3"/>
          <p:cNvSpPr>
            <a:spLocks noGrp="1"/>
          </p:cNvSpPr>
          <p:nvPr>
            <p:ph type="sldNum" sz="quarter" idx="10"/>
          </p:nvPr>
        </p:nvSpPr>
        <p:spPr/>
        <p:txBody>
          <a:bodyPr/>
          <a:lstStyle/>
          <a:p>
            <a:pPr>
              <a:defRPr/>
            </a:pPr>
            <a:fld id="{6401A18C-C8CA-4092-AB5A-4590EDF3A6A6}" type="slidenum">
              <a:rPr lang="en-US" smtClean="0"/>
              <a:pPr>
                <a:defRPr/>
              </a:pPr>
              <a:t>16</a:t>
            </a:fld>
            <a:endParaRPr lang="en-US"/>
          </a:p>
        </p:txBody>
      </p:sp>
    </p:spTree>
    <p:extLst>
      <p:ext uri="{BB962C8B-B14F-4D97-AF65-F5344CB8AC3E}">
        <p14:creationId xmlns:p14="http://schemas.microsoft.com/office/powerpoint/2010/main" val="484533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a:t>
            </a:r>
            <a:endParaRPr lang="en-US" dirty="0"/>
          </a:p>
        </p:txBody>
      </p:sp>
      <p:sp>
        <p:nvSpPr>
          <p:cNvPr id="4" name="Slide Number Placeholder 3"/>
          <p:cNvSpPr>
            <a:spLocks noGrp="1"/>
          </p:cNvSpPr>
          <p:nvPr>
            <p:ph type="sldNum" sz="quarter" idx="10"/>
          </p:nvPr>
        </p:nvSpPr>
        <p:spPr/>
        <p:txBody>
          <a:bodyPr/>
          <a:lstStyle/>
          <a:p>
            <a:pPr>
              <a:defRPr/>
            </a:pPr>
            <a:fld id="{6401A18C-C8CA-4092-AB5A-4590EDF3A6A6}" type="slidenum">
              <a:rPr lang="en-US" smtClean="0"/>
              <a:pPr>
                <a:defRPr/>
              </a:pPr>
              <a:t>17</a:t>
            </a:fld>
            <a:endParaRPr lang="en-US"/>
          </a:p>
        </p:txBody>
      </p:sp>
    </p:spTree>
    <p:extLst>
      <p:ext uri="{BB962C8B-B14F-4D97-AF65-F5344CB8AC3E}">
        <p14:creationId xmlns:p14="http://schemas.microsoft.com/office/powerpoint/2010/main" val="32130770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a:t>
            </a:r>
            <a:endParaRPr lang="en-US" dirty="0"/>
          </a:p>
        </p:txBody>
      </p:sp>
      <p:sp>
        <p:nvSpPr>
          <p:cNvPr id="4" name="Slide Number Placeholder 3"/>
          <p:cNvSpPr>
            <a:spLocks noGrp="1"/>
          </p:cNvSpPr>
          <p:nvPr>
            <p:ph type="sldNum" sz="quarter" idx="10"/>
          </p:nvPr>
        </p:nvSpPr>
        <p:spPr/>
        <p:txBody>
          <a:bodyPr/>
          <a:lstStyle/>
          <a:p>
            <a:pPr>
              <a:defRPr/>
            </a:pPr>
            <a:fld id="{6401A18C-C8CA-4092-AB5A-4590EDF3A6A6}" type="slidenum">
              <a:rPr lang="en-US" smtClean="0"/>
              <a:pPr>
                <a:defRPr/>
              </a:pPr>
              <a:t>18</a:t>
            </a:fld>
            <a:endParaRPr lang="en-US"/>
          </a:p>
        </p:txBody>
      </p:sp>
    </p:spTree>
    <p:extLst>
      <p:ext uri="{BB962C8B-B14F-4D97-AF65-F5344CB8AC3E}">
        <p14:creationId xmlns:p14="http://schemas.microsoft.com/office/powerpoint/2010/main" val="40809806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a:t>
            </a:r>
            <a:endParaRPr lang="en-US" dirty="0"/>
          </a:p>
        </p:txBody>
      </p:sp>
      <p:sp>
        <p:nvSpPr>
          <p:cNvPr id="4" name="Slide Number Placeholder 3"/>
          <p:cNvSpPr>
            <a:spLocks noGrp="1"/>
          </p:cNvSpPr>
          <p:nvPr>
            <p:ph type="sldNum" sz="quarter" idx="10"/>
          </p:nvPr>
        </p:nvSpPr>
        <p:spPr/>
        <p:txBody>
          <a:bodyPr/>
          <a:lstStyle/>
          <a:p>
            <a:pPr>
              <a:defRPr/>
            </a:pPr>
            <a:fld id="{6401A18C-C8CA-4092-AB5A-4590EDF3A6A6}" type="slidenum">
              <a:rPr lang="en-US" smtClean="0"/>
              <a:pPr>
                <a:defRPr/>
              </a:pPr>
              <a:t>19</a:t>
            </a:fld>
            <a:endParaRPr lang="en-US"/>
          </a:p>
        </p:txBody>
      </p:sp>
    </p:spTree>
    <p:extLst>
      <p:ext uri="{BB962C8B-B14F-4D97-AF65-F5344CB8AC3E}">
        <p14:creationId xmlns:p14="http://schemas.microsoft.com/office/powerpoint/2010/main" val="718933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401A18C-C8CA-4092-AB5A-4590EDF3A6A6}" type="slidenum">
              <a:rPr lang="en-US" smtClean="0"/>
              <a:pPr>
                <a:defRPr/>
              </a:pPr>
              <a:t>2</a:t>
            </a:fld>
            <a:endParaRPr lang="en-US"/>
          </a:p>
        </p:txBody>
      </p:sp>
    </p:spTree>
    <p:extLst>
      <p:ext uri="{BB962C8B-B14F-4D97-AF65-F5344CB8AC3E}">
        <p14:creationId xmlns:p14="http://schemas.microsoft.com/office/powerpoint/2010/main" val="25635309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a:t>
            </a:r>
            <a:endParaRPr lang="en-US" dirty="0"/>
          </a:p>
        </p:txBody>
      </p:sp>
      <p:sp>
        <p:nvSpPr>
          <p:cNvPr id="4" name="Slide Number Placeholder 3"/>
          <p:cNvSpPr>
            <a:spLocks noGrp="1"/>
          </p:cNvSpPr>
          <p:nvPr>
            <p:ph type="sldNum" sz="quarter" idx="10"/>
          </p:nvPr>
        </p:nvSpPr>
        <p:spPr/>
        <p:txBody>
          <a:bodyPr/>
          <a:lstStyle/>
          <a:p>
            <a:pPr>
              <a:defRPr/>
            </a:pPr>
            <a:fld id="{6401A18C-C8CA-4092-AB5A-4590EDF3A6A6}" type="slidenum">
              <a:rPr lang="en-US" smtClean="0"/>
              <a:pPr>
                <a:defRPr/>
              </a:pPr>
              <a:t>20</a:t>
            </a:fld>
            <a:endParaRPr lang="en-US"/>
          </a:p>
        </p:txBody>
      </p:sp>
    </p:spTree>
    <p:extLst>
      <p:ext uri="{BB962C8B-B14F-4D97-AF65-F5344CB8AC3E}">
        <p14:creationId xmlns:p14="http://schemas.microsoft.com/office/powerpoint/2010/main" val="1052204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Mark</a:t>
            </a:r>
          </a:p>
          <a:p>
            <a:endParaRPr lang="en-US" dirty="0"/>
          </a:p>
        </p:txBody>
      </p:sp>
      <p:sp>
        <p:nvSpPr>
          <p:cNvPr id="4" name="Slide Number Placeholder 3"/>
          <p:cNvSpPr>
            <a:spLocks noGrp="1"/>
          </p:cNvSpPr>
          <p:nvPr>
            <p:ph type="sldNum" sz="quarter" idx="10"/>
          </p:nvPr>
        </p:nvSpPr>
        <p:spPr/>
        <p:txBody>
          <a:bodyPr/>
          <a:lstStyle/>
          <a:p>
            <a:pPr>
              <a:defRPr/>
            </a:pPr>
            <a:fld id="{6401A18C-C8CA-4092-AB5A-4590EDF3A6A6}" type="slidenum">
              <a:rPr lang="en-US" smtClean="0"/>
              <a:pPr>
                <a:defRPr/>
              </a:pPr>
              <a:t>21</a:t>
            </a:fld>
            <a:endParaRPr lang="en-US"/>
          </a:p>
        </p:txBody>
      </p:sp>
    </p:spTree>
    <p:extLst>
      <p:ext uri="{BB962C8B-B14F-4D97-AF65-F5344CB8AC3E}">
        <p14:creationId xmlns:p14="http://schemas.microsoft.com/office/powerpoint/2010/main" val="15310203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Mark</a:t>
            </a:r>
          </a:p>
          <a:p>
            <a:endParaRPr lang="en-US" dirty="0"/>
          </a:p>
        </p:txBody>
      </p:sp>
      <p:sp>
        <p:nvSpPr>
          <p:cNvPr id="4" name="Slide Number Placeholder 3"/>
          <p:cNvSpPr>
            <a:spLocks noGrp="1"/>
          </p:cNvSpPr>
          <p:nvPr>
            <p:ph type="sldNum" sz="quarter" idx="10"/>
          </p:nvPr>
        </p:nvSpPr>
        <p:spPr/>
        <p:txBody>
          <a:bodyPr/>
          <a:lstStyle/>
          <a:p>
            <a:pPr>
              <a:defRPr/>
            </a:pPr>
            <a:fld id="{6401A18C-C8CA-4092-AB5A-4590EDF3A6A6}" type="slidenum">
              <a:rPr lang="en-US" smtClean="0"/>
              <a:pPr>
                <a:defRPr/>
              </a:pPr>
              <a:t>22</a:t>
            </a:fld>
            <a:endParaRPr lang="en-US"/>
          </a:p>
        </p:txBody>
      </p:sp>
    </p:spTree>
    <p:extLst>
      <p:ext uri="{BB962C8B-B14F-4D97-AF65-F5344CB8AC3E}">
        <p14:creationId xmlns:p14="http://schemas.microsoft.com/office/powerpoint/2010/main" val="2891420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Mark</a:t>
            </a:r>
          </a:p>
          <a:p>
            <a:endParaRPr lang="en-US" dirty="0"/>
          </a:p>
        </p:txBody>
      </p:sp>
      <p:sp>
        <p:nvSpPr>
          <p:cNvPr id="4" name="Slide Number Placeholder 3"/>
          <p:cNvSpPr>
            <a:spLocks noGrp="1"/>
          </p:cNvSpPr>
          <p:nvPr>
            <p:ph type="sldNum" sz="quarter" idx="10"/>
          </p:nvPr>
        </p:nvSpPr>
        <p:spPr/>
        <p:txBody>
          <a:bodyPr/>
          <a:lstStyle/>
          <a:p>
            <a:pPr>
              <a:defRPr/>
            </a:pPr>
            <a:fld id="{6401A18C-C8CA-4092-AB5A-4590EDF3A6A6}" type="slidenum">
              <a:rPr lang="en-US" smtClean="0"/>
              <a:pPr>
                <a:defRPr/>
              </a:pPr>
              <a:t>23</a:t>
            </a:fld>
            <a:endParaRPr lang="en-US"/>
          </a:p>
        </p:txBody>
      </p:sp>
    </p:spTree>
    <p:extLst>
      <p:ext uri="{BB962C8B-B14F-4D97-AF65-F5344CB8AC3E}">
        <p14:creationId xmlns:p14="http://schemas.microsoft.com/office/powerpoint/2010/main" val="24147028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Mark</a:t>
            </a:r>
          </a:p>
          <a:p>
            <a:endParaRPr lang="en-US" dirty="0"/>
          </a:p>
        </p:txBody>
      </p:sp>
      <p:sp>
        <p:nvSpPr>
          <p:cNvPr id="4" name="Slide Number Placeholder 3"/>
          <p:cNvSpPr>
            <a:spLocks noGrp="1"/>
          </p:cNvSpPr>
          <p:nvPr>
            <p:ph type="sldNum" sz="quarter" idx="10"/>
          </p:nvPr>
        </p:nvSpPr>
        <p:spPr/>
        <p:txBody>
          <a:bodyPr/>
          <a:lstStyle/>
          <a:p>
            <a:pPr>
              <a:defRPr/>
            </a:pPr>
            <a:fld id="{6401A18C-C8CA-4092-AB5A-4590EDF3A6A6}" type="slidenum">
              <a:rPr lang="en-US" smtClean="0"/>
              <a:pPr>
                <a:defRPr/>
              </a:pPr>
              <a:t>24</a:t>
            </a:fld>
            <a:endParaRPr lang="en-US"/>
          </a:p>
        </p:txBody>
      </p:sp>
    </p:spTree>
    <p:extLst>
      <p:ext uri="{BB962C8B-B14F-4D97-AF65-F5344CB8AC3E}">
        <p14:creationId xmlns:p14="http://schemas.microsoft.com/office/powerpoint/2010/main" val="4892028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Mark</a:t>
            </a:r>
          </a:p>
          <a:p>
            <a:endParaRPr lang="en-US" dirty="0"/>
          </a:p>
        </p:txBody>
      </p:sp>
      <p:sp>
        <p:nvSpPr>
          <p:cNvPr id="4" name="Slide Number Placeholder 3"/>
          <p:cNvSpPr>
            <a:spLocks noGrp="1"/>
          </p:cNvSpPr>
          <p:nvPr>
            <p:ph type="sldNum" sz="quarter" idx="10"/>
          </p:nvPr>
        </p:nvSpPr>
        <p:spPr/>
        <p:txBody>
          <a:bodyPr/>
          <a:lstStyle/>
          <a:p>
            <a:pPr>
              <a:defRPr/>
            </a:pPr>
            <a:fld id="{6401A18C-C8CA-4092-AB5A-4590EDF3A6A6}" type="slidenum">
              <a:rPr lang="en-US" smtClean="0"/>
              <a:pPr>
                <a:defRPr/>
              </a:pPr>
              <a:t>25</a:t>
            </a:fld>
            <a:endParaRPr lang="en-US"/>
          </a:p>
        </p:txBody>
      </p:sp>
    </p:spTree>
    <p:extLst>
      <p:ext uri="{BB962C8B-B14F-4D97-AF65-F5344CB8AC3E}">
        <p14:creationId xmlns:p14="http://schemas.microsoft.com/office/powerpoint/2010/main" val="23855661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Mark</a:t>
            </a:r>
          </a:p>
          <a:p>
            <a:endParaRPr lang="en-US" dirty="0"/>
          </a:p>
        </p:txBody>
      </p:sp>
      <p:sp>
        <p:nvSpPr>
          <p:cNvPr id="4" name="Slide Number Placeholder 3"/>
          <p:cNvSpPr>
            <a:spLocks noGrp="1"/>
          </p:cNvSpPr>
          <p:nvPr>
            <p:ph type="sldNum" sz="quarter" idx="10"/>
          </p:nvPr>
        </p:nvSpPr>
        <p:spPr/>
        <p:txBody>
          <a:bodyPr/>
          <a:lstStyle/>
          <a:p>
            <a:pPr>
              <a:defRPr/>
            </a:pPr>
            <a:fld id="{6401A18C-C8CA-4092-AB5A-4590EDF3A6A6}" type="slidenum">
              <a:rPr lang="en-US" smtClean="0"/>
              <a:pPr>
                <a:defRPr/>
              </a:pPr>
              <a:t>26</a:t>
            </a:fld>
            <a:endParaRPr lang="en-US"/>
          </a:p>
        </p:txBody>
      </p:sp>
    </p:spTree>
    <p:extLst>
      <p:ext uri="{BB962C8B-B14F-4D97-AF65-F5344CB8AC3E}">
        <p14:creationId xmlns:p14="http://schemas.microsoft.com/office/powerpoint/2010/main" val="33559789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a:t>
            </a:r>
            <a:endParaRPr lang="en-US" dirty="0"/>
          </a:p>
        </p:txBody>
      </p:sp>
      <p:sp>
        <p:nvSpPr>
          <p:cNvPr id="4" name="Slide Number Placeholder 3"/>
          <p:cNvSpPr>
            <a:spLocks noGrp="1"/>
          </p:cNvSpPr>
          <p:nvPr>
            <p:ph type="sldNum" sz="quarter" idx="10"/>
          </p:nvPr>
        </p:nvSpPr>
        <p:spPr/>
        <p:txBody>
          <a:bodyPr/>
          <a:lstStyle/>
          <a:p>
            <a:pPr>
              <a:defRPr/>
            </a:pPr>
            <a:fld id="{6401A18C-C8CA-4092-AB5A-4590EDF3A6A6}" type="slidenum">
              <a:rPr lang="en-US" smtClean="0"/>
              <a:pPr>
                <a:defRPr/>
              </a:pPr>
              <a:t>27</a:t>
            </a:fld>
            <a:endParaRPr lang="en-US"/>
          </a:p>
        </p:txBody>
      </p:sp>
    </p:spTree>
    <p:extLst>
      <p:ext uri="{BB962C8B-B14F-4D97-AF65-F5344CB8AC3E}">
        <p14:creationId xmlns:p14="http://schemas.microsoft.com/office/powerpoint/2010/main" val="39221449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a:t>
            </a:r>
            <a:endParaRPr lang="en-US" dirty="0"/>
          </a:p>
        </p:txBody>
      </p:sp>
      <p:sp>
        <p:nvSpPr>
          <p:cNvPr id="4" name="Slide Number Placeholder 3"/>
          <p:cNvSpPr>
            <a:spLocks noGrp="1"/>
          </p:cNvSpPr>
          <p:nvPr>
            <p:ph type="sldNum" sz="quarter" idx="10"/>
          </p:nvPr>
        </p:nvSpPr>
        <p:spPr/>
        <p:txBody>
          <a:bodyPr/>
          <a:lstStyle/>
          <a:p>
            <a:pPr>
              <a:defRPr/>
            </a:pPr>
            <a:fld id="{6401A18C-C8CA-4092-AB5A-4590EDF3A6A6}" type="slidenum">
              <a:rPr lang="en-US" smtClean="0"/>
              <a:pPr>
                <a:defRPr/>
              </a:pPr>
              <a:t>28</a:t>
            </a:fld>
            <a:endParaRPr lang="en-US"/>
          </a:p>
        </p:txBody>
      </p:sp>
    </p:spTree>
    <p:extLst>
      <p:ext uri="{BB962C8B-B14F-4D97-AF65-F5344CB8AC3E}">
        <p14:creationId xmlns:p14="http://schemas.microsoft.com/office/powerpoint/2010/main" val="5081388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a:t>
            </a:r>
            <a:endParaRPr lang="en-US" dirty="0"/>
          </a:p>
        </p:txBody>
      </p:sp>
      <p:sp>
        <p:nvSpPr>
          <p:cNvPr id="4" name="Slide Number Placeholder 3"/>
          <p:cNvSpPr>
            <a:spLocks noGrp="1"/>
          </p:cNvSpPr>
          <p:nvPr>
            <p:ph type="sldNum" sz="quarter" idx="10"/>
          </p:nvPr>
        </p:nvSpPr>
        <p:spPr/>
        <p:txBody>
          <a:bodyPr/>
          <a:lstStyle/>
          <a:p>
            <a:pPr>
              <a:defRPr/>
            </a:pPr>
            <a:fld id="{6401A18C-C8CA-4092-AB5A-4590EDF3A6A6}" type="slidenum">
              <a:rPr lang="en-US" smtClean="0"/>
              <a:pPr>
                <a:defRPr/>
              </a:pPr>
              <a:t>29</a:t>
            </a:fld>
            <a:endParaRPr lang="en-US"/>
          </a:p>
        </p:txBody>
      </p:sp>
    </p:spTree>
    <p:extLst>
      <p:ext uri="{BB962C8B-B14F-4D97-AF65-F5344CB8AC3E}">
        <p14:creationId xmlns:p14="http://schemas.microsoft.com/office/powerpoint/2010/main" val="2529673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61524" indent="-292894">
              <a:defRPr>
                <a:solidFill>
                  <a:schemeClr val="tx1"/>
                </a:solidFill>
                <a:latin typeface="Tahoma" charset="0"/>
              </a:defRPr>
            </a:lvl2pPr>
            <a:lvl3pPr marL="1171575" indent="-234315">
              <a:defRPr>
                <a:solidFill>
                  <a:schemeClr val="tx1"/>
                </a:solidFill>
                <a:latin typeface="Tahoma" charset="0"/>
              </a:defRPr>
            </a:lvl3pPr>
            <a:lvl4pPr marL="1640205" indent="-234315">
              <a:defRPr>
                <a:solidFill>
                  <a:schemeClr val="tx1"/>
                </a:solidFill>
                <a:latin typeface="Tahoma" charset="0"/>
              </a:defRPr>
            </a:lvl4pPr>
            <a:lvl5pPr marL="2108835" indent="-234315">
              <a:defRPr>
                <a:solidFill>
                  <a:schemeClr val="tx1"/>
                </a:solidFill>
                <a:latin typeface="Tahoma" charset="0"/>
              </a:defRPr>
            </a:lvl5pPr>
            <a:lvl6pPr marL="2577465" indent="-234315" eaLnBrk="0" fontAlgn="base" hangingPunct="0">
              <a:spcBef>
                <a:spcPct val="0"/>
              </a:spcBef>
              <a:spcAft>
                <a:spcPct val="0"/>
              </a:spcAft>
              <a:defRPr>
                <a:solidFill>
                  <a:schemeClr val="tx1"/>
                </a:solidFill>
                <a:latin typeface="Tahoma" charset="0"/>
              </a:defRPr>
            </a:lvl6pPr>
            <a:lvl7pPr marL="3046095" indent="-234315" eaLnBrk="0" fontAlgn="base" hangingPunct="0">
              <a:spcBef>
                <a:spcPct val="0"/>
              </a:spcBef>
              <a:spcAft>
                <a:spcPct val="0"/>
              </a:spcAft>
              <a:defRPr>
                <a:solidFill>
                  <a:schemeClr val="tx1"/>
                </a:solidFill>
                <a:latin typeface="Tahoma" charset="0"/>
              </a:defRPr>
            </a:lvl7pPr>
            <a:lvl8pPr marL="3514725" indent="-234315" eaLnBrk="0" fontAlgn="base" hangingPunct="0">
              <a:spcBef>
                <a:spcPct val="0"/>
              </a:spcBef>
              <a:spcAft>
                <a:spcPct val="0"/>
              </a:spcAft>
              <a:defRPr>
                <a:solidFill>
                  <a:schemeClr val="tx1"/>
                </a:solidFill>
                <a:latin typeface="Tahoma" charset="0"/>
              </a:defRPr>
            </a:lvl8pPr>
            <a:lvl9pPr marL="3983355" indent="-234315" eaLnBrk="0" fontAlgn="base" hangingPunct="0">
              <a:spcBef>
                <a:spcPct val="0"/>
              </a:spcBef>
              <a:spcAft>
                <a:spcPct val="0"/>
              </a:spcAft>
              <a:defRPr>
                <a:solidFill>
                  <a:schemeClr val="tx1"/>
                </a:solidFill>
                <a:latin typeface="Tahoma" charset="0"/>
              </a:defRPr>
            </a:lvl9pPr>
          </a:lstStyle>
          <a:p>
            <a:fld id="{36E41B4D-7397-4099-B476-B9B116F115A7}" type="slidenum">
              <a:rPr lang="en-US">
                <a:latin typeface="Arial" charset="0"/>
              </a:rPr>
              <a:pPr/>
              <a:t>3</a:t>
            </a:fld>
            <a:endParaRPr lang="en-US">
              <a:latin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34163156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a:t>
            </a:r>
            <a:endParaRPr lang="en-US" dirty="0"/>
          </a:p>
        </p:txBody>
      </p:sp>
      <p:sp>
        <p:nvSpPr>
          <p:cNvPr id="4" name="Slide Number Placeholder 3"/>
          <p:cNvSpPr>
            <a:spLocks noGrp="1"/>
          </p:cNvSpPr>
          <p:nvPr>
            <p:ph type="sldNum" sz="quarter" idx="10"/>
          </p:nvPr>
        </p:nvSpPr>
        <p:spPr/>
        <p:txBody>
          <a:bodyPr/>
          <a:lstStyle/>
          <a:p>
            <a:pPr>
              <a:defRPr/>
            </a:pPr>
            <a:fld id="{6401A18C-C8CA-4092-AB5A-4590EDF3A6A6}" type="slidenum">
              <a:rPr lang="en-US" smtClean="0"/>
              <a:pPr>
                <a:defRPr/>
              </a:pPr>
              <a:t>30</a:t>
            </a:fld>
            <a:endParaRPr lang="en-US"/>
          </a:p>
        </p:txBody>
      </p:sp>
    </p:spTree>
    <p:extLst>
      <p:ext uri="{BB962C8B-B14F-4D97-AF65-F5344CB8AC3E}">
        <p14:creationId xmlns:p14="http://schemas.microsoft.com/office/powerpoint/2010/main" val="12375915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a:t>
            </a:r>
            <a:endParaRPr lang="en-US" dirty="0"/>
          </a:p>
        </p:txBody>
      </p:sp>
      <p:sp>
        <p:nvSpPr>
          <p:cNvPr id="4" name="Slide Number Placeholder 3"/>
          <p:cNvSpPr>
            <a:spLocks noGrp="1"/>
          </p:cNvSpPr>
          <p:nvPr>
            <p:ph type="sldNum" sz="quarter" idx="10"/>
          </p:nvPr>
        </p:nvSpPr>
        <p:spPr/>
        <p:txBody>
          <a:bodyPr/>
          <a:lstStyle/>
          <a:p>
            <a:pPr>
              <a:defRPr/>
            </a:pPr>
            <a:fld id="{6401A18C-C8CA-4092-AB5A-4590EDF3A6A6}" type="slidenum">
              <a:rPr lang="en-US" smtClean="0"/>
              <a:pPr>
                <a:defRPr/>
              </a:pPr>
              <a:t>31</a:t>
            </a:fld>
            <a:endParaRPr lang="en-US"/>
          </a:p>
        </p:txBody>
      </p:sp>
    </p:spTree>
    <p:extLst>
      <p:ext uri="{BB962C8B-B14F-4D97-AF65-F5344CB8AC3E}">
        <p14:creationId xmlns:p14="http://schemas.microsoft.com/office/powerpoint/2010/main" val="36047375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a:t>
            </a:r>
            <a:endParaRPr lang="en-US" dirty="0"/>
          </a:p>
        </p:txBody>
      </p:sp>
      <p:sp>
        <p:nvSpPr>
          <p:cNvPr id="4" name="Slide Number Placeholder 3"/>
          <p:cNvSpPr>
            <a:spLocks noGrp="1"/>
          </p:cNvSpPr>
          <p:nvPr>
            <p:ph type="sldNum" sz="quarter" idx="10"/>
          </p:nvPr>
        </p:nvSpPr>
        <p:spPr/>
        <p:txBody>
          <a:bodyPr/>
          <a:lstStyle/>
          <a:p>
            <a:pPr>
              <a:defRPr/>
            </a:pPr>
            <a:fld id="{6401A18C-C8CA-4092-AB5A-4590EDF3A6A6}" type="slidenum">
              <a:rPr lang="en-US" smtClean="0"/>
              <a:pPr>
                <a:defRPr/>
              </a:pPr>
              <a:t>32</a:t>
            </a:fld>
            <a:endParaRPr lang="en-US"/>
          </a:p>
        </p:txBody>
      </p:sp>
    </p:spTree>
    <p:extLst>
      <p:ext uri="{BB962C8B-B14F-4D97-AF65-F5344CB8AC3E}">
        <p14:creationId xmlns:p14="http://schemas.microsoft.com/office/powerpoint/2010/main" val="4158135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a:t>
            </a:r>
            <a:endParaRPr lang="en-US" dirty="0"/>
          </a:p>
        </p:txBody>
      </p:sp>
      <p:sp>
        <p:nvSpPr>
          <p:cNvPr id="4" name="Slide Number Placeholder 3"/>
          <p:cNvSpPr>
            <a:spLocks noGrp="1"/>
          </p:cNvSpPr>
          <p:nvPr>
            <p:ph type="sldNum" sz="quarter" idx="10"/>
          </p:nvPr>
        </p:nvSpPr>
        <p:spPr/>
        <p:txBody>
          <a:bodyPr/>
          <a:lstStyle/>
          <a:p>
            <a:pPr>
              <a:defRPr/>
            </a:pPr>
            <a:fld id="{6401A18C-C8CA-4092-AB5A-4590EDF3A6A6}" type="slidenum">
              <a:rPr lang="en-US" smtClean="0"/>
              <a:pPr>
                <a:defRPr/>
              </a:pPr>
              <a:t>33</a:t>
            </a:fld>
            <a:endParaRPr lang="en-US"/>
          </a:p>
        </p:txBody>
      </p:sp>
    </p:spTree>
    <p:extLst>
      <p:ext uri="{BB962C8B-B14F-4D97-AF65-F5344CB8AC3E}">
        <p14:creationId xmlns:p14="http://schemas.microsoft.com/office/powerpoint/2010/main" val="8764230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a:t>
            </a:r>
            <a:endParaRPr lang="en-US" dirty="0"/>
          </a:p>
        </p:txBody>
      </p:sp>
      <p:sp>
        <p:nvSpPr>
          <p:cNvPr id="4" name="Slide Number Placeholder 3"/>
          <p:cNvSpPr>
            <a:spLocks noGrp="1"/>
          </p:cNvSpPr>
          <p:nvPr>
            <p:ph type="sldNum" sz="quarter" idx="10"/>
          </p:nvPr>
        </p:nvSpPr>
        <p:spPr/>
        <p:txBody>
          <a:bodyPr/>
          <a:lstStyle/>
          <a:p>
            <a:pPr>
              <a:defRPr/>
            </a:pPr>
            <a:fld id="{6401A18C-C8CA-4092-AB5A-4590EDF3A6A6}" type="slidenum">
              <a:rPr lang="en-US" smtClean="0"/>
              <a:pPr>
                <a:defRPr/>
              </a:pPr>
              <a:t>34</a:t>
            </a:fld>
            <a:endParaRPr lang="en-US"/>
          </a:p>
        </p:txBody>
      </p:sp>
    </p:spTree>
    <p:extLst>
      <p:ext uri="{BB962C8B-B14F-4D97-AF65-F5344CB8AC3E}">
        <p14:creationId xmlns:p14="http://schemas.microsoft.com/office/powerpoint/2010/main" val="22069708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a:t>
            </a:r>
            <a:endParaRPr lang="en-US" dirty="0"/>
          </a:p>
        </p:txBody>
      </p:sp>
      <p:sp>
        <p:nvSpPr>
          <p:cNvPr id="4" name="Slide Number Placeholder 3"/>
          <p:cNvSpPr>
            <a:spLocks noGrp="1"/>
          </p:cNvSpPr>
          <p:nvPr>
            <p:ph type="sldNum" sz="quarter" idx="10"/>
          </p:nvPr>
        </p:nvSpPr>
        <p:spPr/>
        <p:txBody>
          <a:bodyPr/>
          <a:lstStyle/>
          <a:p>
            <a:pPr>
              <a:defRPr/>
            </a:pPr>
            <a:fld id="{6401A18C-C8CA-4092-AB5A-4590EDF3A6A6}" type="slidenum">
              <a:rPr lang="en-US" smtClean="0"/>
              <a:pPr>
                <a:defRPr/>
              </a:pPr>
              <a:t>35</a:t>
            </a:fld>
            <a:endParaRPr lang="en-US"/>
          </a:p>
        </p:txBody>
      </p:sp>
    </p:spTree>
    <p:extLst>
      <p:ext uri="{BB962C8B-B14F-4D97-AF65-F5344CB8AC3E}">
        <p14:creationId xmlns:p14="http://schemas.microsoft.com/office/powerpoint/2010/main" val="6551021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a:t>
            </a:r>
            <a:endParaRPr lang="en-US" dirty="0"/>
          </a:p>
        </p:txBody>
      </p:sp>
      <p:sp>
        <p:nvSpPr>
          <p:cNvPr id="4" name="Slide Number Placeholder 3"/>
          <p:cNvSpPr>
            <a:spLocks noGrp="1"/>
          </p:cNvSpPr>
          <p:nvPr>
            <p:ph type="sldNum" sz="quarter" idx="10"/>
          </p:nvPr>
        </p:nvSpPr>
        <p:spPr/>
        <p:txBody>
          <a:bodyPr/>
          <a:lstStyle/>
          <a:p>
            <a:pPr>
              <a:defRPr/>
            </a:pPr>
            <a:fld id="{6401A18C-C8CA-4092-AB5A-4590EDF3A6A6}" type="slidenum">
              <a:rPr lang="en-US" smtClean="0"/>
              <a:pPr>
                <a:defRPr/>
              </a:pPr>
              <a:t>36</a:t>
            </a:fld>
            <a:endParaRPr lang="en-US"/>
          </a:p>
        </p:txBody>
      </p:sp>
    </p:spTree>
    <p:extLst>
      <p:ext uri="{BB962C8B-B14F-4D97-AF65-F5344CB8AC3E}">
        <p14:creationId xmlns:p14="http://schemas.microsoft.com/office/powerpoint/2010/main" val="13296228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 Discuss SCIT</a:t>
            </a:r>
            <a:endParaRPr lang="en-US" dirty="0"/>
          </a:p>
        </p:txBody>
      </p:sp>
      <p:sp>
        <p:nvSpPr>
          <p:cNvPr id="4" name="Slide Number Placeholder 3"/>
          <p:cNvSpPr>
            <a:spLocks noGrp="1"/>
          </p:cNvSpPr>
          <p:nvPr>
            <p:ph type="sldNum" sz="quarter" idx="10"/>
          </p:nvPr>
        </p:nvSpPr>
        <p:spPr/>
        <p:txBody>
          <a:bodyPr/>
          <a:lstStyle/>
          <a:p>
            <a:pPr>
              <a:defRPr/>
            </a:pPr>
            <a:fld id="{6401A18C-C8CA-4092-AB5A-4590EDF3A6A6}" type="slidenum">
              <a:rPr lang="en-US" smtClean="0"/>
              <a:pPr>
                <a:defRPr/>
              </a:pPr>
              <a:t>37</a:t>
            </a:fld>
            <a:endParaRPr lang="en-US"/>
          </a:p>
        </p:txBody>
      </p:sp>
    </p:spTree>
    <p:extLst>
      <p:ext uri="{BB962C8B-B14F-4D97-AF65-F5344CB8AC3E}">
        <p14:creationId xmlns:p14="http://schemas.microsoft.com/office/powerpoint/2010/main" val="30029801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401A18C-C8CA-4092-AB5A-4590EDF3A6A6}" type="slidenum">
              <a:rPr lang="en-US" smtClean="0"/>
              <a:pPr>
                <a:defRPr/>
              </a:pPr>
              <a:t>39</a:t>
            </a:fld>
            <a:endParaRPr lang="en-US"/>
          </a:p>
        </p:txBody>
      </p:sp>
    </p:spTree>
    <p:extLst>
      <p:ext uri="{BB962C8B-B14F-4D97-AF65-F5344CB8AC3E}">
        <p14:creationId xmlns:p14="http://schemas.microsoft.com/office/powerpoint/2010/main" val="2709618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a:t>
            </a:r>
            <a:endParaRPr lang="en-US" dirty="0"/>
          </a:p>
        </p:txBody>
      </p:sp>
      <p:sp>
        <p:nvSpPr>
          <p:cNvPr id="4" name="Slide Number Placeholder 3"/>
          <p:cNvSpPr>
            <a:spLocks noGrp="1"/>
          </p:cNvSpPr>
          <p:nvPr>
            <p:ph type="sldNum" sz="quarter" idx="10"/>
          </p:nvPr>
        </p:nvSpPr>
        <p:spPr/>
        <p:txBody>
          <a:bodyPr/>
          <a:lstStyle/>
          <a:p>
            <a:pPr>
              <a:defRPr/>
            </a:pPr>
            <a:fld id="{6401A18C-C8CA-4092-AB5A-4590EDF3A6A6}" type="slidenum">
              <a:rPr lang="en-US" smtClean="0"/>
              <a:pPr>
                <a:defRPr/>
              </a:pPr>
              <a:t>4</a:t>
            </a:fld>
            <a:endParaRPr lang="en-US"/>
          </a:p>
        </p:txBody>
      </p:sp>
    </p:spTree>
    <p:extLst>
      <p:ext uri="{BB962C8B-B14F-4D97-AF65-F5344CB8AC3E}">
        <p14:creationId xmlns:p14="http://schemas.microsoft.com/office/powerpoint/2010/main" val="1223983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a:t>
            </a:r>
            <a:endParaRPr lang="en-US" dirty="0"/>
          </a:p>
        </p:txBody>
      </p:sp>
      <p:sp>
        <p:nvSpPr>
          <p:cNvPr id="4" name="Slide Number Placeholder 3"/>
          <p:cNvSpPr>
            <a:spLocks noGrp="1"/>
          </p:cNvSpPr>
          <p:nvPr>
            <p:ph type="sldNum" sz="quarter" idx="10"/>
          </p:nvPr>
        </p:nvSpPr>
        <p:spPr/>
        <p:txBody>
          <a:bodyPr/>
          <a:lstStyle/>
          <a:p>
            <a:pPr>
              <a:defRPr/>
            </a:pPr>
            <a:fld id="{6401A18C-C8CA-4092-AB5A-4590EDF3A6A6}" type="slidenum">
              <a:rPr lang="en-US" smtClean="0"/>
              <a:pPr>
                <a:defRPr/>
              </a:pPr>
              <a:t>5</a:t>
            </a:fld>
            <a:endParaRPr lang="en-US"/>
          </a:p>
        </p:txBody>
      </p:sp>
    </p:spTree>
    <p:extLst>
      <p:ext uri="{BB962C8B-B14F-4D97-AF65-F5344CB8AC3E}">
        <p14:creationId xmlns:p14="http://schemas.microsoft.com/office/powerpoint/2010/main" val="3067472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a:t>
            </a:r>
            <a:endParaRPr lang="en-US" dirty="0"/>
          </a:p>
        </p:txBody>
      </p:sp>
      <p:sp>
        <p:nvSpPr>
          <p:cNvPr id="4" name="Slide Number Placeholder 3"/>
          <p:cNvSpPr>
            <a:spLocks noGrp="1"/>
          </p:cNvSpPr>
          <p:nvPr>
            <p:ph type="sldNum" sz="quarter" idx="10"/>
          </p:nvPr>
        </p:nvSpPr>
        <p:spPr/>
        <p:txBody>
          <a:bodyPr/>
          <a:lstStyle/>
          <a:p>
            <a:pPr>
              <a:defRPr/>
            </a:pPr>
            <a:fld id="{6401A18C-C8CA-4092-AB5A-4590EDF3A6A6}" type="slidenum">
              <a:rPr lang="en-US" smtClean="0"/>
              <a:pPr>
                <a:defRPr/>
              </a:pPr>
              <a:t>6</a:t>
            </a:fld>
            <a:endParaRPr lang="en-US"/>
          </a:p>
        </p:txBody>
      </p:sp>
    </p:spTree>
    <p:extLst>
      <p:ext uri="{BB962C8B-B14F-4D97-AF65-F5344CB8AC3E}">
        <p14:creationId xmlns:p14="http://schemas.microsoft.com/office/powerpoint/2010/main" val="624462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a:t>
            </a:r>
            <a:endParaRPr lang="en-US" dirty="0"/>
          </a:p>
        </p:txBody>
      </p:sp>
      <p:sp>
        <p:nvSpPr>
          <p:cNvPr id="4" name="Slide Number Placeholder 3"/>
          <p:cNvSpPr>
            <a:spLocks noGrp="1"/>
          </p:cNvSpPr>
          <p:nvPr>
            <p:ph type="sldNum" sz="quarter" idx="10"/>
          </p:nvPr>
        </p:nvSpPr>
        <p:spPr/>
        <p:txBody>
          <a:bodyPr/>
          <a:lstStyle/>
          <a:p>
            <a:pPr>
              <a:defRPr/>
            </a:pPr>
            <a:fld id="{6401A18C-C8CA-4092-AB5A-4590EDF3A6A6}" type="slidenum">
              <a:rPr lang="en-US" smtClean="0"/>
              <a:pPr>
                <a:defRPr/>
              </a:pPr>
              <a:t>7</a:t>
            </a:fld>
            <a:endParaRPr lang="en-US"/>
          </a:p>
        </p:txBody>
      </p:sp>
    </p:spTree>
    <p:extLst>
      <p:ext uri="{BB962C8B-B14F-4D97-AF65-F5344CB8AC3E}">
        <p14:creationId xmlns:p14="http://schemas.microsoft.com/office/powerpoint/2010/main" val="2988781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a:t>
            </a:r>
            <a:endParaRPr lang="en-US" dirty="0"/>
          </a:p>
        </p:txBody>
      </p:sp>
      <p:sp>
        <p:nvSpPr>
          <p:cNvPr id="4" name="Slide Number Placeholder 3"/>
          <p:cNvSpPr>
            <a:spLocks noGrp="1"/>
          </p:cNvSpPr>
          <p:nvPr>
            <p:ph type="sldNum" sz="quarter" idx="10"/>
          </p:nvPr>
        </p:nvSpPr>
        <p:spPr/>
        <p:txBody>
          <a:bodyPr/>
          <a:lstStyle/>
          <a:p>
            <a:pPr>
              <a:defRPr/>
            </a:pPr>
            <a:fld id="{6401A18C-C8CA-4092-AB5A-4590EDF3A6A6}" type="slidenum">
              <a:rPr lang="en-US" smtClean="0"/>
              <a:pPr>
                <a:defRPr/>
              </a:pPr>
              <a:t>8</a:t>
            </a:fld>
            <a:endParaRPr lang="en-US"/>
          </a:p>
        </p:txBody>
      </p:sp>
    </p:spTree>
    <p:extLst>
      <p:ext uri="{BB962C8B-B14F-4D97-AF65-F5344CB8AC3E}">
        <p14:creationId xmlns:p14="http://schemas.microsoft.com/office/powerpoint/2010/main" val="2080057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a:t>
            </a:r>
            <a:endParaRPr lang="en-US" dirty="0"/>
          </a:p>
        </p:txBody>
      </p:sp>
      <p:sp>
        <p:nvSpPr>
          <p:cNvPr id="4" name="Slide Number Placeholder 3"/>
          <p:cNvSpPr>
            <a:spLocks noGrp="1"/>
          </p:cNvSpPr>
          <p:nvPr>
            <p:ph type="sldNum" sz="quarter" idx="10"/>
          </p:nvPr>
        </p:nvSpPr>
        <p:spPr/>
        <p:txBody>
          <a:bodyPr/>
          <a:lstStyle/>
          <a:p>
            <a:pPr>
              <a:defRPr/>
            </a:pPr>
            <a:fld id="{6401A18C-C8CA-4092-AB5A-4590EDF3A6A6}" type="slidenum">
              <a:rPr lang="en-US" smtClean="0"/>
              <a:pPr>
                <a:defRPr/>
              </a:pPr>
              <a:t>9</a:t>
            </a:fld>
            <a:endParaRPr lang="en-US"/>
          </a:p>
        </p:txBody>
      </p:sp>
    </p:spTree>
    <p:extLst>
      <p:ext uri="{BB962C8B-B14F-4D97-AF65-F5344CB8AC3E}">
        <p14:creationId xmlns:p14="http://schemas.microsoft.com/office/powerpoint/2010/main" val="1302065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2CD73997-3670-4D20-8DB2-188466F77E53}" type="datetime1">
              <a:rPr lang="en-US" smtClean="0"/>
              <a:t>6/10/2016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695A78A-6BD6-4A3A-8091-EFCFC0995756}"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60C7D1B3-C99F-45EF-8DE3-DC758A2E024E}" type="datetime1">
              <a:rPr lang="en-US" smtClean="0"/>
              <a:t>6/10/2016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328A250-F7B9-46DF-A478-5704D5E2216F}"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573D419-E2F4-4971-B617-C4F0CB2F96E7}" type="datetime1">
              <a:rPr lang="en-US" smtClean="0"/>
              <a:t>6/10/2016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38E62B7-3A48-402D-8F20-7D1B0C93B7F1}"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191473D3-E4B0-435D-865F-57BE0E4D9116}" type="datetime1">
              <a:rPr lang="en-US" smtClean="0"/>
              <a:t>6/10/2016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B31D0BC-104D-47A2-A14A-D85BC3869418}"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0E853BA8-2906-4262-BC68-D8434672A70E}" type="datetime1">
              <a:rPr lang="en-US" smtClean="0"/>
              <a:t>6/10/2016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17A79C5-1EE7-436B-B161-217191EAB3C8}"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12559595-653F-4934-8987-917644C506B6}" type="datetime1">
              <a:rPr lang="en-US" smtClean="0"/>
              <a:t>6/10/2016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82FEE2C-8CA6-4B42-83C7-EE9B8F928AF6}"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79668E67-D2D9-47E3-AA26-3C5CD8851EB3}" type="datetime1">
              <a:rPr lang="en-US" smtClean="0"/>
              <a:t>6/10/2016</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F78C08C-4D17-4321-A119-1A23F0551BFB}"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8A4448BF-33B2-41E4-AFE1-E76AD51B46C7}" type="datetime1">
              <a:rPr lang="en-US" smtClean="0"/>
              <a:t>6/10/2016</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62709F1-63DE-4F3A-A56F-3E27BF8A75DC}"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1ECE135-CFD7-4D2E-BB60-87A46FFB012E}" type="datetime1">
              <a:rPr lang="en-US" smtClean="0"/>
              <a:t>6/10/2016</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6263602-175C-4EC7-B21E-69C7FF751705}"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2A64CF42-710B-49AE-A49B-54FD2D8DDF28}" type="datetime1">
              <a:rPr lang="en-US" smtClean="0"/>
              <a:t>6/10/2016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BC32283-0EF9-41A0-A70A-AB8FB20603FC}" type="slidenum">
              <a:rPr lang="en-US" smtClean="0"/>
              <a:pPr>
                <a:defRPr/>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pPr>
              <a:defRPr/>
            </a:pPr>
            <a:fld id="{D4544A75-9109-4139-A8AF-2B442F287FD6}" type="datetime1">
              <a:rPr lang="en-US" smtClean="0"/>
              <a:t>6/10/2016</a:t>
            </a:fld>
            <a:endParaRPr lang="en-US"/>
          </a:p>
        </p:txBody>
      </p:sp>
      <p:sp>
        <p:nvSpPr>
          <p:cNvPr id="9" name="Slide Number Placeholder 8"/>
          <p:cNvSpPr>
            <a:spLocks noGrp="1"/>
          </p:cNvSpPr>
          <p:nvPr>
            <p:ph type="sldNum" sz="quarter" idx="11"/>
          </p:nvPr>
        </p:nvSpPr>
        <p:spPr/>
        <p:txBody>
          <a:bodyPr/>
          <a:lstStyle/>
          <a:p>
            <a:pPr>
              <a:defRPr/>
            </a:pPr>
            <a:fld id="{D56D9B5D-AF40-4923-9A82-AB84466859D4}" type="slidenum">
              <a:rPr lang="en-US" smtClean="0"/>
              <a:pPr>
                <a:defRPr/>
              </a:pPr>
              <a:t>‹#›</a:t>
            </a:fld>
            <a:endParaRPr lang="en-US"/>
          </a:p>
        </p:txBody>
      </p:sp>
      <p:sp>
        <p:nvSpPr>
          <p:cNvPr id="10" name="Footer Placeholder 9"/>
          <p:cNvSpPr>
            <a:spLocks noGrp="1"/>
          </p:cNvSpPr>
          <p:nvPr>
            <p:ph type="ftr" sz="quarter" idx="12"/>
          </p:nvPr>
        </p:nvSpPr>
        <p:spPr/>
        <p:txBody>
          <a:body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defRPr/>
            </a:pPr>
            <a:fld id="{DAD57B47-A718-45DD-A71F-ABF799936F74}" type="slidenum">
              <a:rPr lang="en-US" smtClean="0"/>
              <a:pPr>
                <a:defRPr/>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a:defRPr/>
            </a:pPr>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a:defRPr/>
            </a:pPr>
            <a:fld id="{03EE6ED5-55E5-4A48-BD64-16AF69F090F4}" type="datetime1">
              <a:rPr lang="en-US" smtClean="0"/>
              <a:t>6/10/2016</a:t>
            </a:fld>
            <a:endParaRPr lang="en-US"/>
          </a:p>
        </p:txBody>
      </p:sp>
    </p:spTree>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5mzI_5aj4Vs?rel=0" TargetMode="External"/><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washingtonpost.com/news/post-nation/wp/2014/06/06/after-fatal-shooting-at-seattle-pacific-university-two-students-remain-hospitalized/"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audio" Target="../media/media5.wav"/><Relationship Id="rId13" Type="http://schemas.openxmlformats.org/officeDocument/2006/relationships/slideLayout" Target="../slideLayouts/slideLayout2.xml"/><Relationship Id="rId3" Type="http://schemas.microsoft.com/office/2007/relationships/media" Target="../media/media3.wav"/><Relationship Id="rId7" Type="http://schemas.microsoft.com/office/2007/relationships/media" Target="../media/media5.wav"/><Relationship Id="rId12" Type="http://schemas.openxmlformats.org/officeDocument/2006/relationships/audio" Target="../media/media1.wav"/><Relationship Id="rId17" Type="http://schemas.openxmlformats.org/officeDocument/2006/relationships/image" Target="../media/image3.png"/><Relationship Id="rId2" Type="http://schemas.openxmlformats.org/officeDocument/2006/relationships/audio" Target="../media/media2.wav"/><Relationship Id="rId16" Type="http://schemas.openxmlformats.org/officeDocument/2006/relationships/image" Target="../media/image24.png"/><Relationship Id="rId1" Type="http://schemas.microsoft.com/office/2007/relationships/media" Target="../media/media2.wav"/><Relationship Id="rId6" Type="http://schemas.openxmlformats.org/officeDocument/2006/relationships/audio" Target="../media/media4.wav"/><Relationship Id="rId11" Type="http://schemas.microsoft.com/office/2007/relationships/media" Target="../media/media1.wav"/><Relationship Id="rId5" Type="http://schemas.microsoft.com/office/2007/relationships/media" Target="../media/media4.wav"/><Relationship Id="rId15" Type="http://schemas.openxmlformats.org/officeDocument/2006/relationships/image" Target="../media/image23.png"/><Relationship Id="rId10" Type="http://schemas.openxmlformats.org/officeDocument/2006/relationships/audio" Target="../media/media6.wav"/><Relationship Id="rId4" Type="http://schemas.openxmlformats.org/officeDocument/2006/relationships/audio" Target="../media/media3.wav"/><Relationship Id="rId9" Type="http://schemas.microsoft.com/office/2007/relationships/media" Target="../media/media6.wav"/><Relationship Id="rId1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eb.chapman.edu/EmergencyContactInformation/"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www.chapman.edu/students/health-and-safety/student-concern/index.aspx"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66800" y="1997075"/>
            <a:ext cx="7086600" cy="1812925"/>
          </a:xfrm>
        </p:spPr>
        <p:txBody>
          <a:bodyPr>
            <a:normAutofit/>
          </a:bodyPr>
          <a:lstStyle/>
          <a:p>
            <a:pPr eaLnBrk="1" hangingPunct="1">
              <a:defRPr/>
            </a:pPr>
            <a:r>
              <a:rPr lang="en-US" sz="4000" dirty="0" smtClean="0"/>
              <a:t>Active Shooter Response</a:t>
            </a:r>
          </a:p>
        </p:txBody>
      </p:sp>
      <p:sp>
        <p:nvSpPr>
          <p:cNvPr id="2051" name="Rectangle 3"/>
          <p:cNvSpPr>
            <a:spLocks noGrp="1" noChangeArrowheads="1"/>
          </p:cNvSpPr>
          <p:nvPr>
            <p:ph type="subTitle" idx="1"/>
          </p:nvPr>
        </p:nvSpPr>
        <p:spPr>
          <a:xfrm>
            <a:off x="1066800" y="4114800"/>
            <a:ext cx="6400800" cy="1295400"/>
          </a:xfrm>
        </p:spPr>
        <p:txBody>
          <a:bodyPr/>
          <a:lstStyle/>
          <a:p>
            <a:pPr eaLnBrk="1" hangingPunct="1">
              <a:defRPr/>
            </a:pPr>
            <a:r>
              <a:rPr lang="en-US" dirty="0" smtClean="0"/>
              <a:t>Strategies to Survive an Active Shooter on Campus</a:t>
            </a:r>
          </a:p>
        </p:txBody>
      </p:sp>
      <p:sp>
        <p:nvSpPr>
          <p:cNvPr id="5" name="Rectangle 20"/>
          <p:cNvSpPr>
            <a:spLocks noGrp="1" noChangeArrowheads="1"/>
          </p:cNvSpPr>
          <p:nvPr>
            <p:ph type="sldNum" sz="quarter" idx="12"/>
          </p:nvPr>
        </p:nvSpPr>
        <p:spPr>
          <a:solidFill>
            <a:schemeClr val="tx2"/>
          </a:solidFill>
        </p:spPr>
        <p:txBody>
          <a:bodyPr/>
          <a:lstStyle/>
          <a:p>
            <a:pPr>
              <a:defRPr/>
            </a:pPr>
            <a:fld id="{9B61FB89-8440-4228-B26F-DB9389B184B8}" type="slidenum">
              <a:rPr lang="en-US"/>
              <a:pPr>
                <a:defRPr/>
              </a:pPr>
              <a:t>1</a:t>
            </a:fld>
            <a:endParaRPr lang="en-US"/>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5715000"/>
            <a:ext cx="6038850" cy="1038225"/>
          </a:xfrm>
          <a:prstGeom prst="rect">
            <a:avLst/>
          </a:prstGeom>
        </p:spPr>
      </p:pic>
      <p:pic>
        <p:nvPicPr>
          <p:cNvPr id="7" name="Glock 17 9mm-Auto-149518286.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371600" y="6005512"/>
            <a:ext cx="457200" cy="457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20"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Active Shooter Incidents in U.S., 2000-2013</a:t>
            </a:r>
            <a:endParaRPr lang="en-US" sz="3200" dirty="0"/>
          </a:p>
        </p:txBody>
      </p:sp>
      <p:sp>
        <p:nvSpPr>
          <p:cNvPr id="4" name="Slide Number Placeholder 3"/>
          <p:cNvSpPr>
            <a:spLocks noGrp="1"/>
          </p:cNvSpPr>
          <p:nvPr>
            <p:ph type="sldNum" sz="quarter" idx="12"/>
          </p:nvPr>
        </p:nvSpPr>
        <p:spPr/>
        <p:txBody>
          <a:bodyPr/>
          <a:lstStyle/>
          <a:p>
            <a:pPr>
              <a:defRPr/>
            </a:pPr>
            <a:fld id="{DB31D0BC-104D-47A2-A14A-D85BC3869418}" type="slidenum">
              <a:rPr lang="en-US" smtClean="0"/>
              <a:pPr>
                <a:defRPr/>
              </a:pPr>
              <a:t>10</a:t>
            </a:fld>
            <a:endParaRPr lang="en-US"/>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1828800"/>
            <a:ext cx="8001000" cy="4447924"/>
          </a:xfrm>
        </p:spPr>
      </p:pic>
    </p:spTree>
    <p:extLst>
      <p:ext uri="{BB962C8B-B14F-4D97-AF65-F5344CB8AC3E}">
        <p14:creationId xmlns:p14="http://schemas.microsoft.com/office/powerpoint/2010/main" val="24168237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Active Shooter Incidents in U.S., 2000-2013</a:t>
            </a:r>
            <a:endParaRPr lang="en-US" sz="3200" dirty="0"/>
          </a:p>
        </p:txBody>
      </p:sp>
      <p:sp>
        <p:nvSpPr>
          <p:cNvPr id="4" name="Slide Number Placeholder 3"/>
          <p:cNvSpPr>
            <a:spLocks noGrp="1"/>
          </p:cNvSpPr>
          <p:nvPr>
            <p:ph type="sldNum" sz="quarter" idx="12"/>
          </p:nvPr>
        </p:nvSpPr>
        <p:spPr/>
        <p:txBody>
          <a:bodyPr/>
          <a:lstStyle/>
          <a:p>
            <a:pPr>
              <a:defRPr/>
            </a:pPr>
            <a:fld id="{DB31D0BC-104D-47A2-A14A-D85BC3869418}" type="slidenum">
              <a:rPr lang="en-US" smtClean="0"/>
              <a:pPr>
                <a:defRPr/>
              </a:pPr>
              <a:t>11</a:t>
            </a:fld>
            <a:endParaRPr lang="en-US"/>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3780" y="2133600"/>
            <a:ext cx="8228220" cy="3735178"/>
          </a:xfrm>
        </p:spPr>
      </p:pic>
    </p:spTree>
    <p:extLst>
      <p:ext uri="{BB962C8B-B14F-4D97-AF65-F5344CB8AC3E}">
        <p14:creationId xmlns:p14="http://schemas.microsoft.com/office/powerpoint/2010/main" val="867836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Active Shooter Incidents in U.S., 2000-2013</a:t>
            </a:r>
            <a:endParaRPr lang="en-US" sz="3200" dirty="0"/>
          </a:p>
        </p:txBody>
      </p:sp>
      <p:sp>
        <p:nvSpPr>
          <p:cNvPr id="4" name="Slide Number Placeholder 3"/>
          <p:cNvSpPr>
            <a:spLocks noGrp="1"/>
          </p:cNvSpPr>
          <p:nvPr>
            <p:ph type="sldNum" sz="quarter" idx="12"/>
          </p:nvPr>
        </p:nvSpPr>
        <p:spPr/>
        <p:txBody>
          <a:bodyPr/>
          <a:lstStyle/>
          <a:p>
            <a:pPr>
              <a:defRPr/>
            </a:pPr>
            <a:fld id="{DB31D0BC-104D-47A2-A14A-D85BC3869418}" type="slidenum">
              <a:rPr lang="en-US" smtClean="0"/>
              <a:pPr>
                <a:defRPr/>
              </a:pPr>
              <a:t>12</a:t>
            </a:fld>
            <a:endParaRPr lang="en-US"/>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3780" y="2363665"/>
            <a:ext cx="8228220" cy="3275048"/>
          </a:xfrm>
        </p:spPr>
      </p:pic>
    </p:spTree>
    <p:extLst>
      <p:ext uri="{BB962C8B-B14F-4D97-AF65-F5344CB8AC3E}">
        <p14:creationId xmlns:p14="http://schemas.microsoft.com/office/powerpoint/2010/main" val="22637470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Active Shooter Incidents in U.S., 2000-2013</a:t>
            </a:r>
            <a:endParaRPr lang="en-US" sz="3200" dirty="0"/>
          </a:p>
        </p:txBody>
      </p:sp>
      <p:sp>
        <p:nvSpPr>
          <p:cNvPr id="4" name="Slide Number Placeholder 3"/>
          <p:cNvSpPr>
            <a:spLocks noGrp="1"/>
          </p:cNvSpPr>
          <p:nvPr>
            <p:ph type="sldNum" sz="quarter" idx="12"/>
          </p:nvPr>
        </p:nvSpPr>
        <p:spPr/>
        <p:txBody>
          <a:bodyPr/>
          <a:lstStyle/>
          <a:p>
            <a:pPr>
              <a:defRPr/>
            </a:pPr>
            <a:fld id="{DB31D0BC-104D-47A2-A14A-D85BC3869418}" type="slidenum">
              <a:rPr lang="en-US" smtClean="0"/>
              <a:pPr>
                <a:defRPr/>
              </a:pPr>
              <a:t>13</a:t>
            </a:fld>
            <a:endParaRPr lang="en-US"/>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0569" y="2363665"/>
            <a:ext cx="8214641" cy="3275048"/>
          </a:xfrm>
        </p:spPr>
      </p:pic>
    </p:spTree>
    <p:extLst>
      <p:ext uri="{BB962C8B-B14F-4D97-AF65-F5344CB8AC3E}">
        <p14:creationId xmlns:p14="http://schemas.microsoft.com/office/powerpoint/2010/main" val="19578850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Active Shooter Incidents in U.S., 2000-2013</a:t>
            </a:r>
            <a:endParaRPr lang="en-US" sz="3200" dirty="0"/>
          </a:p>
        </p:txBody>
      </p:sp>
      <p:sp>
        <p:nvSpPr>
          <p:cNvPr id="4" name="Slide Number Placeholder 3"/>
          <p:cNvSpPr>
            <a:spLocks noGrp="1"/>
          </p:cNvSpPr>
          <p:nvPr>
            <p:ph type="sldNum" sz="quarter" idx="12"/>
          </p:nvPr>
        </p:nvSpPr>
        <p:spPr/>
        <p:txBody>
          <a:bodyPr/>
          <a:lstStyle/>
          <a:p>
            <a:pPr>
              <a:defRPr/>
            </a:pPr>
            <a:fld id="{DB31D0BC-104D-47A2-A14A-D85BC3869418}" type="slidenum">
              <a:rPr lang="en-US" smtClean="0"/>
              <a:pPr>
                <a:defRPr/>
              </a:pPr>
              <a:t>14</a:t>
            </a:fld>
            <a:endParaRPr lang="en-US"/>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4996" y="1981200"/>
            <a:ext cx="7155831" cy="4204051"/>
          </a:xfrm>
        </p:spPr>
      </p:pic>
    </p:spTree>
    <p:extLst>
      <p:ext uri="{BB962C8B-B14F-4D97-AF65-F5344CB8AC3E}">
        <p14:creationId xmlns:p14="http://schemas.microsoft.com/office/powerpoint/2010/main" val="15770513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True or False?</a:t>
            </a:r>
            <a:endParaRPr lang="en-US" sz="4000" dirty="0"/>
          </a:p>
        </p:txBody>
      </p:sp>
      <p:sp>
        <p:nvSpPr>
          <p:cNvPr id="3" name="Content Placeholder 2"/>
          <p:cNvSpPr>
            <a:spLocks noGrp="1"/>
          </p:cNvSpPr>
          <p:nvPr>
            <p:ph idx="1"/>
          </p:nvPr>
        </p:nvSpPr>
        <p:spPr/>
        <p:txBody>
          <a:bodyPr>
            <a:normAutofit/>
          </a:bodyPr>
          <a:lstStyle/>
          <a:p>
            <a:pPr>
              <a:lnSpc>
                <a:spcPct val="80000"/>
              </a:lnSpc>
              <a:defRPr/>
            </a:pPr>
            <a:r>
              <a:rPr lang="en-US" sz="2400" dirty="0"/>
              <a:t>Many attackers felt bullied, persecuted or injured by others prior to the </a:t>
            </a:r>
            <a:r>
              <a:rPr lang="en-US" sz="2400" dirty="0" smtClean="0"/>
              <a:t>attack.</a:t>
            </a:r>
            <a:endParaRPr lang="en-US" sz="2400" dirty="0"/>
          </a:p>
          <a:p>
            <a:pPr>
              <a:lnSpc>
                <a:spcPct val="80000"/>
              </a:lnSpc>
              <a:defRPr/>
            </a:pPr>
            <a:r>
              <a:rPr lang="en-US" sz="2400" dirty="0"/>
              <a:t>Most attackers showed some history of suicidal attempts or thoughts, or a history of feeling extreme depression or </a:t>
            </a:r>
            <a:r>
              <a:rPr lang="en-US" sz="2400" dirty="0" smtClean="0"/>
              <a:t>desperation.</a:t>
            </a:r>
            <a:endParaRPr lang="en-US" sz="2400" dirty="0"/>
          </a:p>
          <a:p>
            <a:pPr>
              <a:lnSpc>
                <a:spcPct val="80000"/>
              </a:lnSpc>
              <a:defRPr/>
            </a:pPr>
            <a:r>
              <a:rPr lang="en-US" sz="2400" dirty="0"/>
              <a:t>Most attackers had no history of prior violent or criminal </a:t>
            </a:r>
            <a:r>
              <a:rPr lang="en-US" sz="2400" dirty="0" smtClean="0"/>
              <a:t>behavior.</a:t>
            </a:r>
            <a:endParaRPr lang="en-US" sz="2400" dirty="0"/>
          </a:p>
          <a:p>
            <a:pPr>
              <a:lnSpc>
                <a:spcPct val="80000"/>
              </a:lnSpc>
              <a:defRPr/>
            </a:pPr>
            <a:r>
              <a:rPr lang="en-US" sz="2400" dirty="0"/>
              <a:t>Incidents of targeted violence at school rarely are sudden, impulsive </a:t>
            </a:r>
            <a:r>
              <a:rPr lang="en-US" sz="2400" dirty="0" smtClean="0"/>
              <a:t>acts.</a:t>
            </a:r>
            <a:endParaRPr lang="en-US" sz="2400" dirty="0"/>
          </a:p>
          <a:p>
            <a:pPr>
              <a:lnSpc>
                <a:spcPct val="80000"/>
              </a:lnSpc>
              <a:defRPr/>
            </a:pPr>
            <a:r>
              <a:rPr lang="en-US" sz="2400" b="1" dirty="0">
                <a:solidFill>
                  <a:srgbClr val="FF0000"/>
                </a:solidFill>
              </a:rPr>
              <a:t>Prior to most incidents, other people knew about the attacker’s idea and/or plan to </a:t>
            </a:r>
            <a:r>
              <a:rPr lang="en-US" sz="2400" b="1" dirty="0" smtClean="0">
                <a:solidFill>
                  <a:srgbClr val="FF0000"/>
                </a:solidFill>
              </a:rPr>
              <a:t>attack.</a:t>
            </a:r>
            <a:endParaRPr lang="en-US" sz="2400" b="1" dirty="0">
              <a:solidFill>
                <a:srgbClr val="FF0000"/>
              </a:solidFill>
            </a:endParaRPr>
          </a:p>
          <a:p>
            <a:pPr>
              <a:lnSpc>
                <a:spcPct val="80000"/>
              </a:lnSpc>
              <a:defRPr/>
            </a:pPr>
            <a:r>
              <a:rPr lang="en-US" sz="2400" dirty="0"/>
              <a:t>While </a:t>
            </a:r>
            <a:r>
              <a:rPr lang="en-US" sz="2400" dirty="0" smtClean="0"/>
              <a:t>Chapman </a:t>
            </a:r>
            <a:r>
              <a:rPr lang="en-US" sz="2400" dirty="0"/>
              <a:t>has resources to identify individuals of concern, there is no “crystal ball”  to determine who will become an Active </a:t>
            </a:r>
            <a:r>
              <a:rPr lang="en-US" sz="2400" dirty="0" smtClean="0"/>
              <a:t>Shooter.</a:t>
            </a:r>
            <a:endParaRPr lang="en-US" sz="2400" dirty="0"/>
          </a:p>
          <a:p>
            <a:endParaRPr lang="en-US" sz="2400" dirty="0"/>
          </a:p>
        </p:txBody>
      </p:sp>
      <p:sp>
        <p:nvSpPr>
          <p:cNvPr id="4" name="Slide Number Placeholder 3"/>
          <p:cNvSpPr>
            <a:spLocks noGrp="1"/>
          </p:cNvSpPr>
          <p:nvPr>
            <p:ph type="sldNum" sz="quarter" idx="12"/>
          </p:nvPr>
        </p:nvSpPr>
        <p:spPr/>
        <p:txBody>
          <a:bodyPr/>
          <a:lstStyle/>
          <a:p>
            <a:pPr>
              <a:defRPr/>
            </a:pPr>
            <a:fld id="{DB31D0BC-104D-47A2-A14A-D85BC3869418}" type="slidenum">
              <a:rPr lang="en-US" smtClean="0"/>
              <a:pPr>
                <a:defRPr/>
              </a:pPr>
              <a:t>15</a:t>
            </a:fld>
            <a:endParaRPr lang="en-US"/>
          </a:p>
        </p:txBody>
      </p:sp>
    </p:spTree>
    <p:extLst>
      <p:ext uri="{BB962C8B-B14F-4D97-AF65-F5344CB8AC3E}">
        <p14:creationId xmlns:p14="http://schemas.microsoft.com/office/powerpoint/2010/main" val="4054098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Potential Indicators of Violent Behavior </a:t>
            </a:r>
            <a:endParaRPr lang="en-US" sz="4000" dirty="0"/>
          </a:p>
        </p:txBody>
      </p:sp>
      <p:sp>
        <p:nvSpPr>
          <p:cNvPr id="3" name="Content Placeholder 2"/>
          <p:cNvSpPr>
            <a:spLocks noGrp="1"/>
          </p:cNvSpPr>
          <p:nvPr>
            <p:ph idx="1"/>
          </p:nvPr>
        </p:nvSpPr>
        <p:spPr>
          <a:xfrm>
            <a:off x="457200" y="1651000"/>
            <a:ext cx="3733800" cy="4521200"/>
          </a:xfrm>
        </p:spPr>
        <p:txBody>
          <a:bodyPr>
            <a:normAutofit lnSpcReduction="10000"/>
          </a:bodyPr>
          <a:lstStyle/>
          <a:p>
            <a:pPr>
              <a:lnSpc>
                <a:spcPct val="80000"/>
              </a:lnSpc>
            </a:pPr>
            <a:r>
              <a:rPr lang="en-US" dirty="0"/>
              <a:t>Violent fantasy content</a:t>
            </a:r>
          </a:p>
          <a:p>
            <a:pPr>
              <a:lnSpc>
                <a:spcPct val="80000"/>
              </a:lnSpc>
            </a:pPr>
            <a:r>
              <a:rPr lang="en-US" dirty="0">
                <a:solidFill>
                  <a:srgbClr val="C00000"/>
                </a:solidFill>
              </a:rPr>
              <a:t>Anger problems</a:t>
            </a:r>
          </a:p>
          <a:p>
            <a:pPr>
              <a:lnSpc>
                <a:spcPct val="80000"/>
              </a:lnSpc>
            </a:pPr>
            <a:r>
              <a:rPr lang="en-US" dirty="0"/>
              <a:t>Fascination with weapons </a:t>
            </a:r>
          </a:p>
          <a:p>
            <a:pPr>
              <a:lnSpc>
                <a:spcPct val="80000"/>
              </a:lnSpc>
            </a:pPr>
            <a:r>
              <a:rPr lang="en-US" dirty="0">
                <a:solidFill>
                  <a:srgbClr val="C00000"/>
                </a:solidFill>
              </a:rPr>
              <a:t>Boasting and practicing combat proficiency</a:t>
            </a:r>
          </a:p>
          <a:p>
            <a:pPr>
              <a:lnSpc>
                <a:spcPct val="80000"/>
              </a:lnSpc>
            </a:pPr>
            <a:r>
              <a:rPr lang="en-US" dirty="0"/>
              <a:t>Loner</a:t>
            </a:r>
          </a:p>
          <a:p>
            <a:pPr>
              <a:lnSpc>
                <a:spcPct val="80000"/>
              </a:lnSpc>
            </a:pPr>
            <a:r>
              <a:rPr lang="en-US" dirty="0">
                <a:solidFill>
                  <a:srgbClr val="C00000"/>
                </a:solidFill>
              </a:rPr>
              <a:t>Suicide ideation</a:t>
            </a:r>
          </a:p>
          <a:p>
            <a:pPr>
              <a:lnSpc>
                <a:spcPct val="80000"/>
              </a:lnSpc>
            </a:pPr>
            <a:r>
              <a:rPr lang="en-US" dirty="0"/>
              <a:t>Homicidal ideation</a:t>
            </a:r>
          </a:p>
          <a:p>
            <a:pPr>
              <a:lnSpc>
                <a:spcPct val="80000"/>
              </a:lnSpc>
            </a:pPr>
            <a:r>
              <a:rPr lang="en-US" dirty="0">
                <a:solidFill>
                  <a:srgbClr val="C00000"/>
                </a:solidFill>
              </a:rPr>
              <a:t>Stalking</a:t>
            </a:r>
          </a:p>
          <a:p>
            <a:pPr>
              <a:lnSpc>
                <a:spcPct val="80000"/>
              </a:lnSpc>
            </a:pPr>
            <a:r>
              <a:rPr lang="en-US" dirty="0"/>
              <a:t>Non-compliance and disciplinary problems</a:t>
            </a:r>
          </a:p>
          <a:p>
            <a:pPr>
              <a:lnSpc>
                <a:spcPct val="80000"/>
              </a:lnSpc>
            </a:pPr>
            <a:r>
              <a:rPr lang="en-US" dirty="0">
                <a:solidFill>
                  <a:srgbClr val="C00000"/>
                </a:solidFill>
              </a:rPr>
              <a:t>Imitation of other murders</a:t>
            </a:r>
          </a:p>
          <a:p>
            <a:pPr>
              <a:lnSpc>
                <a:spcPct val="80000"/>
              </a:lnSpc>
            </a:pPr>
            <a:r>
              <a:rPr lang="en-US" dirty="0"/>
              <a:t>Interest in previous shooting situations</a:t>
            </a:r>
          </a:p>
          <a:p>
            <a:pPr>
              <a:lnSpc>
                <a:spcPct val="80000"/>
              </a:lnSpc>
            </a:pPr>
            <a:r>
              <a:rPr lang="en-US" dirty="0">
                <a:solidFill>
                  <a:srgbClr val="C00000"/>
                </a:solidFill>
              </a:rPr>
              <a:t>Victim/martyr self-concept</a:t>
            </a:r>
          </a:p>
          <a:p>
            <a:endParaRPr lang="en-US" dirty="0"/>
          </a:p>
        </p:txBody>
      </p:sp>
      <p:sp>
        <p:nvSpPr>
          <p:cNvPr id="4" name="Slide Number Placeholder 3"/>
          <p:cNvSpPr>
            <a:spLocks noGrp="1"/>
          </p:cNvSpPr>
          <p:nvPr>
            <p:ph type="sldNum" sz="quarter" idx="12"/>
          </p:nvPr>
        </p:nvSpPr>
        <p:spPr/>
        <p:txBody>
          <a:bodyPr/>
          <a:lstStyle/>
          <a:p>
            <a:pPr>
              <a:defRPr/>
            </a:pPr>
            <a:fld id="{DB31D0BC-104D-47A2-A14A-D85BC3869418}" type="slidenum">
              <a:rPr lang="en-US" smtClean="0"/>
              <a:pPr>
                <a:defRPr/>
              </a:pPr>
              <a:t>16</a:t>
            </a:fld>
            <a:endParaRPr lang="en-US"/>
          </a:p>
        </p:txBody>
      </p:sp>
      <p:sp>
        <p:nvSpPr>
          <p:cNvPr id="5" name="Content Placeholder 2"/>
          <p:cNvSpPr txBox="1">
            <a:spLocks/>
          </p:cNvSpPr>
          <p:nvPr/>
        </p:nvSpPr>
        <p:spPr>
          <a:xfrm>
            <a:off x="4330700" y="1612900"/>
            <a:ext cx="3733800" cy="45593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nSpc>
                <a:spcPct val="80000"/>
              </a:lnSpc>
            </a:pPr>
            <a:r>
              <a:rPr lang="en-US" dirty="0"/>
              <a:t>Strangeness and aberrant behavior</a:t>
            </a:r>
          </a:p>
          <a:p>
            <a:pPr>
              <a:lnSpc>
                <a:spcPct val="80000"/>
              </a:lnSpc>
            </a:pPr>
            <a:r>
              <a:rPr lang="en-US" dirty="0">
                <a:solidFill>
                  <a:srgbClr val="C00000"/>
                </a:solidFill>
              </a:rPr>
              <a:t>Paranoia</a:t>
            </a:r>
          </a:p>
          <a:p>
            <a:pPr>
              <a:lnSpc>
                <a:spcPct val="80000"/>
              </a:lnSpc>
            </a:pPr>
            <a:r>
              <a:rPr lang="en-US" dirty="0"/>
              <a:t>Violence and cruelty</a:t>
            </a:r>
          </a:p>
          <a:p>
            <a:pPr>
              <a:lnSpc>
                <a:spcPct val="80000"/>
              </a:lnSpc>
            </a:pPr>
            <a:r>
              <a:rPr lang="en-US" dirty="0">
                <a:solidFill>
                  <a:srgbClr val="C00000"/>
                </a:solidFill>
              </a:rPr>
              <a:t>Inappropriate affect</a:t>
            </a:r>
          </a:p>
          <a:p>
            <a:pPr>
              <a:lnSpc>
                <a:spcPct val="80000"/>
              </a:lnSpc>
            </a:pPr>
            <a:r>
              <a:rPr lang="en-US" dirty="0"/>
              <a:t>Acting out</a:t>
            </a:r>
          </a:p>
          <a:p>
            <a:pPr>
              <a:lnSpc>
                <a:spcPct val="80000"/>
              </a:lnSpc>
            </a:pPr>
            <a:r>
              <a:rPr lang="en-US" dirty="0">
                <a:solidFill>
                  <a:srgbClr val="C00000"/>
                </a:solidFill>
              </a:rPr>
              <a:t>Police contact</a:t>
            </a:r>
          </a:p>
          <a:p>
            <a:pPr>
              <a:lnSpc>
                <a:spcPct val="80000"/>
              </a:lnSpc>
            </a:pPr>
            <a:r>
              <a:rPr lang="en-US" dirty="0"/>
              <a:t>Mental health history related to dangerousness</a:t>
            </a:r>
          </a:p>
          <a:p>
            <a:pPr>
              <a:lnSpc>
                <a:spcPct val="80000"/>
              </a:lnSpc>
            </a:pPr>
            <a:r>
              <a:rPr lang="en-US" dirty="0">
                <a:solidFill>
                  <a:srgbClr val="C00000"/>
                </a:solidFill>
              </a:rPr>
              <a:t>Expressionless face</a:t>
            </a:r>
          </a:p>
          <a:p>
            <a:pPr>
              <a:lnSpc>
                <a:spcPct val="80000"/>
              </a:lnSpc>
            </a:pPr>
            <a:r>
              <a:rPr lang="en-US" dirty="0"/>
              <a:t>Unusual interest in police/military/terrorism activities and materials</a:t>
            </a:r>
          </a:p>
          <a:p>
            <a:pPr>
              <a:lnSpc>
                <a:spcPct val="80000"/>
              </a:lnSpc>
            </a:pPr>
            <a:r>
              <a:rPr lang="en-US" dirty="0">
                <a:solidFill>
                  <a:srgbClr val="C00000"/>
                </a:solidFill>
              </a:rPr>
              <a:t>Use of alcohol/drugs </a:t>
            </a:r>
            <a:endParaRPr lang="en-US" dirty="0" smtClean="0">
              <a:solidFill>
                <a:srgbClr val="C00000"/>
              </a:solidFill>
            </a:endParaRPr>
          </a:p>
        </p:txBody>
      </p:sp>
      <p:sp>
        <p:nvSpPr>
          <p:cNvPr id="7" name="TextBox 6"/>
          <p:cNvSpPr txBox="1"/>
          <p:nvPr/>
        </p:nvSpPr>
        <p:spPr>
          <a:xfrm>
            <a:off x="4330700" y="6244832"/>
            <a:ext cx="3822700" cy="319446"/>
          </a:xfrm>
          <a:prstGeom prst="rect">
            <a:avLst/>
          </a:prstGeom>
          <a:noFill/>
        </p:spPr>
        <p:txBody>
          <a:bodyPr wrap="square" rtlCol="0">
            <a:spAutoFit/>
          </a:bodyPr>
          <a:lstStyle/>
          <a:p>
            <a:pPr marL="114300" indent="0">
              <a:lnSpc>
                <a:spcPct val="80000"/>
              </a:lnSpc>
              <a:buNone/>
            </a:pPr>
            <a:r>
              <a:rPr lang="en-US" dirty="0" smtClean="0">
                <a:solidFill>
                  <a:srgbClr val="C00000"/>
                </a:solidFill>
                <a:latin typeface="+mn-lt"/>
              </a:rPr>
              <a:t>Source: </a:t>
            </a:r>
            <a:r>
              <a:rPr lang="en-US" dirty="0">
                <a:solidFill>
                  <a:srgbClr val="C00000"/>
                </a:solidFill>
                <a:latin typeface="+mn-lt"/>
              </a:rPr>
              <a:t>Virginia Tech </a:t>
            </a:r>
            <a:r>
              <a:rPr lang="en-US" dirty="0" smtClean="0">
                <a:solidFill>
                  <a:srgbClr val="C00000"/>
                </a:solidFill>
                <a:latin typeface="+mn-lt"/>
              </a:rPr>
              <a:t>Panel Report</a:t>
            </a:r>
            <a:endParaRPr lang="en-US" dirty="0">
              <a:solidFill>
                <a:srgbClr val="C00000"/>
              </a:solidFill>
              <a:latin typeface="+mn-lt"/>
            </a:endParaRPr>
          </a:p>
        </p:txBody>
      </p:sp>
    </p:spTree>
    <p:extLst>
      <p:ext uri="{BB962C8B-B14F-4D97-AF65-F5344CB8AC3E}">
        <p14:creationId xmlns:p14="http://schemas.microsoft.com/office/powerpoint/2010/main" val="21039191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Active Shooter Myths</a:t>
            </a:r>
            <a:endParaRPr lang="en-US" sz="4000" dirty="0"/>
          </a:p>
        </p:txBody>
      </p:sp>
      <p:sp>
        <p:nvSpPr>
          <p:cNvPr id="3" name="Content Placeholder 2"/>
          <p:cNvSpPr>
            <a:spLocks noGrp="1"/>
          </p:cNvSpPr>
          <p:nvPr>
            <p:ph idx="1"/>
          </p:nvPr>
        </p:nvSpPr>
        <p:spPr>
          <a:xfrm>
            <a:off x="457200" y="1600200"/>
            <a:ext cx="7620000" cy="4191000"/>
          </a:xfrm>
        </p:spPr>
        <p:txBody>
          <a:bodyPr/>
          <a:lstStyle/>
          <a:p>
            <a:pPr indent="-342900">
              <a:lnSpc>
                <a:spcPct val="90000"/>
              </a:lnSpc>
            </a:pPr>
            <a:r>
              <a:rPr lang="en-US" dirty="0"/>
              <a:t>“He didn’t fit the profile.”</a:t>
            </a:r>
          </a:p>
          <a:p>
            <a:pPr indent="-342900">
              <a:lnSpc>
                <a:spcPct val="90000"/>
              </a:lnSpc>
            </a:pPr>
            <a:r>
              <a:rPr lang="en-US" dirty="0" smtClean="0"/>
              <a:t>“He </a:t>
            </a:r>
            <a:r>
              <a:rPr lang="en-US" dirty="0"/>
              <a:t>just snapped.”</a:t>
            </a:r>
          </a:p>
          <a:p>
            <a:pPr indent="-342900">
              <a:lnSpc>
                <a:spcPct val="90000"/>
              </a:lnSpc>
            </a:pPr>
            <a:r>
              <a:rPr lang="en-US" dirty="0" smtClean="0"/>
              <a:t>“No </a:t>
            </a:r>
            <a:r>
              <a:rPr lang="en-US" dirty="0"/>
              <a:t>one knew.”</a:t>
            </a:r>
          </a:p>
          <a:p>
            <a:pPr indent="-342900">
              <a:lnSpc>
                <a:spcPct val="90000"/>
              </a:lnSpc>
            </a:pPr>
            <a:r>
              <a:rPr lang="en-US" dirty="0" smtClean="0"/>
              <a:t>“He </a:t>
            </a:r>
            <a:r>
              <a:rPr lang="en-US" dirty="0"/>
              <a:t>hadn’t threatened anyone.”</a:t>
            </a:r>
          </a:p>
          <a:p>
            <a:pPr indent="-342900">
              <a:lnSpc>
                <a:spcPct val="90000"/>
              </a:lnSpc>
            </a:pPr>
            <a:r>
              <a:rPr lang="en-US" dirty="0" smtClean="0"/>
              <a:t>“He </a:t>
            </a:r>
            <a:r>
              <a:rPr lang="en-US" dirty="0"/>
              <a:t>was a loner.”</a:t>
            </a:r>
          </a:p>
          <a:p>
            <a:pPr indent="-342900">
              <a:lnSpc>
                <a:spcPct val="90000"/>
              </a:lnSpc>
            </a:pPr>
            <a:r>
              <a:rPr lang="en-US" dirty="0"/>
              <a:t>“He was crazy.”</a:t>
            </a:r>
          </a:p>
          <a:p>
            <a:pPr indent="-342900">
              <a:lnSpc>
                <a:spcPct val="90000"/>
              </a:lnSpc>
            </a:pPr>
            <a:r>
              <a:rPr lang="en-US" dirty="0"/>
              <a:t>“If only we’d had a SWAT team or metal detectors.”</a:t>
            </a:r>
          </a:p>
          <a:p>
            <a:pPr indent="-342900">
              <a:lnSpc>
                <a:spcPct val="90000"/>
              </a:lnSpc>
            </a:pPr>
            <a:r>
              <a:rPr lang="en-US" dirty="0" smtClean="0"/>
              <a:t>“</a:t>
            </a:r>
            <a:r>
              <a:rPr lang="en-US" dirty="0"/>
              <a:t>He’d never touched a gun.”</a:t>
            </a:r>
          </a:p>
          <a:p>
            <a:pPr indent="-342900">
              <a:lnSpc>
                <a:spcPct val="90000"/>
              </a:lnSpc>
            </a:pPr>
            <a:r>
              <a:rPr lang="en-US" dirty="0" smtClean="0"/>
              <a:t>“</a:t>
            </a:r>
            <a:r>
              <a:rPr lang="en-US" dirty="0"/>
              <a:t>We did all we could to help him.” </a:t>
            </a:r>
          </a:p>
          <a:p>
            <a:pPr indent="-342900">
              <a:lnSpc>
                <a:spcPct val="90000"/>
              </a:lnSpc>
            </a:pPr>
            <a:r>
              <a:rPr lang="en-US" dirty="0" smtClean="0"/>
              <a:t>“</a:t>
            </a:r>
            <a:r>
              <a:rPr lang="en-US" dirty="0"/>
              <a:t>School violence is rampant.”</a:t>
            </a:r>
          </a:p>
          <a:p>
            <a:endParaRPr lang="en-US" dirty="0"/>
          </a:p>
        </p:txBody>
      </p:sp>
      <p:sp>
        <p:nvSpPr>
          <p:cNvPr id="4" name="Slide Number Placeholder 3"/>
          <p:cNvSpPr>
            <a:spLocks noGrp="1"/>
          </p:cNvSpPr>
          <p:nvPr>
            <p:ph type="sldNum" sz="quarter" idx="12"/>
          </p:nvPr>
        </p:nvSpPr>
        <p:spPr/>
        <p:txBody>
          <a:bodyPr/>
          <a:lstStyle/>
          <a:p>
            <a:pPr>
              <a:defRPr/>
            </a:pPr>
            <a:fld id="{DB31D0BC-104D-47A2-A14A-D85BC3869418}" type="slidenum">
              <a:rPr lang="en-US" smtClean="0"/>
              <a:pPr>
                <a:defRPr/>
              </a:pPr>
              <a:t>17</a:t>
            </a:fld>
            <a:endParaRPr lang="en-US"/>
          </a:p>
        </p:txBody>
      </p:sp>
      <p:sp>
        <p:nvSpPr>
          <p:cNvPr id="5" name="TextBox 4"/>
          <p:cNvSpPr txBox="1"/>
          <p:nvPr/>
        </p:nvSpPr>
        <p:spPr>
          <a:xfrm>
            <a:off x="4098165" y="5753100"/>
            <a:ext cx="2836930" cy="369332"/>
          </a:xfrm>
          <a:prstGeom prst="rect">
            <a:avLst/>
          </a:prstGeom>
          <a:noFill/>
        </p:spPr>
        <p:txBody>
          <a:bodyPr wrap="none" rtlCol="0">
            <a:spAutoFit/>
          </a:bodyPr>
          <a:lstStyle/>
          <a:p>
            <a:r>
              <a:rPr lang="en-US" dirty="0" smtClean="0">
                <a:solidFill>
                  <a:schemeClr val="accent2"/>
                </a:solidFill>
                <a:latin typeface="+mn-lt"/>
              </a:rPr>
              <a:t>Source: Secret Service Study</a:t>
            </a:r>
            <a:endParaRPr lang="en-US" dirty="0">
              <a:solidFill>
                <a:schemeClr val="accent2"/>
              </a:solidFill>
              <a:latin typeface="+mn-lt"/>
            </a:endParaRPr>
          </a:p>
        </p:txBody>
      </p:sp>
    </p:spTree>
    <p:extLst>
      <p:ext uri="{BB962C8B-B14F-4D97-AF65-F5344CB8AC3E}">
        <p14:creationId xmlns:p14="http://schemas.microsoft.com/office/powerpoint/2010/main" val="3690397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The Biggest Myth</a:t>
            </a:r>
            <a:endParaRPr lang="en-US" sz="40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1828800"/>
            <a:ext cx="8161572" cy="4724400"/>
          </a:xfrm>
        </p:spPr>
      </p:pic>
      <p:sp>
        <p:nvSpPr>
          <p:cNvPr id="4" name="Slide Number Placeholder 3"/>
          <p:cNvSpPr>
            <a:spLocks noGrp="1"/>
          </p:cNvSpPr>
          <p:nvPr>
            <p:ph type="sldNum" sz="quarter" idx="12"/>
          </p:nvPr>
        </p:nvSpPr>
        <p:spPr/>
        <p:txBody>
          <a:bodyPr/>
          <a:lstStyle/>
          <a:p>
            <a:pPr>
              <a:defRPr/>
            </a:pPr>
            <a:fld id="{DB31D0BC-104D-47A2-A14A-D85BC3869418}" type="slidenum">
              <a:rPr lang="en-US" smtClean="0"/>
              <a:pPr>
                <a:defRPr/>
              </a:pPr>
              <a:t>18</a:t>
            </a:fld>
            <a:endParaRPr lang="en-US"/>
          </a:p>
        </p:txBody>
      </p:sp>
    </p:spTree>
    <p:extLst>
      <p:ext uri="{BB962C8B-B14F-4D97-AF65-F5344CB8AC3E}">
        <p14:creationId xmlns:p14="http://schemas.microsoft.com/office/powerpoint/2010/main" val="34147976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Active Shooter on Campus</a:t>
            </a:r>
            <a:endParaRPr lang="en-US" sz="4000" dirty="0"/>
          </a:p>
        </p:txBody>
      </p:sp>
      <p:sp>
        <p:nvSpPr>
          <p:cNvPr id="3" name="Content Placeholder 2"/>
          <p:cNvSpPr>
            <a:spLocks noGrp="1"/>
          </p:cNvSpPr>
          <p:nvPr>
            <p:ph idx="1"/>
          </p:nvPr>
        </p:nvSpPr>
        <p:spPr>
          <a:xfrm>
            <a:off x="457200" y="1600200"/>
            <a:ext cx="3733800" cy="4800600"/>
          </a:xfrm>
        </p:spPr>
        <p:txBody>
          <a:bodyPr/>
          <a:lstStyle/>
          <a:p>
            <a:r>
              <a:rPr lang="en-US" sz="2800" dirty="0" smtClean="0"/>
              <a:t>DO SOMETHING!</a:t>
            </a:r>
          </a:p>
          <a:p>
            <a:endParaRPr lang="en-US" sz="2800" dirty="0"/>
          </a:p>
          <a:p>
            <a:pPr lvl="1"/>
            <a:r>
              <a:rPr lang="en-US" sz="2600" dirty="0" smtClean="0"/>
              <a:t>Run!</a:t>
            </a:r>
          </a:p>
          <a:p>
            <a:pPr lvl="1"/>
            <a:endParaRPr lang="en-US" sz="2600" dirty="0"/>
          </a:p>
          <a:p>
            <a:pPr lvl="1"/>
            <a:r>
              <a:rPr lang="en-US" sz="2600" dirty="0" smtClean="0"/>
              <a:t>Hide!</a:t>
            </a:r>
          </a:p>
          <a:p>
            <a:pPr lvl="1"/>
            <a:endParaRPr lang="en-US" sz="2600" dirty="0"/>
          </a:p>
          <a:p>
            <a:pPr lvl="1"/>
            <a:r>
              <a:rPr lang="en-US" sz="2600" dirty="0" smtClean="0"/>
              <a:t>Fight!</a:t>
            </a:r>
          </a:p>
          <a:p>
            <a:endParaRPr lang="en-US" dirty="0"/>
          </a:p>
        </p:txBody>
      </p:sp>
      <p:sp>
        <p:nvSpPr>
          <p:cNvPr id="4" name="Slide Number Placeholder 3"/>
          <p:cNvSpPr>
            <a:spLocks noGrp="1"/>
          </p:cNvSpPr>
          <p:nvPr>
            <p:ph type="sldNum" sz="quarter" idx="12"/>
          </p:nvPr>
        </p:nvSpPr>
        <p:spPr/>
        <p:txBody>
          <a:bodyPr/>
          <a:lstStyle/>
          <a:p>
            <a:pPr>
              <a:defRPr/>
            </a:pPr>
            <a:fld id="{DB31D0BC-104D-47A2-A14A-D85BC3869418}" type="slidenum">
              <a:rPr lang="en-US" smtClean="0"/>
              <a:pPr>
                <a:defRPr/>
              </a:pPr>
              <a:t>19</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514600"/>
            <a:ext cx="4800600" cy="2648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2158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B31D0BC-104D-47A2-A14A-D85BC3869418}" type="slidenum">
              <a:rPr lang="en-US" smtClean="0"/>
              <a:pPr>
                <a:defRPr/>
              </a:pPr>
              <a:t>2</a:t>
            </a:fld>
            <a:endParaRPr lang="en-US"/>
          </a:p>
        </p:txBody>
      </p:sp>
      <p:pic>
        <p:nvPicPr>
          <p:cNvPr id="3" name="5mzI_5aj4Vs"/>
          <p:cNvPicPr>
            <a:picLocks noRot="1" noChangeAspect="1"/>
          </p:cNvPicPr>
          <p:nvPr>
            <a:videoFile r:link="rId1"/>
          </p:nvPr>
        </p:nvPicPr>
        <p:blipFill>
          <a:blip r:embed="rId4"/>
          <a:stretch>
            <a:fillRect/>
          </a:stretch>
        </p:blipFill>
        <p:spPr>
          <a:xfrm>
            <a:off x="0" y="381000"/>
            <a:ext cx="9144000" cy="5143500"/>
          </a:xfrm>
          <a:prstGeom prst="rect">
            <a:avLst/>
          </a:prstGeom>
        </p:spPr>
      </p:pic>
      <p:sp>
        <p:nvSpPr>
          <p:cNvPr id="2" name="TextBox 1"/>
          <p:cNvSpPr txBox="1"/>
          <p:nvPr/>
        </p:nvSpPr>
        <p:spPr>
          <a:xfrm>
            <a:off x="304800" y="5675868"/>
            <a:ext cx="6675119" cy="369332"/>
          </a:xfrm>
          <a:prstGeom prst="rect">
            <a:avLst/>
          </a:prstGeom>
          <a:noFill/>
        </p:spPr>
        <p:txBody>
          <a:bodyPr wrap="square" rtlCol="0">
            <a:spAutoFit/>
          </a:bodyPr>
          <a:lstStyle/>
          <a:p>
            <a:pPr fontAlgn="t"/>
            <a:r>
              <a:rPr lang="en-US"/>
              <a:t>RUN. HIDE. FIGHT.® Surviving an Active Shooter Event</a:t>
            </a:r>
          </a:p>
        </p:txBody>
      </p:sp>
      <p:pic>
        <p:nvPicPr>
          <p:cNvPr id="1026" name="Picture 2" descr="Ready Houst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5524500"/>
            <a:ext cx="838200" cy="847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931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remove"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If Active Shooter is in Your Immediate Vicinity </a:t>
            </a:r>
            <a:endParaRPr lang="en-US" sz="4000" dirty="0"/>
          </a:p>
        </p:txBody>
      </p:sp>
      <p:sp>
        <p:nvSpPr>
          <p:cNvPr id="3" name="Content Placeholder 2"/>
          <p:cNvSpPr>
            <a:spLocks noGrp="1"/>
          </p:cNvSpPr>
          <p:nvPr>
            <p:ph idx="1"/>
          </p:nvPr>
        </p:nvSpPr>
        <p:spPr>
          <a:xfrm>
            <a:off x="457200" y="1752600"/>
            <a:ext cx="7620000" cy="4648200"/>
          </a:xfrm>
        </p:spPr>
        <p:txBody>
          <a:bodyPr/>
          <a:lstStyle/>
          <a:p>
            <a:r>
              <a:rPr lang="en-US" dirty="0" smtClean="0"/>
              <a:t>DO SOMETHING!</a:t>
            </a:r>
          </a:p>
          <a:p>
            <a:r>
              <a:rPr lang="en-US" dirty="0" smtClean="0"/>
              <a:t>Stay calm and focus on survival.</a:t>
            </a:r>
          </a:p>
          <a:p>
            <a:r>
              <a:rPr lang="en-US" dirty="0" smtClean="0"/>
              <a:t>Evacuate and </a:t>
            </a:r>
            <a:r>
              <a:rPr lang="en-US" b="1" dirty="0" smtClean="0">
                <a:solidFill>
                  <a:schemeClr val="accent2"/>
                </a:solidFill>
              </a:rPr>
              <a:t>RUN</a:t>
            </a:r>
            <a:r>
              <a:rPr lang="en-US" dirty="0" smtClean="0"/>
              <a:t> from the shooter if you feel you can get out.</a:t>
            </a:r>
          </a:p>
          <a:p>
            <a:r>
              <a:rPr lang="en-US" dirty="0"/>
              <a:t>Evacuate regardless of whether others agree to </a:t>
            </a:r>
            <a:r>
              <a:rPr lang="en-US" dirty="0" smtClean="0"/>
              <a:t>follow</a:t>
            </a:r>
          </a:p>
          <a:p>
            <a:r>
              <a:rPr lang="en-US" dirty="0" smtClean="0"/>
              <a:t>Leave </a:t>
            </a:r>
            <a:r>
              <a:rPr lang="en-US" dirty="0"/>
              <a:t>your belongings </a:t>
            </a:r>
            <a:r>
              <a:rPr lang="en-US" dirty="0" smtClean="0"/>
              <a:t>behind</a:t>
            </a:r>
          </a:p>
          <a:p>
            <a:r>
              <a:rPr lang="en-US" dirty="0" smtClean="0"/>
              <a:t>Help </a:t>
            </a:r>
            <a:r>
              <a:rPr lang="en-US" dirty="0"/>
              <a:t>others escape, if </a:t>
            </a:r>
            <a:r>
              <a:rPr lang="en-US" dirty="0" smtClean="0"/>
              <a:t>possible, but do not attempt to move the wounded.</a:t>
            </a:r>
            <a:endParaRPr lang="en-US" dirty="0"/>
          </a:p>
        </p:txBody>
      </p:sp>
      <p:sp>
        <p:nvSpPr>
          <p:cNvPr id="4" name="Slide Number Placeholder 3"/>
          <p:cNvSpPr>
            <a:spLocks noGrp="1"/>
          </p:cNvSpPr>
          <p:nvPr>
            <p:ph type="sldNum" sz="quarter" idx="12"/>
          </p:nvPr>
        </p:nvSpPr>
        <p:spPr/>
        <p:txBody>
          <a:bodyPr/>
          <a:lstStyle/>
          <a:p>
            <a:pPr>
              <a:defRPr/>
            </a:pPr>
            <a:fld id="{DB31D0BC-104D-47A2-A14A-D85BC3869418}" type="slidenum">
              <a:rPr lang="en-US" smtClean="0"/>
              <a:pPr>
                <a:defRPr/>
              </a:pPr>
              <a:t>20</a:t>
            </a:fld>
            <a:endParaRPr lang="en-US"/>
          </a:p>
        </p:txBody>
      </p:sp>
    </p:spTree>
    <p:extLst>
      <p:ext uri="{BB962C8B-B14F-4D97-AF65-F5344CB8AC3E}">
        <p14:creationId xmlns:p14="http://schemas.microsoft.com/office/powerpoint/2010/main" val="26218429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Northern Illinois University</a:t>
            </a:r>
            <a:endParaRPr lang="en-US" sz="4000" dirty="0"/>
          </a:p>
        </p:txBody>
      </p:sp>
      <p:sp>
        <p:nvSpPr>
          <p:cNvPr id="3" name="Content Placeholder 2"/>
          <p:cNvSpPr>
            <a:spLocks noGrp="1"/>
          </p:cNvSpPr>
          <p:nvPr>
            <p:ph idx="1"/>
          </p:nvPr>
        </p:nvSpPr>
        <p:spPr>
          <a:xfrm>
            <a:off x="457200" y="1600200"/>
            <a:ext cx="3810000" cy="4800600"/>
          </a:xfrm>
        </p:spPr>
        <p:txBody>
          <a:bodyPr>
            <a:normAutofit/>
          </a:bodyPr>
          <a:lstStyle/>
          <a:p>
            <a:r>
              <a:rPr lang="en-US" sz="2400" dirty="0"/>
              <a:t>NIU Student Witness Lauren Carr</a:t>
            </a:r>
            <a:endParaRPr lang="en-US" sz="2400" i="1" dirty="0" smtClean="0">
              <a:solidFill>
                <a:srgbClr val="C00000"/>
              </a:solidFill>
            </a:endParaRPr>
          </a:p>
          <a:p>
            <a:endParaRPr lang="en-US" i="1" dirty="0">
              <a:solidFill>
                <a:srgbClr val="C00000"/>
              </a:solidFill>
            </a:endParaRPr>
          </a:p>
          <a:p>
            <a:r>
              <a:rPr lang="en-US" i="1" dirty="0" smtClean="0">
                <a:solidFill>
                  <a:srgbClr val="C00000"/>
                </a:solidFill>
              </a:rPr>
              <a:t>“</a:t>
            </a:r>
            <a:r>
              <a:rPr lang="en-US" i="1" dirty="0">
                <a:solidFill>
                  <a:srgbClr val="C00000"/>
                </a:solidFill>
              </a:rPr>
              <a:t>I could get up and run, or I could die here.</a:t>
            </a:r>
            <a:r>
              <a:rPr lang="en-US" i="1" dirty="0"/>
              <a:t>  A student in the front row was bleeding, but he just kept running.   I heard this girl scream, ‘Run, he’s reloading the gun!’”  </a:t>
            </a:r>
          </a:p>
          <a:p>
            <a:endParaRPr lang="en-US" dirty="0"/>
          </a:p>
        </p:txBody>
      </p:sp>
      <p:sp>
        <p:nvSpPr>
          <p:cNvPr id="4" name="Slide Number Placeholder 3"/>
          <p:cNvSpPr>
            <a:spLocks noGrp="1"/>
          </p:cNvSpPr>
          <p:nvPr>
            <p:ph type="sldNum" sz="quarter" idx="12"/>
          </p:nvPr>
        </p:nvSpPr>
        <p:spPr/>
        <p:txBody>
          <a:bodyPr/>
          <a:lstStyle/>
          <a:p>
            <a:pPr>
              <a:defRPr/>
            </a:pPr>
            <a:fld id="{DB31D0BC-104D-47A2-A14A-D85BC3869418}" type="slidenum">
              <a:rPr lang="en-US" smtClean="0"/>
              <a:pPr>
                <a:defRPr/>
              </a:pPr>
              <a:t>21</a:t>
            </a:fld>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590800"/>
            <a:ext cx="3432175"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9574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If Active Shooter is in Your Immediate Vicinity </a:t>
            </a:r>
            <a:endParaRPr lang="en-US" sz="4000" dirty="0"/>
          </a:p>
        </p:txBody>
      </p:sp>
      <p:sp>
        <p:nvSpPr>
          <p:cNvPr id="3" name="Content Placeholder 2"/>
          <p:cNvSpPr>
            <a:spLocks noGrp="1"/>
          </p:cNvSpPr>
          <p:nvPr>
            <p:ph idx="1"/>
          </p:nvPr>
        </p:nvSpPr>
        <p:spPr/>
        <p:txBody>
          <a:bodyPr/>
          <a:lstStyle/>
          <a:p>
            <a:r>
              <a:rPr lang="en-US" dirty="0" smtClean="0"/>
              <a:t>If evacuation is not possible find a place to </a:t>
            </a:r>
            <a:r>
              <a:rPr lang="en-US" b="1" dirty="0" smtClean="0">
                <a:solidFill>
                  <a:schemeClr val="accent2"/>
                </a:solidFill>
              </a:rPr>
              <a:t>HIDE</a:t>
            </a:r>
            <a:r>
              <a:rPr lang="en-US" dirty="0" smtClean="0"/>
              <a:t>.</a:t>
            </a:r>
          </a:p>
          <a:p>
            <a:r>
              <a:rPr lang="en-US" dirty="0" smtClean="0"/>
              <a:t>Conceal and shield yourself behind something which will provide protection from bullets.</a:t>
            </a:r>
          </a:p>
          <a:p>
            <a:r>
              <a:rPr lang="en-US" dirty="0" smtClean="0"/>
              <a:t>Spread out and try not to bunch up with others, making easy targets.</a:t>
            </a:r>
          </a:p>
          <a:p>
            <a:r>
              <a:rPr lang="en-US" dirty="0" smtClean="0"/>
              <a:t>If indoors, get into a room and </a:t>
            </a:r>
          </a:p>
          <a:p>
            <a:pPr lvl="1"/>
            <a:r>
              <a:rPr lang="en-US" sz="2200" dirty="0" smtClean="0"/>
              <a:t>Lock the deadbolt</a:t>
            </a:r>
          </a:p>
          <a:p>
            <a:pPr lvl="1"/>
            <a:r>
              <a:rPr lang="en-US" sz="2200" dirty="0" smtClean="0"/>
              <a:t>Barricade the door</a:t>
            </a:r>
          </a:p>
          <a:p>
            <a:pPr lvl="1"/>
            <a:r>
              <a:rPr lang="en-US" sz="2200" dirty="0" smtClean="0"/>
              <a:t>Close blinds and turn off lights</a:t>
            </a:r>
          </a:p>
          <a:p>
            <a:pPr lvl="1"/>
            <a:r>
              <a:rPr lang="en-US" sz="2200" dirty="0" smtClean="0"/>
              <a:t>Eliminate all sounds of activity</a:t>
            </a:r>
            <a:br>
              <a:rPr lang="en-US" sz="2200" dirty="0" smtClean="0"/>
            </a:br>
            <a:r>
              <a:rPr lang="en-US" sz="2200" dirty="0" smtClean="0"/>
              <a:t>and remain quiet</a:t>
            </a:r>
          </a:p>
          <a:p>
            <a:pPr lvl="1"/>
            <a:r>
              <a:rPr lang="en-US" sz="2200" dirty="0" smtClean="0"/>
              <a:t>Place cell phones on vibrate</a:t>
            </a:r>
          </a:p>
        </p:txBody>
      </p:sp>
      <p:sp>
        <p:nvSpPr>
          <p:cNvPr id="4" name="Slide Number Placeholder 3"/>
          <p:cNvSpPr>
            <a:spLocks noGrp="1"/>
          </p:cNvSpPr>
          <p:nvPr>
            <p:ph type="sldNum" sz="quarter" idx="12"/>
          </p:nvPr>
        </p:nvSpPr>
        <p:spPr/>
        <p:txBody>
          <a:bodyPr/>
          <a:lstStyle/>
          <a:p>
            <a:pPr>
              <a:defRPr/>
            </a:pPr>
            <a:fld id="{DB31D0BC-104D-47A2-A14A-D85BC3869418}" type="slidenum">
              <a:rPr lang="en-US" smtClean="0"/>
              <a:pPr>
                <a:defRPr/>
              </a:pPr>
              <a:t>22</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7100" y="3505200"/>
            <a:ext cx="3456005"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57731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Northern Illinois University</a:t>
            </a:r>
            <a:endParaRPr lang="en-US" dirty="0"/>
          </a:p>
        </p:txBody>
      </p:sp>
      <p:sp>
        <p:nvSpPr>
          <p:cNvPr id="3" name="Content Placeholder 2"/>
          <p:cNvSpPr>
            <a:spLocks noGrp="1"/>
          </p:cNvSpPr>
          <p:nvPr>
            <p:ph idx="1"/>
          </p:nvPr>
        </p:nvSpPr>
        <p:spPr/>
        <p:txBody>
          <a:bodyPr/>
          <a:lstStyle/>
          <a:p>
            <a:pPr>
              <a:lnSpc>
                <a:spcPct val="80000"/>
              </a:lnSpc>
            </a:pPr>
            <a:r>
              <a:rPr lang="en-US" sz="2400" dirty="0"/>
              <a:t>NIU Student Ashley </a:t>
            </a:r>
            <a:r>
              <a:rPr lang="en-US" sz="2400" dirty="0" err="1"/>
              <a:t>Dallman</a:t>
            </a:r>
            <a:r>
              <a:rPr lang="en-US" sz="2400" dirty="0"/>
              <a:t> </a:t>
            </a:r>
            <a:endParaRPr lang="en-US" sz="2400" dirty="0" smtClean="0"/>
          </a:p>
          <a:p>
            <a:pPr>
              <a:lnSpc>
                <a:spcPct val="80000"/>
              </a:lnSpc>
            </a:pPr>
            <a:endParaRPr lang="en-US" b="1" dirty="0"/>
          </a:p>
          <a:p>
            <a:pPr>
              <a:lnSpc>
                <a:spcPct val="80000"/>
              </a:lnSpc>
            </a:pPr>
            <a:r>
              <a:rPr lang="en-US" dirty="0" smtClean="0"/>
              <a:t>Was </a:t>
            </a:r>
            <a:r>
              <a:rPr lang="en-US" dirty="0"/>
              <a:t>in an acting class in another building when Cole Hall students came running in and informed them of the shooting</a:t>
            </a:r>
          </a:p>
          <a:p>
            <a:pPr>
              <a:lnSpc>
                <a:spcPct val="80000"/>
              </a:lnSpc>
            </a:pPr>
            <a:endParaRPr lang="en-US" dirty="0"/>
          </a:p>
          <a:p>
            <a:pPr>
              <a:lnSpc>
                <a:spcPct val="80000"/>
              </a:lnSpc>
            </a:pPr>
            <a:r>
              <a:rPr lang="en-US" i="1" dirty="0">
                <a:solidFill>
                  <a:srgbClr val="C00000"/>
                </a:solidFill>
              </a:rPr>
              <a:t>“We all started crying.  We didn’t know what to do.”</a:t>
            </a:r>
          </a:p>
          <a:p>
            <a:pPr>
              <a:lnSpc>
                <a:spcPct val="80000"/>
              </a:lnSpc>
            </a:pPr>
            <a:endParaRPr lang="en-US" dirty="0"/>
          </a:p>
          <a:p>
            <a:pPr>
              <a:lnSpc>
                <a:spcPct val="80000"/>
              </a:lnSpc>
            </a:pPr>
            <a:r>
              <a:rPr lang="en-US" dirty="0"/>
              <a:t>Professor locked the doors and they listened to news reports on the radio for about an hour before school official told them to leave    </a:t>
            </a:r>
          </a:p>
          <a:p>
            <a:endParaRPr lang="en-US" dirty="0"/>
          </a:p>
        </p:txBody>
      </p:sp>
      <p:sp>
        <p:nvSpPr>
          <p:cNvPr id="4" name="Slide Number Placeholder 3"/>
          <p:cNvSpPr>
            <a:spLocks noGrp="1"/>
          </p:cNvSpPr>
          <p:nvPr>
            <p:ph type="sldNum" sz="quarter" idx="12"/>
          </p:nvPr>
        </p:nvSpPr>
        <p:spPr/>
        <p:txBody>
          <a:bodyPr/>
          <a:lstStyle/>
          <a:p>
            <a:pPr>
              <a:defRPr/>
            </a:pPr>
            <a:fld id="{DB31D0BC-104D-47A2-A14A-D85BC3869418}" type="slidenum">
              <a:rPr lang="en-US" smtClean="0"/>
              <a:pPr>
                <a:defRPr/>
              </a:pPr>
              <a:t>23</a:t>
            </a:fld>
            <a:endParaRPr lang="en-US"/>
          </a:p>
        </p:txBody>
      </p:sp>
    </p:spTree>
    <p:extLst>
      <p:ext uri="{BB962C8B-B14F-4D97-AF65-F5344CB8AC3E}">
        <p14:creationId xmlns:p14="http://schemas.microsoft.com/office/powerpoint/2010/main" val="933491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Northern Illinois University</a:t>
            </a:r>
            <a:endParaRPr lang="en-US" dirty="0"/>
          </a:p>
        </p:txBody>
      </p:sp>
      <p:sp>
        <p:nvSpPr>
          <p:cNvPr id="3" name="Content Placeholder 2"/>
          <p:cNvSpPr>
            <a:spLocks noGrp="1"/>
          </p:cNvSpPr>
          <p:nvPr>
            <p:ph idx="1"/>
          </p:nvPr>
        </p:nvSpPr>
        <p:spPr/>
        <p:txBody>
          <a:bodyPr/>
          <a:lstStyle/>
          <a:p>
            <a:pPr>
              <a:lnSpc>
                <a:spcPct val="80000"/>
              </a:lnSpc>
            </a:pPr>
            <a:r>
              <a:rPr lang="en-US" sz="2400" dirty="0"/>
              <a:t>NIU Faculty Michael </a:t>
            </a:r>
            <a:r>
              <a:rPr lang="en-US" sz="2400" dirty="0" smtClean="0"/>
              <a:t>Gentile</a:t>
            </a:r>
          </a:p>
          <a:p>
            <a:pPr>
              <a:lnSpc>
                <a:spcPct val="80000"/>
              </a:lnSpc>
            </a:pPr>
            <a:endParaRPr lang="en-US" b="1" dirty="0"/>
          </a:p>
          <a:p>
            <a:pPr>
              <a:lnSpc>
                <a:spcPct val="90000"/>
              </a:lnSpc>
            </a:pPr>
            <a:r>
              <a:rPr lang="en-US" dirty="0"/>
              <a:t>Was meeting with two students directly beneath the lecture hall when shooting happened</a:t>
            </a:r>
          </a:p>
          <a:p>
            <a:pPr>
              <a:lnSpc>
                <a:spcPct val="90000"/>
              </a:lnSpc>
            </a:pPr>
            <a:endParaRPr lang="en-US" dirty="0"/>
          </a:p>
          <a:p>
            <a:pPr>
              <a:lnSpc>
                <a:spcPct val="90000"/>
              </a:lnSpc>
            </a:pPr>
            <a:r>
              <a:rPr lang="en-US" dirty="0"/>
              <a:t>Heard gunshots and locked his office </a:t>
            </a:r>
            <a:r>
              <a:rPr lang="en-US" dirty="0" smtClean="0"/>
              <a:t>door</a:t>
            </a:r>
          </a:p>
          <a:p>
            <a:pPr>
              <a:lnSpc>
                <a:spcPct val="90000"/>
              </a:lnSpc>
            </a:pPr>
            <a:endParaRPr lang="en-US" dirty="0"/>
          </a:p>
          <a:p>
            <a:pPr>
              <a:lnSpc>
                <a:spcPct val="90000"/>
              </a:lnSpc>
            </a:pPr>
            <a:r>
              <a:rPr lang="en-US" dirty="0">
                <a:solidFill>
                  <a:srgbClr val="C00000"/>
                </a:solidFill>
              </a:rPr>
              <a:t>Remained barricaded until police arrived about 90 minutes later</a:t>
            </a:r>
          </a:p>
          <a:p>
            <a:pPr>
              <a:lnSpc>
                <a:spcPct val="90000"/>
              </a:lnSpc>
            </a:pPr>
            <a:endParaRPr lang="en-US" dirty="0"/>
          </a:p>
          <a:p>
            <a:pPr>
              <a:lnSpc>
                <a:spcPct val="90000"/>
              </a:lnSpc>
            </a:pPr>
            <a:r>
              <a:rPr lang="en-US" dirty="0"/>
              <a:t>Used surveillance camera just outside his office door to confirm that the people knocking on the door were the police </a:t>
            </a:r>
          </a:p>
          <a:p>
            <a:endParaRPr lang="en-US" dirty="0"/>
          </a:p>
        </p:txBody>
      </p:sp>
      <p:sp>
        <p:nvSpPr>
          <p:cNvPr id="4" name="Slide Number Placeholder 3"/>
          <p:cNvSpPr>
            <a:spLocks noGrp="1"/>
          </p:cNvSpPr>
          <p:nvPr>
            <p:ph type="sldNum" sz="quarter" idx="12"/>
          </p:nvPr>
        </p:nvSpPr>
        <p:spPr/>
        <p:txBody>
          <a:bodyPr/>
          <a:lstStyle/>
          <a:p>
            <a:pPr>
              <a:defRPr/>
            </a:pPr>
            <a:fld id="{DB31D0BC-104D-47A2-A14A-D85BC3869418}" type="slidenum">
              <a:rPr lang="en-US" smtClean="0"/>
              <a:pPr>
                <a:defRPr/>
              </a:pPr>
              <a:t>24</a:t>
            </a:fld>
            <a:endParaRPr lang="en-US"/>
          </a:p>
        </p:txBody>
      </p:sp>
    </p:spTree>
    <p:extLst>
      <p:ext uri="{BB962C8B-B14F-4D97-AF65-F5344CB8AC3E}">
        <p14:creationId xmlns:p14="http://schemas.microsoft.com/office/powerpoint/2010/main" val="4148632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If Active Shooter Enters Your Room or Office</a:t>
            </a:r>
            <a:endParaRPr lang="en-US" sz="4000" dirty="0"/>
          </a:p>
        </p:txBody>
      </p:sp>
      <p:sp>
        <p:nvSpPr>
          <p:cNvPr id="3" name="Content Placeholder 2"/>
          <p:cNvSpPr>
            <a:spLocks noGrp="1"/>
          </p:cNvSpPr>
          <p:nvPr>
            <p:ph idx="1"/>
          </p:nvPr>
        </p:nvSpPr>
        <p:spPr/>
        <p:txBody>
          <a:bodyPr/>
          <a:lstStyle/>
          <a:p>
            <a:r>
              <a:rPr lang="en-US" dirty="0" smtClean="0"/>
              <a:t>Trust your instincts and DO SOMETHING!</a:t>
            </a:r>
          </a:p>
          <a:p>
            <a:r>
              <a:rPr lang="en-US" dirty="0" smtClean="0"/>
              <a:t>As a last resort, your only option may be to </a:t>
            </a:r>
            <a:r>
              <a:rPr lang="en-US" b="1" dirty="0" smtClean="0">
                <a:solidFill>
                  <a:srgbClr val="FF0000"/>
                </a:solidFill>
              </a:rPr>
              <a:t>FIGHT</a:t>
            </a:r>
            <a:r>
              <a:rPr lang="en-US" dirty="0" smtClean="0"/>
              <a:t>.</a:t>
            </a:r>
          </a:p>
          <a:p>
            <a:r>
              <a:rPr lang="en-US" dirty="0" smtClean="0"/>
              <a:t>If you decide to </a:t>
            </a:r>
            <a:r>
              <a:rPr lang="en-US" b="1" dirty="0" smtClean="0">
                <a:solidFill>
                  <a:srgbClr val="FF0000"/>
                </a:solidFill>
              </a:rPr>
              <a:t>FIGHT</a:t>
            </a:r>
            <a:r>
              <a:rPr lang="en-US" dirty="0" smtClean="0"/>
              <a:t> you must commit to it and not hesitate.</a:t>
            </a:r>
          </a:p>
          <a:p>
            <a:r>
              <a:rPr lang="en-US" dirty="0" smtClean="0"/>
              <a:t>Coordinate an attack with the others in the room.</a:t>
            </a:r>
          </a:p>
          <a:p>
            <a:pPr lvl="1"/>
            <a:r>
              <a:rPr lang="en-US" sz="2200" dirty="0" smtClean="0"/>
              <a:t>Use improvised weapons and throw items at head</a:t>
            </a:r>
          </a:p>
          <a:p>
            <a:pPr lvl="1"/>
            <a:r>
              <a:rPr lang="en-US" sz="2200" dirty="0" smtClean="0"/>
              <a:t>Yell “gun!”</a:t>
            </a:r>
          </a:p>
          <a:p>
            <a:pPr lvl="1"/>
            <a:r>
              <a:rPr lang="en-US" sz="2200" dirty="0" smtClean="0"/>
              <a:t>Charge together</a:t>
            </a:r>
          </a:p>
          <a:p>
            <a:pPr lvl="1"/>
            <a:r>
              <a:rPr lang="en-US" sz="2200" dirty="0" smtClean="0"/>
              <a:t>Grab the gun, pointing the barrel away from you, and twist</a:t>
            </a:r>
          </a:p>
          <a:p>
            <a:pPr lvl="1"/>
            <a:r>
              <a:rPr lang="en-US" sz="2200" dirty="0" smtClean="0"/>
              <a:t>Even if shot do not stop</a:t>
            </a:r>
          </a:p>
          <a:p>
            <a:r>
              <a:rPr lang="en-US" sz="2400" dirty="0" smtClean="0"/>
              <a:t>You must become the predator to win and survive!</a:t>
            </a:r>
          </a:p>
        </p:txBody>
      </p:sp>
      <p:sp>
        <p:nvSpPr>
          <p:cNvPr id="4" name="Slide Number Placeholder 3"/>
          <p:cNvSpPr>
            <a:spLocks noGrp="1"/>
          </p:cNvSpPr>
          <p:nvPr>
            <p:ph type="sldNum" sz="quarter" idx="12"/>
          </p:nvPr>
        </p:nvSpPr>
        <p:spPr/>
        <p:txBody>
          <a:bodyPr/>
          <a:lstStyle/>
          <a:p>
            <a:pPr>
              <a:defRPr/>
            </a:pPr>
            <a:fld id="{DB31D0BC-104D-47A2-A14A-D85BC3869418}" type="slidenum">
              <a:rPr lang="en-US" smtClean="0"/>
              <a:pPr>
                <a:defRPr/>
              </a:pPr>
              <a:t>25</a:t>
            </a:fld>
            <a:endParaRPr lang="en-US"/>
          </a:p>
        </p:txBody>
      </p:sp>
    </p:spTree>
    <p:extLst>
      <p:ext uri="{BB962C8B-B14F-4D97-AF65-F5344CB8AC3E}">
        <p14:creationId xmlns:p14="http://schemas.microsoft.com/office/powerpoint/2010/main" val="35206540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Seattle Pacific University</a:t>
            </a:r>
            <a:endParaRPr lang="en-US" dirty="0"/>
          </a:p>
        </p:txBody>
      </p:sp>
      <p:sp>
        <p:nvSpPr>
          <p:cNvPr id="3" name="Content Placeholder 2"/>
          <p:cNvSpPr>
            <a:spLocks noGrp="1"/>
          </p:cNvSpPr>
          <p:nvPr>
            <p:ph idx="1"/>
          </p:nvPr>
        </p:nvSpPr>
        <p:spPr/>
        <p:txBody>
          <a:bodyPr>
            <a:normAutofit/>
          </a:bodyPr>
          <a:lstStyle/>
          <a:p>
            <a:pPr>
              <a:lnSpc>
                <a:spcPct val="80000"/>
              </a:lnSpc>
            </a:pPr>
            <a:r>
              <a:rPr lang="en-US" sz="2400" dirty="0" smtClean="0"/>
              <a:t>The gunman was armed with a shotgun and more than 50 shells.</a:t>
            </a:r>
          </a:p>
          <a:p>
            <a:pPr marL="114300" indent="0">
              <a:lnSpc>
                <a:spcPct val="80000"/>
              </a:lnSpc>
              <a:buNone/>
            </a:pPr>
            <a:endParaRPr lang="en-US" sz="2400" dirty="0" smtClean="0"/>
          </a:p>
          <a:p>
            <a:pPr>
              <a:lnSpc>
                <a:spcPct val="80000"/>
              </a:lnSpc>
            </a:pPr>
            <a:r>
              <a:rPr lang="en-US" sz="2400" dirty="0"/>
              <a:t>He fatally shot a 19-year-old freshman and wounded two other young people before his plan to kill as many people as possible — and himself — was </a:t>
            </a:r>
            <a:r>
              <a:rPr lang="en-US" sz="2400" dirty="0" smtClean="0"/>
              <a:t>thwarted.</a:t>
            </a:r>
          </a:p>
          <a:p>
            <a:pPr marL="114300" indent="0">
              <a:lnSpc>
                <a:spcPct val="80000"/>
              </a:lnSpc>
              <a:buNone/>
            </a:pPr>
            <a:endParaRPr lang="en-US" sz="2400" dirty="0" smtClean="0"/>
          </a:p>
          <a:p>
            <a:pPr>
              <a:lnSpc>
                <a:spcPct val="80000"/>
              </a:lnSpc>
            </a:pPr>
            <a:r>
              <a:rPr lang="en-US" sz="2400" dirty="0" smtClean="0"/>
              <a:t>Student Jon </a:t>
            </a:r>
            <a:r>
              <a:rPr lang="en-US" sz="2400" dirty="0" err="1" smtClean="0"/>
              <a:t>Meis</a:t>
            </a:r>
            <a:r>
              <a:rPr lang="en-US" sz="2400" dirty="0" smtClean="0"/>
              <a:t> was a building monitor who</a:t>
            </a:r>
            <a:r>
              <a:rPr lang="en-US" dirty="0"/>
              <a:t> </a:t>
            </a:r>
            <a:r>
              <a:rPr lang="en-US" dirty="0">
                <a:hlinkClick r:id="rId3"/>
              </a:rPr>
              <a:t>subdued the gunman</a:t>
            </a:r>
            <a:r>
              <a:rPr lang="en-US" dirty="0"/>
              <a:t> as he stopped to reload his shotgun. </a:t>
            </a:r>
            <a:r>
              <a:rPr lang="en-US" dirty="0" err="1"/>
              <a:t>Meis</a:t>
            </a:r>
            <a:r>
              <a:rPr lang="en-US" dirty="0"/>
              <a:t> pepper-sprayed and tackled him, while several other bystanders also helped hold down the gunman until police arrived.</a:t>
            </a:r>
          </a:p>
          <a:p>
            <a:pPr marL="114300" indent="0">
              <a:buNone/>
            </a:pPr>
            <a:endParaRPr lang="en-US" dirty="0"/>
          </a:p>
        </p:txBody>
      </p:sp>
      <p:sp>
        <p:nvSpPr>
          <p:cNvPr id="4" name="Slide Number Placeholder 3"/>
          <p:cNvSpPr>
            <a:spLocks noGrp="1"/>
          </p:cNvSpPr>
          <p:nvPr>
            <p:ph type="sldNum" sz="quarter" idx="12"/>
          </p:nvPr>
        </p:nvSpPr>
        <p:spPr/>
        <p:txBody>
          <a:bodyPr/>
          <a:lstStyle/>
          <a:p>
            <a:pPr>
              <a:defRPr/>
            </a:pPr>
            <a:fld id="{DB31D0BC-104D-47A2-A14A-D85BC3869418}" type="slidenum">
              <a:rPr lang="en-US" smtClean="0"/>
              <a:pPr>
                <a:defRPr/>
              </a:pPr>
              <a:t>26</a:t>
            </a:fld>
            <a:endParaRPr lang="en-US"/>
          </a:p>
        </p:txBody>
      </p:sp>
    </p:spTree>
    <p:extLst>
      <p:ext uri="{BB962C8B-B14F-4D97-AF65-F5344CB8AC3E}">
        <p14:creationId xmlns:p14="http://schemas.microsoft.com/office/powerpoint/2010/main" val="102364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Active Shooter on Campus</a:t>
            </a:r>
            <a:endParaRPr lang="en-US" sz="4000" dirty="0"/>
          </a:p>
        </p:txBody>
      </p:sp>
      <p:sp>
        <p:nvSpPr>
          <p:cNvPr id="3" name="Content Placeholder 2"/>
          <p:cNvSpPr>
            <a:spLocks noGrp="1"/>
          </p:cNvSpPr>
          <p:nvPr>
            <p:ph idx="1"/>
          </p:nvPr>
        </p:nvSpPr>
        <p:spPr/>
        <p:txBody>
          <a:bodyPr/>
          <a:lstStyle/>
          <a:p>
            <a:r>
              <a:rPr lang="en-US" dirty="0" smtClean="0"/>
              <a:t>If and when it is safe to do so call 9-1-1 and provide the following information</a:t>
            </a:r>
          </a:p>
          <a:p>
            <a:pPr lvl="1">
              <a:lnSpc>
                <a:spcPct val="80000"/>
              </a:lnSpc>
              <a:defRPr/>
            </a:pPr>
            <a:r>
              <a:rPr lang="en-US" sz="2200" dirty="0" smtClean="0"/>
              <a:t>Your name</a:t>
            </a:r>
            <a:endParaRPr lang="en-US" sz="2200" dirty="0"/>
          </a:p>
          <a:p>
            <a:pPr lvl="1">
              <a:lnSpc>
                <a:spcPct val="80000"/>
              </a:lnSpc>
              <a:defRPr/>
            </a:pPr>
            <a:r>
              <a:rPr lang="en-US" sz="2200" dirty="0"/>
              <a:t>Your </a:t>
            </a:r>
            <a:r>
              <a:rPr lang="en-US" sz="2200" dirty="0" smtClean="0"/>
              <a:t>location</a:t>
            </a:r>
            <a:endParaRPr lang="en-US" sz="2200" dirty="0"/>
          </a:p>
          <a:p>
            <a:pPr lvl="1">
              <a:lnSpc>
                <a:spcPct val="80000"/>
              </a:lnSpc>
              <a:defRPr/>
            </a:pPr>
            <a:r>
              <a:rPr lang="en-US" sz="2200" dirty="0"/>
              <a:t>Number of </a:t>
            </a:r>
            <a:r>
              <a:rPr lang="en-US" sz="2200" dirty="0" smtClean="0"/>
              <a:t>suspects</a:t>
            </a:r>
            <a:endParaRPr lang="en-US" sz="2200" dirty="0"/>
          </a:p>
          <a:p>
            <a:pPr lvl="1">
              <a:lnSpc>
                <a:spcPct val="80000"/>
              </a:lnSpc>
              <a:defRPr/>
            </a:pPr>
            <a:r>
              <a:rPr lang="en-US" sz="2200" dirty="0"/>
              <a:t>Suspect(s) </a:t>
            </a:r>
            <a:r>
              <a:rPr lang="en-US" sz="2200" dirty="0" smtClean="0"/>
              <a:t>description</a:t>
            </a:r>
            <a:endParaRPr lang="en-US" sz="2200" dirty="0"/>
          </a:p>
          <a:p>
            <a:pPr lvl="1">
              <a:lnSpc>
                <a:spcPct val="80000"/>
              </a:lnSpc>
              <a:defRPr/>
            </a:pPr>
            <a:r>
              <a:rPr lang="en-US" sz="2200" dirty="0"/>
              <a:t>Suspect(s) location</a:t>
            </a:r>
          </a:p>
          <a:p>
            <a:pPr lvl="1">
              <a:lnSpc>
                <a:spcPct val="80000"/>
              </a:lnSpc>
              <a:defRPr/>
            </a:pPr>
            <a:r>
              <a:rPr lang="en-US" sz="2200" dirty="0"/>
              <a:t>Suspect(s) weapon information</a:t>
            </a:r>
          </a:p>
          <a:p>
            <a:pPr lvl="1">
              <a:lnSpc>
                <a:spcPct val="80000"/>
              </a:lnSpc>
              <a:defRPr/>
            </a:pPr>
            <a:r>
              <a:rPr lang="en-US" sz="2200" dirty="0"/>
              <a:t>Suspect(s) direction of travel</a:t>
            </a:r>
          </a:p>
          <a:p>
            <a:pPr lvl="1">
              <a:lnSpc>
                <a:spcPct val="80000"/>
              </a:lnSpc>
              <a:defRPr/>
            </a:pPr>
            <a:r>
              <a:rPr lang="en-US" sz="2200" dirty="0"/>
              <a:t>Personal or group medical needs</a:t>
            </a:r>
          </a:p>
          <a:p>
            <a:pPr lvl="1">
              <a:lnSpc>
                <a:spcPct val="80000"/>
              </a:lnSpc>
              <a:defRPr/>
            </a:pPr>
            <a:r>
              <a:rPr lang="en-US" sz="2200" dirty="0"/>
              <a:t>Call back number</a:t>
            </a:r>
          </a:p>
          <a:p>
            <a:pPr lvl="1">
              <a:lnSpc>
                <a:spcPct val="80000"/>
              </a:lnSpc>
              <a:defRPr/>
            </a:pPr>
            <a:r>
              <a:rPr lang="en-US" sz="2200" dirty="0"/>
              <a:t>Do not hang up on dispatcher (unless your safety requires you to hang up)</a:t>
            </a:r>
          </a:p>
          <a:p>
            <a:pPr lvl="1"/>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DB31D0BC-104D-47A2-A14A-D85BC3869418}" type="slidenum">
              <a:rPr lang="en-US" smtClean="0"/>
              <a:pPr>
                <a:defRPr/>
              </a:pPr>
              <a:t>27</a:t>
            </a:fld>
            <a:endParaRPr lang="en-US"/>
          </a:p>
        </p:txBody>
      </p:sp>
    </p:spTree>
    <p:extLst>
      <p:ext uri="{BB962C8B-B14F-4D97-AF65-F5344CB8AC3E}">
        <p14:creationId xmlns:p14="http://schemas.microsoft.com/office/powerpoint/2010/main" val="39630139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81000" y="3160975"/>
            <a:ext cx="3810000" cy="3426355"/>
          </a:xfrm>
          <a:prstGeom prst="rect">
            <a:avLst/>
          </a:prstGeom>
        </p:spPr>
      </p:pic>
      <p:sp>
        <p:nvSpPr>
          <p:cNvPr id="2" name="Title 1"/>
          <p:cNvSpPr>
            <a:spLocks noGrp="1"/>
          </p:cNvSpPr>
          <p:nvPr>
            <p:ph type="title"/>
          </p:nvPr>
        </p:nvSpPr>
        <p:spPr/>
        <p:txBody>
          <a:bodyPr/>
          <a:lstStyle/>
          <a:p>
            <a:r>
              <a:rPr lang="en-US" sz="4000" dirty="0" smtClean="0"/>
              <a:t>Suspect Description</a:t>
            </a:r>
            <a:endParaRPr lang="en-US" sz="4000" dirty="0"/>
          </a:p>
        </p:txBody>
      </p:sp>
      <p:sp>
        <p:nvSpPr>
          <p:cNvPr id="3" name="Content Placeholder 2"/>
          <p:cNvSpPr>
            <a:spLocks noGrp="1"/>
          </p:cNvSpPr>
          <p:nvPr>
            <p:ph idx="1"/>
          </p:nvPr>
        </p:nvSpPr>
        <p:spPr>
          <a:xfrm>
            <a:off x="457200" y="1600200"/>
            <a:ext cx="3810000" cy="1752600"/>
          </a:xfrm>
        </p:spPr>
        <p:txBody>
          <a:bodyPr/>
          <a:lstStyle/>
          <a:p>
            <a:r>
              <a:rPr lang="en-US" dirty="0" smtClean="0">
                <a:solidFill>
                  <a:srgbClr val="FF0000"/>
                </a:solidFill>
              </a:rPr>
              <a:t>Start from head to toe.</a:t>
            </a:r>
          </a:p>
          <a:p>
            <a:r>
              <a:rPr lang="en-US" dirty="0" smtClean="0">
                <a:solidFill>
                  <a:srgbClr val="FF0000"/>
                </a:solidFill>
              </a:rPr>
              <a:t>Think of as much as possible.</a:t>
            </a:r>
          </a:p>
          <a:p>
            <a:r>
              <a:rPr lang="en-US" dirty="0" smtClean="0">
                <a:solidFill>
                  <a:srgbClr val="FF0000"/>
                </a:solidFill>
              </a:rPr>
              <a:t>Don’t forget the weapon.</a:t>
            </a:r>
            <a:endParaRPr lang="en-US" dirty="0">
              <a:solidFill>
                <a:srgbClr val="FF0000"/>
              </a:solidFill>
            </a:endParaRPr>
          </a:p>
        </p:txBody>
      </p:sp>
      <p:sp>
        <p:nvSpPr>
          <p:cNvPr id="4" name="Slide Number Placeholder 3"/>
          <p:cNvSpPr>
            <a:spLocks noGrp="1"/>
          </p:cNvSpPr>
          <p:nvPr>
            <p:ph type="sldNum" sz="quarter" idx="12"/>
          </p:nvPr>
        </p:nvSpPr>
        <p:spPr/>
        <p:txBody>
          <a:bodyPr/>
          <a:lstStyle/>
          <a:p>
            <a:pPr>
              <a:defRPr/>
            </a:pPr>
            <a:fld id="{DB31D0BC-104D-47A2-A14A-D85BC3869418}" type="slidenum">
              <a:rPr lang="en-US" smtClean="0"/>
              <a:pPr>
                <a:defRPr/>
              </a:pPr>
              <a:t>28</a:t>
            </a:fld>
            <a:endParaRPr lang="en-US"/>
          </a:p>
        </p:txBody>
      </p:sp>
      <p:pic>
        <p:nvPicPr>
          <p:cNvPr id="11267" name="Picture 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91000" y="1257300"/>
            <a:ext cx="4256052" cy="557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normal_shotgun_-Soundeffects-1522730314.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2286000" y="5516560"/>
            <a:ext cx="457200" cy="406400"/>
          </a:xfrm>
          <a:prstGeom prst="rect">
            <a:avLst/>
          </a:prstGeom>
        </p:spPr>
      </p:pic>
      <p:pic>
        <p:nvPicPr>
          <p:cNvPr id="7" name="AR-15_Gunfire-Mike_Koenig-1408827296.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7"/>
          <a:stretch>
            <a:fillRect/>
          </a:stretch>
        </p:blipFill>
        <p:spPr>
          <a:xfrm>
            <a:off x="2286000" y="4569352"/>
            <a:ext cx="457200" cy="457200"/>
          </a:xfrm>
          <a:prstGeom prst="rect">
            <a:avLst/>
          </a:prstGeom>
        </p:spPr>
      </p:pic>
      <p:pic>
        <p:nvPicPr>
          <p:cNvPr id="8" name="Shotgun blast with cocking.wav">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7"/>
          <a:stretch>
            <a:fillRect/>
          </a:stretch>
        </p:blipFill>
        <p:spPr>
          <a:xfrm>
            <a:off x="2286000" y="6248400"/>
            <a:ext cx="457200" cy="457200"/>
          </a:xfrm>
          <a:prstGeom prst="rect">
            <a:avLst/>
          </a:prstGeom>
        </p:spPr>
      </p:pic>
      <p:pic>
        <p:nvPicPr>
          <p:cNvPr id="9" name="gun, Pistol _.38 calibre, 38 calibre, 2 shots.wav">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7"/>
          <a:stretch>
            <a:fillRect/>
          </a:stretch>
        </p:blipFill>
        <p:spPr>
          <a:xfrm>
            <a:off x="3835400" y="6142830"/>
            <a:ext cx="457200" cy="457200"/>
          </a:xfrm>
          <a:prstGeom prst="rect">
            <a:avLst/>
          </a:prstGeom>
        </p:spPr>
      </p:pic>
      <p:pic>
        <p:nvPicPr>
          <p:cNvPr id="10" name="M1 Garand Gunfire-SoundBible.com-697264290.wav">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7"/>
          <a:stretch>
            <a:fillRect/>
          </a:stretch>
        </p:blipFill>
        <p:spPr>
          <a:xfrm>
            <a:off x="2286000" y="3733800"/>
            <a:ext cx="457200" cy="457200"/>
          </a:xfrm>
          <a:prstGeom prst="rect">
            <a:avLst/>
          </a:prstGeom>
        </p:spPr>
      </p:pic>
      <p:pic>
        <p:nvPicPr>
          <p:cNvPr id="11" name="Glock 17 9mm-Auto-149518286.wav">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17"/>
          <a:stretch>
            <a:fillRect/>
          </a:stretch>
        </p:blipFill>
        <p:spPr>
          <a:xfrm>
            <a:off x="3835400" y="4874152"/>
            <a:ext cx="457200" cy="457200"/>
          </a:xfrm>
          <a:prstGeom prst="rect">
            <a:avLst/>
          </a:prstGeom>
        </p:spPr>
      </p:pic>
    </p:spTree>
    <p:extLst>
      <p:ext uri="{BB962C8B-B14F-4D97-AF65-F5344CB8AC3E}">
        <p14:creationId xmlns:p14="http://schemas.microsoft.com/office/powerpoint/2010/main" val="30015388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50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4659" fill="hold"/>
                                        <p:tgtEl>
                                          <p:spTgt spid="7"/>
                                        </p:tgtEl>
                                      </p:cBhvr>
                                    </p:cmd>
                                  </p:childTnLst>
                                </p:cTn>
                              </p:par>
                            </p:childTnLst>
                          </p:cTn>
                        </p:par>
                      </p:childTnLst>
                    </p:cTn>
                  </p:par>
                </p:childTnLst>
              </p:cTn>
              <p:nextCondLst>
                <p:cond evt="onClick" delay="0">
                  <p:tgtEl>
                    <p:spTgt spid="7"/>
                  </p:tgtEl>
                </p:cond>
              </p:nextCondLst>
            </p:seq>
            <p:audio>
              <p:cMediaNode vol="80000">
                <p:cTn id="13" fill="hold" display="0">
                  <p:stCondLst>
                    <p:cond delay="indefinite"/>
                  </p:stCondLst>
                  <p:endCondLst>
                    <p:cond evt="onStopAudio" delay="0">
                      <p:tgtEl>
                        <p:sldTgt/>
                      </p:tgtEl>
                    </p:cond>
                  </p:endCondLst>
                </p:cTn>
                <p:tgtEl>
                  <p:spTgt spid="7"/>
                </p:tgtEl>
              </p:cMediaNode>
            </p:audio>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3150" fill="hold"/>
                                        <p:tgtEl>
                                          <p:spTgt spid="8"/>
                                        </p:tgtEl>
                                      </p:cBhvr>
                                    </p:cmd>
                                  </p:childTnLst>
                                </p:cTn>
                              </p:par>
                            </p:childTnLst>
                          </p:cTn>
                        </p:par>
                      </p:childTnLst>
                    </p:cTn>
                  </p:par>
                </p:childTnLst>
              </p:cTn>
              <p:nextCondLst>
                <p:cond evt="onClick" delay="0">
                  <p:tgtEl>
                    <p:spTgt spid="8"/>
                  </p:tgtEl>
                </p:cond>
              </p:nextCondLst>
            </p:seq>
            <p:audio>
              <p:cMediaNode vol="80000">
                <p:cTn id="19" fill="hold" display="0">
                  <p:stCondLst>
                    <p:cond delay="indefinite"/>
                  </p:stCondLst>
                  <p:endCondLst>
                    <p:cond evt="onStopAudio" delay="0">
                      <p:tgtEl>
                        <p:sldTgt/>
                      </p:tgtEl>
                    </p:cond>
                  </p:endCondLst>
                </p:cTn>
                <p:tgtEl>
                  <p:spTgt spid="8"/>
                </p:tgtEl>
              </p:cMediaNode>
            </p:audio>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392" fill="hold"/>
                                        <p:tgtEl>
                                          <p:spTgt spid="9"/>
                                        </p:tgtEl>
                                      </p:cBhvr>
                                    </p:cmd>
                                  </p:childTnLst>
                                </p:cTn>
                              </p:par>
                            </p:childTnLst>
                          </p:cTn>
                        </p:par>
                      </p:childTnLst>
                    </p:cTn>
                  </p:par>
                </p:childTnLst>
              </p:cTn>
              <p:nextCondLst>
                <p:cond evt="onClick" delay="0">
                  <p:tgtEl>
                    <p:spTgt spid="9"/>
                  </p:tgtEl>
                </p:cond>
              </p:nextCondLst>
            </p:seq>
            <p:audio>
              <p:cMediaNode vol="80000">
                <p:cTn id="25" fill="hold" display="0">
                  <p:stCondLst>
                    <p:cond delay="indefinite"/>
                  </p:stCondLst>
                  <p:endCondLst>
                    <p:cond evt="onStopAudio" delay="0">
                      <p:tgtEl>
                        <p:sldTgt/>
                      </p:tgtEl>
                    </p:cond>
                  </p:endCondLst>
                </p:cTn>
                <p:tgtEl>
                  <p:spTgt spid="9"/>
                </p:tgtEl>
              </p:cMediaNode>
            </p:audio>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2706" fill="hold"/>
                                        <p:tgtEl>
                                          <p:spTgt spid="10"/>
                                        </p:tgtEl>
                                      </p:cBhvr>
                                    </p:cmd>
                                  </p:childTnLst>
                                </p:cTn>
                              </p:par>
                            </p:childTnLst>
                          </p:cTn>
                        </p:par>
                      </p:childTnLst>
                    </p:cTn>
                  </p:par>
                </p:childTnLst>
              </p:cTn>
              <p:nextCondLst>
                <p:cond evt="onClick" delay="0">
                  <p:tgtEl>
                    <p:spTgt spid="10"/>
                  </p:tgtEl>
                </p:cond>
              </p:nextCondLst>
            </p:seq>
            <p:audio>
              <p:cMediaNode vol="80000">
                <p:cTn id="31" fill="hold" display="0">
                  <p:stCondLst>
                    <p:cond delay="indefinite"/>
                  </p:stCondLst>
                  <p:endCondLst>
                    <p:cond evt="onStopAudio" delay="0">
                      <p:tgtEl>
                        <p:sldTgt/>
                      </p:tgtEl>
                    </p:cond>
                  </p:endCondLst>
                </p:cTn>
                <p:tgtEl>
                  <p:spTgt spid="10"/>
                </p:tgtEl>
              </p:cMediaNode>
            </p:audio>
            <p:seq concurrent="1" nextAc="seek">
              <p:cTn id="32" restart="whenNotActive" fill="hold" evtFilter="cancelBubble" nodeType="interactiveSeq">
                <p:stCondLst>
                  <p:cond evt="onClick" delay="0">
                    <p:tgtEl>
                      <p:spTgt spid="11"/>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3320" fill="hold"/>
                                        <p:tgtEl>
                                          <p:spTgt spid="11"/>
                                        </p:tgtEl>
                                      </p:cBhvr>
                                    </p:cmd>
                                  </p:childTnLst>
                                </p:cTn>
                              </p:par>
                            </p:childTnLst>
                          </p:cTn>
                        </p:par>
                      </p:childTnLst>
                    </p:cTn>
                  </p:par>
                </p:childTnLst>
              </p:cTn>
              <p:nextCondLst>
                <p:cond evt="onClick" delay="0">
                  <p:tgtEl>
                    <p:spTgt spid="11"/>
                  </p:tgtEl>
                </p:cond>
              </p:nextCondLst>
            </p:seq>
            <p:audio>
              <p:cMediaNode vol="80000">
                <p:cTn id="37" fill="hold" display="0">
                  <p:stCondLst>
                    <p:cond delay="indefinite"/>
                  </p:stCondLst>
                  <p:endCondLst>
                    <p:cond evt="onStopAudio" delay="0">
                      <p:tgtEl>
                        <p:sldTgt/>
                      </p:tgtEl>
                    </p:cond>
                  </p:endCondLst>
                </p:cTn>
                <p:tgtEl>
                  <p:spTgt spid="11"/>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What to Expect From Public Safety</a:t>
            </a:r>
            <a:endParaRPr lang="en-US" sz="4000" dirty="0"/>
          </a:p>
        </p:txBody>
      </p:sp>
      <p:sp>
        <p:nvSpPr>
          <p:cNvPr id="3" name="Content Placeholder 2"/>
          <p:cNvSpPr>
            <a:spLocks noGrp="1"/>
          </p:cNvSpPr>
          <p:nvPr>
            <p:ph idx="1"/>
          </p:nvPr>
        </p:nvSpPr>
        <p:spPr/>
        <p:txBody>
          <a:bodyPr/>
          <a:lstStyle/>
          <a:p>
            <a:r>
              <a:rPr lang="en-US" dirty="0" smtClean="0"/>
              <a:t>The Department of Public Safety (DPS) coordinates planning and training with the following local agencies</a:t>
            </a:r>
          </a:p>
          <a:p>
            <a:pPr lvl="1"/>
            <a:r>
              <a:rPr lang="en-US" sz="2200" dirty="0" smtClean="0"/>
              <a:t>Orange Police Department (OPD)</a:t>
            </a:r>
          </a:p>
          <a:p>
            <a:pPr lvl="1"/>
            <a:r>
              <a:rPr lang="en-US" sz="2200" dirty="0"/>
              <a:t>Orange Fire </a:t>
            </a:r>
            <a:r>
              <a:rPr lang="en-US" sz="2200" dirty="0" smtClean="0"/>
              <a:t>Department (OFD)</a:t>
            </a:r>
          </a:p>
          <a:p>
            <a:pPr lvl="1"/>
            <a:r>
              <a:rPr lang="en-US" sz="2200" dirty="0" smtClean="0"/>
              <a:t>Orange County Sheriffs Department (OCSD)</a:t>
            </a:r>
          </a:p>
          <a:p>
            <a:pPr lvl="1"/>
            <a:r>
              <a:rPr lang="en-US" sz="2200" dirty="0" smtClean="0"/>
              <a:t>Orange County Bomb Squad</a:t>
            </a:r>
          </a:p>
          <a:p>
            <a:r>
              <a:rPr lang="en-US" dirty="0" smtClean="0"/>
              <a:t>Because DPS Officers are unarmed they must wait for an armed response from OPD.</a:t>
            </a:r>
          </a:p>
          <a:p>
            <a:r>
              <a:rPr lang="en-US" dirty="0" smtClean="0"/>
              <a:t>DPS will provide OPD with the shooters last known location, descriptions, and facilitate access to campus buildings.</a:t>
            </a:r>
          </a:p>
          <a:p>
            <a:endParaRPr lang="en-US" dirty="0"/>
          </a:p>
        </p:txBody>
      </p:sp>
      <p:sp>
        <p:nvSpPr>
          <p:cNvPr id="4" name="Slide Number Placeholder 3"/>
          <p:cNvSpPr>
            <a:spLocks noGrp="1"/>
          </p:cNvSpPr>
          <p:nvPr>
            <p:ph type="sldNum" sz="quarter" idx="12"/>
          </p:nvPr>
        </p:nvSpPr>
        <p:spPr/>
        <p:txBody>
          <a:bodyPr/>
          <a:lstStyle/>
          <a:p>
            <a:pPr>
              <a:defRPr/>
            </a:pPr>
            <a:fld id="{DB31D0BC-104D-47A2-A14A-D85BC3869418}" type="slidenum">
              <a:rPr lang="en-US" smtClean="0"/>
              <a:pPr>
                <a:defRPr/>
              </a:pPr>
              <a:t>29</a:t>
            </a:fld>
            <a:endParaRPr lang="en-US"/>
          </a:p>
        </p:txBody>
      </p:sp>
    </p:spTree>
    <p:extLst>
      <p:ext uri="{BB962C8B-B14F-4D97-AF65-F5344CB8AC3E}">
        <p14:creationId xmlns:p14="http://schemas.microsoft.com/office/powerpoint/2010/main" val="9005379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eaLnBrk="1" hangingPunct="1">
              <a:defRPr/>
            </a:pPr>
            <a:r>
              <a:rPr lang="en-US" sz="4000" dirty="0" smtClean="0"/>
              <a:t>Objectives</a:t>
            </a:r>
          </a:p>
        </p:txBody>
      </p:sp>
      <p:sp>
        <p:nvSpPr>
          <p:cNvPr id="142339" name="Rectangle 3"/>
          <p:cNvSpPr>
            <a:spLocks noGrp="1" noChangeArrowheads="1"/>
          </p:cNvSpPr>
          <p:nvPr>
            <p:ph idx="1"/>
          </p:nvPr>
        </p:nvSpPr>
        <p:spPr/>
        <p:txBody>
          <a:bodyPr>
            <a:normAutofit/>
          </a:bodyPr>
          <a:lstStyle/>
          <a:p>
            <a:pPr>
              <a:defRPr/>
            </a:pPr>
            <a:r>
              <a:rPr lang="en-US" sz="2400" dirty="0" smtClean="0"/>
              <a:t>Define various shooting situations.</a:t>
            </a:r>
          </a:p>
          <a:p>
            <a:pPr>
              <a:defRPr/>
            </a:pPr>
            <a:r>
              <a:rPr lang="en-US" sz="2400" dirty="0" smtClean="0"/>
              <a:t>Provide </a:t>
            </a:r>
            <a:r>
              <a:rPr lang="en-US" sz="2400" dirty="0"/>
              <a:t>general strategies for surviving an active </a:t>
            </a:r>
            <a:r>
              <a:rPr lang="en-US" sz="2400" dirty="0" smtClean="0"/>
              <a:t>shooter.</a:t>
            </a:r>
          </a:p>
          <a:p>
            <a:pPr lvl="1">
              <a:defRPr/>
            </a:pPr>
            <a:r>
              <a:rPr lang="en-US" sz="2400" dirty="0" smtClean="0"/>
              <a:t>Do Something!</a:t>
            </a:r>
          </a:p>
          <a:p>
            <a:pPr lvl="1">
              <a:defRPr/>
            </a:pPr>
            <a:r>
              <a:rPr lang="en-US" sz="2400" b="1" dirty="0" smtClean="0">
                <a:solidFill>
                  <a:schemeClr val="accent2"/>
                </a:solidFill>
              </a:rPr>
              <a:t>RUN, HIDE, FIGHT!</a:t>
            </a:r>
            <a:endParaRPr lang="en-US" sz="2400" b="1" dirty="0">
              <a:solidFill>
                <a:schemeClr val="accent2"/>
              </a:solidFill>
            </a:endParaRPr>
          </a:p>
          <a:p>
            <a:pPr>
              <a:defRPr/>
            </a:pPr>
            <a:r>
              <a:rPr lang="en-US" sz="2400" dirty="0"/>
              <a:t>Discuss Police Response and </a:t>
            </a:r>
            <a:r>
              <a:rPr lang="en-US" sz="2400" dirty="0" smtClean="0"/>
              <a:t>Resources</a:t>
            </a:r>
          </a:p>
          <a:p>
            <a:pPr>
              <a:defRPr/>
            </a:pPr>
            <a:r>
              <a:rPr lang="en-US" sz="2400" dirty="0" smtClean="0"/>
              <a:t>Discuss </a:t>
            </a:r>
            <a:r>
              <a:rPr lang="en-US" sz="2400" dirty="0"/>
              <a:t>pre-planning</a:t>
            </a:r>
          </a:p>
          <a:p>
            <a:pPr lvl="1">
              <a:defRPr/>
            </a:pPr>
            <a:r>
              <a:rPr lang="en-US" sz="2400" dirty="0"/>
              <a:t>Know your surroundings</a:t>
            </a:r>
          </a:p>
          <a:p>
            <a:pPr lvl="1">
              <a:defRPr/>
            </a:pPr>
            <a:r>
              <a:rPr lang="en-US" sz="2400" dirty="0"/>
              <a:t>Think “What if…?”</a:t>
            </a:r>
          </a:p>
          <a:p>
            <a:pPr lvl="1">
              <a:defRPr/>
            </a:pPr>
            <a:endParaRPr lang="en-US" sz="2800" dirty="0"/>
          </a:p>
        </p:txBody>
      </p:sp>
      <p:sp>
        <p:nvSpPr>
          <p:cNvPr id="5" name="Slide Number Placeholder 5"/>
          <p:cNvSpPr>
            <a:spLocks noGrp="1"/>
          </p:cNvSpPr>
          <p:nvPr>
            <p:ph type="sldNum" sz="quarter" idx="12"/>
          </p:nvPr>
        </p:nvSpPr>
        <p:spPr/>
        <p:txBody>
          <a:bodyPr/>
          <a:lstStyle/>
          <a:p>
            <a:pPr>
              <a:defRPr/>
            </a:pPr>
            <a:fld id="{5E125C14-99F8-433E-914D-2E9E04802836}" type="slidenum">
              <a:rPr lang="en-US"/>
              <a:pPr>
                <a:defRPr/>
              </a:pPr>
              <a:t>3</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Coordinated Response</a:t>
            </a:r>
            <a:endParaRPr lang="en-US" sz="4000" dirty="0"/>
          </a:p>
        </p:txBody>
      </p:sp>
      <p:sp>
        <p:nvSpPr>
          <p:cNvPr id="4" name="Slide Number Placeholder 3"/>
          <p:cNvSpPr>
            <a:spLocks noGrp="1"/>
          </p:cNvSpPr>
          <p:nvPr>
            <p:ph type="sldNum" sz="quarter" idx="12"/>
          </p:nvPr>
        </p:nvSpPr>
        <p:spPr/>
        <p:txBody>
          <a:bodyPr/>
          <a:lstStyle/>
          <a:p>
            <a:pPr>
              <a:defRPr/>
            </a:pPr>
            <a:fld id="{DB31D0BC-104D-47A2-A14A-D85BC3869418}" type="slidenum">
              <a:rPr lang="en-US" smtClean="0"/>
              <a:pPr>
                <a:defRPr/>
              </a:pPr>
              <a:t>30</a:t>
            </a:fld>
            <a:endParaRPr lang="en-US"/>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09600" y="1409247"/>
            <a:ext cx="4343400" cy="2895600"/>
          </a:xfr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0400" y="3505200"/>
            <a:ext cx="4495800" cy="2997200"/>
          </a:xfrm>
          <a:prstGeom prst="rect">
            <a:avLst/>
          </a:prstGeom>
        </p:spPr>
      </p:pic>
    </p:spTree>
    <p:extLst>
      <p:ext uri="{BB962C8B-B14F-4D97-AF65-F5344CB8AC3E}">
        <p14:creationId xmlns:p14="http://schemas.microsoft.com/office/powerpoint/2010/main" val="4912299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Law Enforcement Response</a:t>
            </a:r>
            <a:endParaRPr lang="en-US" sz="4000" dirty="0"/>
          </a:p>
        </p:txBody>
      </p:sp>
      <p:sp>
        <p:nvSpPr>
          <p:cNvPr id="3" name="Content Placeholder 2"/>
          <p:cNvSpPr>
            <a:spLocks noGrp="1"/>
          </p:cNvSpPr>
          <p:nvPr>
            <p:ph idx="1"/>
          </p:nvPr>
        </p:nvSpPr>
        <p:spPr/>
        <p:txBody>
          <a:bodyPr/>
          <a:lstStyle/>
          <a:p>
            <a:r>
              <a:rPr lang="en-US" dirty="0"/>
              <a:t>Officers will respond to location of last shots</a:t>
            </a:r>
          </a:p>
          <a:p>
            <a:r>
              <a:rPr lang="en-US" dirty="0"/>
              <a:t>Officers usually arrive in teams of four (4)</a:t>
            </a:r>
          </a:p>
          <a:p>
            <a:r>
              <a:rPr lang="en-US" dirty="0"/>
              <a:t>Officers may wear regular patrol uniforms or external bulletproof vests, Kevlar helmets, and other tactical equipment</a:t>
            </a:r>
          </a:p>
          <a:p>
            <a:r>
              <a:rPr lang="en-US" dirty="0"/>
              <a:t>Officers may be armed with rifles, shotguns, handguns</a:t>
            </a:r>
          </a:p>
          <a:p>
            <a:r>
              <a:rPr lang="en-US" dirty="0"/>
              <a:t>Officers may use pepper spray or tear gas to control the situation</a:t>
            </a:r>
          </a:p>
          <a:p>
            <a:r>
              <a:rPr lang="en-US" dirty="0"/>
              <a:t>Officers may shout commands, and may push individuals to the ground for their safety</a:t>
            </a:r>
          </a:p>
          <a:p>
            <a:endParaRPr lang="en-US" dirty="0"/>
          </a:p>
        </p:txBody>
      </p:sp>
      <p:sp>
        <p:nvSpPr>
          <p:cNvPr id="5" name="Slide Number Placeholder 4"/>
          <p:cNvSpPr>
            <a:spLocks noGrp="1"/>
          </p:cNvSpPr>
          <p:nvPr>
            <p:ph type="sldNum" sz="quarter" idx="12"/>
          </p:nvPr>
        </p:nvSpPr>
        <p:spPr/>
        <p:txBody>
          <a:bodyPr/>
          <a:lstStyle/>
          <a:p>
            <a:pPr>
              <a:defRPr/>
            </a:pPr>
            <a:fld id="{DB31D0BC-104D-47A2-A14A-D85BC3869418}" type="slidenum">
              <a:rPr lang="en-US" smtClean="0"/>
              <a:pPr>
                <a:defRPr/>
              </a:pPr>
              <a:t>31</a:t>
            </a:fld>
            <a:endParaRPr lang="en-US"/>
          </a:p>
        </p:txBody>
      </p:sp>
    </p:spTree>
    <p:extLst>
      <p:ext uri="{BB962C8B-B14F-4D97-AF65-F5344CB8AC3E}">
        <p14:creationId xmlns:p14="http://schemas.microsoft.com/office/powerpoint/2010/main" val="25917889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Law Enforcement Response</a:t>
            </a:r>
            <a:endParaRPr lang="en-US" sz="4000" dirty="0"/>
          </a:p>
        </p:txBody>
      </p:sp>
      <p:sp>
        <p:nvSpPr>
          <p:cNvPr id="3" name="Content Placeholder 2"/>
          <p:cNvSpPr>
            <a:spLocks noGrp="1"/>
          </p:cNvSpPr>
          <p:nvPr>
            <p:ph idx="1"/>
          </p:nvPr>
        </p:nvSpPr>
        <p:spPr/>
        <p:txBody>
          <a:bodyPr/>
          <a:lstStyle/>
          <a:p>
            <a:r>
              <a:rPr lang="en-US" dirty="0"/>
              <a:t>The first Officers arriving will not stop to help injured</a:t>
            </a:r>
          </a:p>
          <a:p>
            <a:r>
              <a:rPr lang="en-US" dirty="0"/>
              <a:t>Expect rescue teams comprised of additional officers and emergency medical personnel to follow the initial officers. These rescue teams will treat and remove any injured persons. </a:t>
            </a:r>
          </a:p>
          <a:p>
            <a:r>
              <a:rPr lang="en-US" dirty="0"/>
              <a:t>They may also call upon able-bodied individuals to assist in removing the wounded from the premises.</a:t>
            </a:r>
          </a:p>
          <a:p>
            <a:endParaRPr lang="en-US" dirty="0"/>
          </a:p>
        </p:txBody>
      </p:sp>
      <p:sp>
        <p:nvSpPr>
          <p:cNvPr id="5" name="Slide Number Placeholder 4"/>
          <p:cNvSpPr>
            <a:spLocks noGrp="1"/>
          </p:cNvSpPr>
          <p:nvPr>
            <p:ph type="sldNum" sz="quarter" idx="12"/>
          </p:nvPr>
        </p:nvSpPr>
        <p:spPr/>
        <p:txBody>
          <a:bodyPr/>
          <a:lstStyle/>
          <a:p>
            <a:pPr>
              <a:defRPr/>
            </a:pPr>
            <a:fld id="{DB31D0BC-104D-47A2-A14A-D85BC3869418}" type="slidenum">
              <a:rPr lang="en-US" smtClean="0"/>
              <a:pPr>
                <a:defRPr/>
              </a:pPr>
              <a:t>32</a:t>
            </a:fld>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956050"/>
            <a:ext cx="3810000"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55584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Law Enforcement Response</a:t>
            </a:r>
            <a:endParaRPr lang="en-US" sz="4000" dirty="0"/>
          </a:p>
        </p:txBody>
      </p:sp>
      <p:sp>
        <p:nvSpPr>
          <p:cNvPr id="3" name="Content Placeholder 2"/>
          <p:cNvSpPr>
            <a:spLocks noGrp="1"/>
          </p:cNvSpPr>
          <p:nvPr>
            <p:ph idx="1"/>
          </p:nvPr>
        </p:nvSpPr>
        <p:spPr/>
        <p:txBody>
          <a:bodyPr/>
          <a:lstStyle/>
          <a:p>
            <a:pPr lvl="1">
              <a:defRPr/>
            </a:pPr>
            <a:r>
              <a:rPr lang="en-US" sz="2200" dirty="0" smtClean="0">
                <a:solidFill>
                  <a:schemeClr val="bg2"/>
                </a:solidFill>
              </a:rPr>
              <a:t>Remain calm and follow </a:t>
            </a:r>
            <a:r>
              <a:rPr lang="en-US" sz="2200" dirty="0">
                <a:solidFill>
                  <a:schemeClr val="bg2"/>
                </a:solidFill>
              </a:rPr>
              <a:t>all directions</a:t>
            </a:r>
          </a:p>
          <a:p>
            <a:pPr lvl="1">
              <a:defRPr/>
            </a:pPr>
            <a:r>
              <a:rPr lang="en-US" sz="2200" dirty="0">
                <a:solidFill>
                  <a:schemeClr val="bg2"/>
                </a:solidFill>
              </a:rPr>
              <a:t>Keep your hands </a:t>
            </a:r>
            <a:r>
              <a:rPr lang="en-US" sz="2200" dirty="0" smtClean="0">
                <a:solidFill>
                  <a:schemeClr val="bg2"/>
                </a:solidFill>
              </a:rPr>
              <a:t>up in </a:t>
            </a:r>
            <a:r>
              <a:rPr lang="en-US" sz="2200" dirty="0">
                <a:solidFill>
                  <a:schemeClr val="bg2"/>
                </a:solidFill>
              </a:rPr>
              <a:t>plain view, with nothing in them</a:t>
            </a:r>
          </a:p>
          <a:p>
            <a:pPr lvl="1">
              <a:defRPr/>
            </a:pPr>
            <a:r>
              <a:rPr lang="en-US" sz="2200" dirty="0">
                <a:solidFill>
                  <a:schemeClr val="bg2"/>
                </a:solidFill>
              </a:rPr>
              <a:t>Avoid making any quick or unexpected movements</a:t>
            </a:r>
          </a:p>
          <a:p>
            <a:pPr lvl="1">
              <a:defRPr/>
            </a:pPr>
            <a:r>
              <a:rPr lang="en-US" sz="2200" dirty="0">
                <a:solidFill>
                  <a:schemeClr val="bg2"/>
                </a:solidFill>
              </a:rPr>
              <a:t>Avoid pointing, screaming, yelling or grabbing onto </a:t>
            </a:r>
            <a:r>
              <a:rPr lang="en-US" sz="2200" dirty="0" smtClean="0">
                <a:solidFill>
                  <a:schemeClr val="bg2"/>
                </a:solidFill>
              </a:rPr>
              <a:t>officers</a:t>
            </a:r>
          </a:p>
          <a:p>
            <a:pPr lvl="1">
              <a:defRPr/>
            </a:pPr>
            <a:r>
              <a:rPr lang="en-US" sz="2200" dirty="0" smtClean="0">
                <a:solidFill>
                  <a:schemeClr val="bg2"/>
                </a:solidFill>
              </a:rPr>
              <a:t>You will be escorted or directed to a safe location</a:t>
            </a:r>
          </a:p>
          <a:p>
            <a:pPr lvl="1">
              <a:defRPr/>
            </a:pPr>
            <a:endParaRPr lang="en-US" sz="2200" dirty="0" smtClean="0">
              <a:solidFill>
                <a:schemeClr val="bg2"/>
              </a:solidFill>
            </a:endParaRPr>
          </a:p>
          <a:p>
            <a:endParaRPr lang="en-US" dirty="0"/>
          </a:p>
        </p:txBody>
      </p:sp>
      <p:sp>
        <p:nvSpPr>
          <p:cNvPr id="5" name="Slide Number Placeholder 4"/>
          <p:cNvSpPr>
            <a:spLocks noGrp="1"/>
          </p:cNvSpPr>
          <p:nvPr>
            <p:ph type="sldNum" sz="quarter" idx="12"/>
          </p:nvPr>
        </p:nvSpPr>
        <p:spPr/>
        <p:txBody>
          <a:bodyPr/>
          <a:lstStyle/>
          <a:p>
            <a:pPr>
              <a:defRPr/>
            </a:pPr>
            <a:fld id="{DB31D0BC-104D-47A2-A14A-D85BC3869418}" type="slidenum">
              <a:rPr lang="en-US" smtClean="0"/>
              <a:pPr>
                <a:defRPr/>
              </a:pPr>
              <a:t>33</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748329"/>
            <a:ext cx="5067300" cy="2594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61132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Active Shooter Notification</a:t>
            </a:r>
            <a:endParaRPr lang="en-US" dirty="0"/>
          </a:p>
        </p:txBody>
      </p:sp>
      <p:sp>
        <p:nvSpPr>
          <p:cNvPr id="3" name="Content Placeholder 2"/>
          <p:cNvSpPr>
            <a:spLocks noGrp="1"/>
          </p:cNvSpPr>
          <p:nvPr>
            <p:ph idx="1"/>
          </p:nvPr>
        </p:nvSpPr>
        <p:spPr>
          <a:xfrm>
            <a:off x="457200" y="1905000"/>
            <a:ext cx="7620000" cy="4495800"/>
          </a:xfrm>
        </p:spPr>
        <p:txBody>
          <a:bodyPr/>
          <a:lstStyle/>
          <a:p>
            <a:r>
              <a:rPr lang="en-US" dirty="0"/>
              <a:t>Panther Alert: Armed individual at large on campus at (insert location). (Shots have been fired). Avoid the area. </a:t>
            </a:r>
            <a:r>
              <a:rPr lang="en-US" dirty="0" smtClean="0"/>
              <a:t>RUN, HIDE, FIGHT. </a:t>
            </a:r>
            <a:r>
              <a:rPr lang="en-US" dirty="0"/>
              <a:t>Updates to follow.</a:t>
            </a:r>
          </a:p>
        </p:txBody>
      </p:sp>
      <p:sp>
        <p:nvSpPr>
          <p:cNvPr id="4" name="Slide Number Placeholder 3"/>
          <p:cNvSpPr>
            <a:spLocks noGrp="1"/>
          </p:cNvSpPr>
          <p:nvPr>
            <p:ph type="sldNum" sz="quarter" idx="12"/>
          </p:nvPr>
        </p:nvSpPr>
        <p:spPr/>
        <p:txBody>
          <a:bodyPr/>
          <a:lstStyle/>
          <a:p>
            <a:pPr>
              <a:defRPr/>
            </a:pPr>
            <a:fld id="{DB31D0BC-104D-47A2-A14A-D85BC3869418}" type="slidenum">
              <a:rPr lang="en-US" smtClean="0"/>
              <a:pPr>
                <a:defRPr/>
              </a:pPr>
              <a:t>34</a:t>
            </a:fld>
            <a:endParaRPr lang="en-US"/>
          </a:p>
        </p:txBody>
      </p:sp>
    </p:spTree>
    <p:extLst>
      <p:ext uri="{BB962C8B-B14F-4D97-AF65-F5344CB8AC3E}">
        <p14:creationId xmlns:p14="http://schemas.microsoft.com/office/powerpoint/2010/main" val="19971125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Plan and Prepare</a:t>
            </a:r>
            <a:endParaRPr lang="en-US" sz="4000" dirty="0"/>
          </a:p>
        </p:txBody>
      </p:sp>
      <p:sp>
        <p:nvSpPr>
          <p:cNvPr id="3" name="Content Placeholder 2"/>
          <p:cNvSpPr>
            <a:spLocks noGrp="1"/>
          </p:cNvSpPr>
          <p:nvPr>
            <p:ph idx="1"/>
          </p:nvPr>
        </p:nvSpPr>
        <p:spPr/>
        <p:txBody>
          <a:bodyPr>
            <a:normAutofit/>
          </a:bodyPr>
          <a:lstStyle/>
          <a:p>
            <a:r>
              <a:rPr lang="en-US" dirty="0" smtClean="0"/>
              <a:t>You can’t make decisions if you don’t know it’s happening!</a:t>
            </a:r>
          </a:p>
          <a:p>
            <a:pPr lvl="1"/>
            <a:r>
              <a:rPr lang="en-US" sz="2200" dirty="0" smtClean="0"/>
              <a:t>Register for </a:t>
            </a:r>
            <a:r>
              <a:rPr lang="en-US" sz="2200" b="1" dirty="0" smtClean="0">
                <a:solidFill>
                  <a:schemeClr val="accent2"/>
                </a:solidFill>
              </a:rPr>
              <a:t>Panther Alert</a:t>
            </a:r>
            <a:r>
              <a:rPr lang="en-US" sz="2200" dirty="0" smtClean="0"/>
              <a:t> today at </a:t>
            </a:r>
            <a:r>
              <a:rPr lang="en-US" dirty="0">
                <a:solidFill>
                  <a:schemeClr val="accent2"/>
                </a:solidFill>
                <a:hlinkClick r:id="rId3"/>
              </a:rPr>
              <a:t>https://web.chapman.edu/EmergencyContactInformation</a:t>
            </a:r>
            <a:r>
              <a:rPr lang="en-US" dirty="0" smtClean="0">
                <a:solidFill>
                  <a:schemeClr val="accent2"/>
                </a:solidFill>
                <a:hlinkClick r:id="rId3"/>
              </a:rPr>
              <a:t>/</a:t>
            </a:r>
            <a:endParaRPr lang="en-US" dirty="0" smtClean="0">
              <a:solidFill>
                <a:schemeClr val="accent2"/>
              </a:solidFill>
            </a:endParaRPr>
          </a:p>
          <a:p>
            <a:r>
              <a:rPr lang="en-US" dirty="0" smtClean="0">
                <a:solidFill>
                  <a:schemeClr val="bg2"/>
                </a:solidFill>
              </a:rPr>
              <a:t>Know your exits and know your doors.</a:t>
            </a:r>
          </a:p>
          <a:p>
            <a:pPr lvl="1"/>
            <a:r>
              <a:rPr lang="en-US" sz="2200" dirty="0" smtClean="0">
                <a:solidFill>
                  <a:schemeClr val="bg2"/>
                </a:solidFill>
              </a:rPr>
              <a:t>Have an exit strategy and a plan to lock your doors.</a:t>
            </a:r>
          </a:p>
          <a:p>
            <a:r>
              <a:rPr lang="en-US" dirty="0" smtClean="0">
                <a:solidFill>
                  <a:schemeClr val="bg2"/>
                </a:solidFill>
              </a:rPr>
              <a:t>Have a Pre-Plan and identify safe spaces where you can easily shelter-in-place</a:t>
            </a:r>
          </a:p>
          <a:p>
            <a:pPr lvl="1">
              <a:lnSpc>
                <a:spcPct val="80000"/>
              </a:lnSpc>
              <a:defRPr/>
            </a:pPr>
            <a:r>
              <a:rPr lang="en-US" sz="2200" dirty="0" smtClean="0"/>
              <a:t>Doors that can be locked</a:t>
            </a:r>
            <a:endParaRPr lang="en-US" sz="2200" dirty="0"/>
          </a:p>
          <a:p>
            <a:pPr lvl="1">
              <a:lnSpc>
                <a:spcPct val="80000"/>
              </a:lnSpc>
              <a:defRPr/>
            </a:pPr>
            <a:r>
              <a:rPr lang="en-US" sz="2200" dirty="0"/>
              <a:t>Moveable furniture that can be used to reinforce the door</a:t>
            </a:r>
          </a:p>
          <a:p>
            <a:pPr lvl="1">
              <a:lnSpc>
                <a:spcPct val="80000"/>
              </a:lnSpc>
              <a:defRPr/>
            </a:pPr>
            <a:r>
              <a:rPr lang="en-US" sz="2200" dirty="0" smtClean="0"/>
              <a:t>A telephone in the room</a:t>
            </a:r>
            <a:endParaRPr lang="en-US" sz="2200" dirty="0"/>
          </a:p>
          <a:p>
            <a:pPr lvl="1">
              <a:lnSpc>
                <a:spcPct val="80000"/>
              </a:lnSpc>
              <a:defRPr/>
            </a:pPr>
            <a:r>
              <a:rPr lang="en-US" sz="2200" dirty="0"/>
              <a:t>First floor windows </a:t>
            </a:r>
            <a:r>
              <a:rPr lang="en-US" sz="2200" dirty="0" smtClean="0"/>
              <a:t>that open to provide means of escape</a:t>
            </a:r>
            <a:endParaRPr lang="en-US" sz="2200" dirty="0"/>
          </a:p>
          <a:p>
            <a:pPr lvl="1">
              <a:lnSpc>
                <a:spcPct val="80000"/>
              </a:lnSpc>
              <a:defRPr/>
            </a:pPr>
            <a:r>
              <a:rPr lang="en-US" sz="2200" dirty="0"/>
              <a:t>Hiding places</a:t>
            </a:r>
          </a:p>
          <a:p>
            <a:pPr lvl="1">
              <a:lnSpc>
                <a:spcPct val="80000"/>
              </a:lnSpc>
              <a:defRPr/>
            </a:pPr>
            <a:r>
              <a:rPr lang="en-US" sz="2200" dirty="0"/>
              <a:t>Wedges for the </a:t>
            </a:r>
            <a:r>
              <a:rPr lang="en-US" sz="2200" dirty="0" smtClean="0"/>
              <a:t>doors</a:t>
            </a:r>
            <a:endParaRPr lang="en-US" sz="2200" dirty="0"/>
          </a:p>
          <a:p>
            <a:endParaRPr lang="en-US" sz="2400" dirty="0">
              <a:solidFill>
                <a:schemeClr val="bg2"/>
              </a:solidFill>
            </a:endParaRPr>
          </a:p>
        </p:txBody>
      </p:sp>
      <p:sp>
        <p:nvSpPr>
          <p:cNvPr id="4" name="Slide Number Placeholder 3"/>
          <p:cNvSpPr>
            <a:spLocks noGrp="1"/>
          </p:cNvSpPr>
          <p:nvPr>
            <p:ph type="sldNum" sz="quarter" idx="12"/>
          </p:nvPr>
        </p:nvSpPr>
        <p:spPr/>
        <p:txBody>
          <a:bodyPr/>
          <a:lstStyle/>
          <a:p>
            <a:pPr>
              <a:defRPr/>
            </a:pPr>
            <a:fld id="{DB31D0BC-104D-47A2-A14A-D85BC3869418}" type="slidenum">
              <a:rPr lang="en-US" smtClean="0"/>
              <a:pPr>
                <a:defRPr/>
              </a:pPr>
              <a:t>35</a:t>
            </a:fld>
            <a:endParaRPr lang="en-US"/>
          </a:p>
        </p:txBody>
      </p:sp>
    </p:spTree>
    <p:extLst>
      <p:ext uri="{BB962C8B-B14F-4D97-AF65-F5344CB8AC3E}">
        <p14:creationId xmlns:p14="http://schemas.microsoft.com/office/powerpoint/2010/main" val="24319582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If You See Something, Say Something</a:t>
            </a:r>
            <a:endParaRPr lang="en-US" sz="4000" dirty="0"/>
          </a:p>
        </p:txBody>
      </p:sp>
      <p:sp>
        <p:nvSpPr>
          <p:cNvPr id="3" name="Content Placeholder 2"/>
          <p:cNvSpPr>
            <a:spLocks noGrp="1"/>
          </p:cNvSpPr>
          <p:nvPr>
            <p:ph idx="1"/>
          </p:nvPr>
        </p:nvSpPr>
        <p:spPr/>
        <p:txBody>
          <a:bodyPr/>
          <a:lstStyle/>
          <a:p>
            <a:r>
              <a:rPr lang="en-US" dirty="0" smtClean="0"/>
              <a:t>There is no way to prevent an active shooter from coming to campus but detection is the best method of reducing the likelihood of an active shooter incident.</a:t>
            </a:r>
          </a:p>
          <a:p>
            <a:r>
              <a:rPr lang="en-US" dirty="0"/>
              <a:t>If you notice any odd or threatening behavior in any individual on campus, report it </a:t>
            </a:r>
            <a:r>
              <a:rPr lang="en-US" dirty="0" smtClean="0"/>
              <a:t>to DPS </a:t>
            </a:r>
            <a:r>
              <a:rPr lang="en-US" dirty="0"/>
              <a:t>immediately at </a:t>
            </a:r>
            <a:r>
              <a:rPr lang="en-US" dirty="0" smtClean="0"/>
              <a:t>(714) 997-6763.</a:t>
            </a:r>
            <a:endParaRPr lang="en-US" dirty="0"/>
          </a:p>
        </p:txBody>
      </p:sp>
      <p:sp>
        <p:nvSpPr>
          <p:cNvPr id="4" name="Slide Number Placeholder 3"/>
          <p:cNvSpPr>
            <a:spLocks noGrp="1"/>
          </p:cNvSpPr>
          <p:nvPr>
            <p:ph type="sldNum" sz="quarter" idx="12"/>
          </p:nvPr>
        </p:nvSpPr>
        <p:spPr/>
        <p:txBody>
          <a:bodyPr/>
          <a:lstStyle/>
          <a:p>
            <a:pPr>
              <a:defRPr/>
            </a:pPr>
            <a:fld id="{DB31D0BC-104D-47A2-A14A-D85BC3869418}" type="slidenum">
              <a:rPr lang="en-US" smtClean="0"/>
              <a:pPr>
                <a:defRPr/>
              </a:pPr>
              <a:t>36</a:t>
            </a:fld>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429000"/>
            <a:ext cx="2133036" cy="319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713956"/>
            <a:ext cx="3505200"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71035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Resources</a:t>
            </a:r>
            <a:endParaRPr lang="en-US" sz="4000" dirty="0"/>
          </a:p>
        </p:txBody>
      </p:sp>
      <p:sp>
        <p:nvSpPr>
          <p:cNvPr id="3" name="Content Placeholder 2"/>
          <p:cNvSpPr>
            <a:spLocks noGrp="1"/>
          </p:cNvSpPr>
          <p:nvPr>
            <p:ph idx="1"/>
          </p:nvPr>
        </p:nvSpPr>
        <p:spPr/>
        <p:txBody>
          <a:bodyPr/>
          <a:lstStyle/>
          <a:p>
            <a:r>
              <a:rPr lang="en-US" dirty="0" smtClean="0"/>
              <a:t>Student Concern Intervention Team (SCIT)</a:t>
            </a:r>
          </a:p>
          <a:p>
            <a:pPr lvl="1"/>
            <a:r>
              <a:rPr lang="en-US" dirty="0">
                <a:solidFill>
                  <a:schemeClr val="accent2"/>
                </a:solidFill>
                <a:hlinkClick r:id="rId3"/>
              </a:rPr>
              <a:t>http://</a:t>
            </a:r>
            <a:r>
              <a:rPr lang="en-US" dirty="0" smtClean="0">
                <a:solidFill>
                  <a:schemeClr val="accent2"/>
                </a:solidFill>
                <a:hlinkClick r:id="rId3"/>
              </a:rPr>
              <a:t>www.chapman.edu/students/health-and-safety/student-concern/index.aspx</a:t>
            </a:r>
            <a:endParaRPr lang="en-US" dirty="0" smtClean="0">
              <a:solidFill>
                <a:schemeClr val="accent2"/>
              </a:solidFill>
            </a:endParaRPr>
          </a:p>
          <a:p>
            <a:pPr lvl="1"/>
            <a:r>
              <a:rPr lang="en-US" dirty="0" smtClean="0"/>
              <a:t>A </a:t>
            </a:r>
            <a:r>
              <a:rPr lang="en-US" dirty="0"/>
              <a:t>program intended to encourage faculty, staff and students to report behaviors of concern by a Chapman student which may affect the community as a </a:t>
            </a:r>
            <a:r>
              <a:rPr lang="en-US" dirty="0" smtClean="0"/>
              <a:t>whole and get the student help.</a:t>
            </a:r>
          </a:p>
          <a:p>
            <a:r>
              <a:rPr lang="en-US" dirty="0"/>
              <a:t>Student Psychological Counseling Services (SPCS</a:t>
            </a:r>
            <a:r>
              <a:rPr lang="en-US" dirty="0" smtClean="0"/>
              <a:t>)</a:t>
            </a:r>
          </a:p>
          <a:p>
            <a:pPr lvl="1"/>
            <a:r>
              <a:rPr lang="en-US" dirty="0">
                <a:solidFill>
                  <a:schemeClr val="accent2"/>
                </a:solidFill>
              </a:rPr>
              <a:t>(714) </a:t>
            </a:r>
            <a:r>
              <a:rPr lang="en-US" dirty="0" smtClean="0">
                <a:solidFill>
                  <a:schemeClr val="accent2"/>
                </a:solidFill>
              </a:rPr>
              <a:t>997-6778</a:t>
            </a:r>
            <a:endParaRPr lang="en-US" dirty="0" smtClean="0"/>
          </a:p>
          <a:p>
            <a:r>
              <a:rPr lang="en-US" dirty="0" smtClean="0">
                <a:solidFill>
                  <a:schemeClr val="bg2"/>
                </a:solidFill>
              </a:rPr>
              <a:t>Department of Public Safety</a:t>
            </a:r>
          </a:p>
          <a:p>
            <a:pPr lvl="1"/>
            <a:r>
              <a:rPr lang="en-US" dirty="0" smtClean="0">
                <a:solidFill>
                  <a:schemeClr val="accent2"/>
                </a:solidFill>
              </a:rPr>
              <a:t>(714) 997-6763</a:t>
            </a:r>
          </a:p>
          <a:p>
            <a:r>
              <a:rPr lang="en-US" dirty="0" smtClean="0">
                <a:solidFill>
                  <a:schemeClr val="bg2"/>
                </a:solidFill>
              </a:rPr>
              <a:t>Human Resources</a:t>
            </a:r>
          </a:p>
          <a:p>
            <a:pPr lvl="1"/>
            <a:r>
              <a:rPr lang="en-US" dirty="0">
                <a:solidFill>
                  <a:schemeClr val="accent2"/>
                </a:solidFill>
              </a:rPr>
              <a:t>(714) 997-6686 </a:t>
            </a:r>
            <a:endParaRPr lang="en-US" dirty="0" smtClean="0">
              <a:solidFill>
                <a:schemeClr val="accent2"/>
              </a:solidFill>
            </a:endParaRPr>
          </a:p>
        </p:txBody>
      </p:sp>
      <p:sp>
        <p:nvSpPr>
          <p:cNvPr id="4" name="Slide Number Placeholder 3"/>
          <p:cNvSpPr>
            <a:spLocks noGrp="1"/>
          </p:cNvSpPr>
          <p:nvPr>
            <p:ph type="sldNum" sz="quarter" idx="12"/>
          </p:nvPr>
        </p:nvSpPr>
        <p:spPr/>
        <p:txBody>
          <a:bodyPr/>
          <a:lstStyle/>
          <a:p>
            <a:pPr>
              <a:defRPr/>
            </a:pPr>
            <a:fld id="{DB31D0BC-104D-47A2-A14A-D85BC3869418}" type="slidenum">
              <a:rPr lang="en-US" smtClean="0"/>
              <a:pPr>
                <a:defRPr/>
              </a:pPr>
              <a:t>37</a:t>
            </a:fld>
            <a:endParaRPr lang="en-US"/>
          </a:p>
        </p:txBody>
      </p:sp>
    </p:spTree>
    <p:extLst>
      <p:ext uri="{BB962C8B-B14F-4D97-AF65-F5344CB8AC3E}">
        <p14:creationId xmlns:p14="http://schemas.microsoft.com/office/powerpoint/2010/main" val="9780055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Panther Guardian</a:t>
            </a:r>
            <a:endParaRPr lang="en-US" sz="4000" dirty="0"/>
          </a:p>
        </p:txBody>
      </p:sp>
      <p:sp>
        <p:nvSpPr>
          <p:cNvPr id="3" name="Content Placeholder 2"/>
          <p:cNvSpPr>
            <a:spLocks noGrp="1"/>
          </p:cNvSpPr>
          <p:nvPr>
            <p:ph idx="1"/>
          </p:nvPr>
        </p:nvSpPr>
        <p:spPr>
          <a:xfrm>
            <a:off x="457200" y="1600200"/>
            <a:ext cx="5638800" cy="4800600"/>
          </a:xfrm>
        </p:spPr>
        <p:txBody>
          <a:bodyPr>
            <a:normAutofit/>
          </a:bodyPr>
          <a:lstStyle/>
          <a:p>
            <a:r>
              <a:rPr lang="en-US" b="1" dirty="0" smtClean="0">
                <a:solidFill>
                  <a:schemeClr val="tx2"/>
                </a:solidFill>
              </a:rPr>
              <a:t>Turn </a:t>
            </a:r>
            <a:r>
              <a:rPr lang="en-US" b="1" dirty="0">
                <a:solidFill>
                  <a:schemeClr val="tx2"/>
                </a:solidFill>
              </a:rPr>
              <a:t>your phone into a personal safety device.</a:t>
            </a:r>
          </a:p>
          <a:p>
            <a:r>
              <a:rPr lang="en-US" b="1" dirty="0" smtClean="0"/>
              <a:t>Set </a:t>
            </a:r>
            <a:r>
              <a:rPr lang="en-US" b="1" dirty="0"/>
              <a:t>a Safety Timer – </a:t>
            </a:r>
            <a:r>
              <a:rPr lang="en-US" dirty="0"/>
              <a:t>Notify people you trust to check in on you if you are alone or in an unfamiliar place.</a:t>
            </a:r>
          </a:p>
          <a:p>
            <a:r>
              <a:rPr lang="en-US" b="1" dirty="0" smtClean="0"/>
              <a:t>Manage </a:t>
            </a:r>
            <a:r>
              <a:rPr lang="en-US" b="1" dirty="0"/>
              <a:t>&amp; Message Your Guardians – </a:t>
            </a:r>
            <a:r>
              <a:rPr lang="en-US" dirty="0"/>
              <a:t>Invite family, friends, or others to be your Guardian, and communicate with them within the app as needed.</a:t>
            </a:r>
          </a:p>
          <a:p>
            <a:r>
              <a:rPr lang="en-US" b="1" dirty="0" smtClean="0"/>
              <a:t>Easy </a:t>
            </a:r>
            <a:r>
              <a:rPr lang="en-US" b="1" dirty="0"/>
              <a:t>Emergency Communication – </a:t>
            </a:r>
            <a:r>
              <a:rPr lang="en-US" dirty="0"/>
              <a:t>Call Public Safety directly for help if you are in trouble and send text tips – including photos – if you see something suspicious.</a:t>
            </a:r>
          </a:p>
          <a:p>
            <a:endParaRPr lang="en-US" dirty="0"/>
          </a:p>
        </p:txBody>
      </p:sp>
      <p:sp>
        <p:nvSpPr>
          <p:cNvPr id="4" name="Slide Number Placeholder 3"/>
          <p:cNvSpPr>
            <a:spLocks noGrp="1"/>
          </p:cNvSpPr>
          <p:nvPr>
            <p:ph type="sldNum" sz="quarter" idx="12"/>
          </p:nvPr>
        </p:nvSpPr>
        <p:spPr/>
        <p:txBody>
          <a:bodyPr/>
          <a:lstStyle/>
          <a:p>
            <a:pPr>
              <a:defRPr/>
            </a:pPr>
            <a:fld id="{DB31D0BC-104D-47A2-A14A-D85BC3869418}" type="slidenum">
              <a:rPr lang="en-US" smtClean="0"/>
              <a:pPr>
                <a:defRPr/>
              </a:pPr>
              <a:t>38</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2286000"/>
            <a:ext cx="1905266" cy="4010585"/>
          </a:xfrm>
          <a:prstGeom prst="rect">
            <a:avLst/>
          </a:prstGeom>
        </p:spPr>
      </p:pic>
    </p:spTree>
    <p:extLst>
      <p:ext uri="{BB962C8B-B14F-4D97-AF65-F5344CB8AC3E}">
        <p14:creationId xmlns:p14="http://schemas.microsoft.com/office/powerpoint/2010/main" val="18975685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7620000" cy="1143000"/>
          </a:xfrm>
        </p:spPr>
        <p:txBody>
          <a:bodyPr/>
          <a:lstStyle/>
          <a:p>
            <a:pPr algn="ctr"/>
            <a:r>
              <a:rPr lang="en-US" sz="4000" dirty="0" smtClean="0"/>
              <a:t>Questions?</a:t>
            </a:r>
            <a:endParaRPr lang="en-US" sz="4000" dirty="0"/>
          </a:p>
        </p:txBody>
      </p:sp>
      <p:sp>
        <p:nvSpPr>
          <p:cNvPr id="4" name="Slide Number Placeholder 3"/>
          <p:cNvSpPr>
            <a:spLocks noGrp="1"/>
          </p:cNvSpPr>
          <p:nvPr>
            <p:ph type="sldNum" sz="quarter" idx="12"/>
          </p:nvPr>
        </p:nvSpPr>
        <p:spPr/>
        <p:txBody>
          <a:bodyPr/>
          <a:lstStyle/>
          <a:p>
            <a:pPr>
              <a:defRPr/>
            </a:pPr>
            <a:fld id="{DB31D0BC-104D-47A2-A14A-D85BC3869418}" type="slidenum">
              <a:rPr lang="en-US" smtClean="0"/>
              <a:pPr>
                <a:defRPr/>
              </a:pPr>
              <a:t>39</a:t>
            </a:fld>
            <a:endParaRPr lang="en-US"/>
          </a:p>
        </p:txBody>
      </p:sp>
    </p:spTree>
    <p:extLst>
      <p:ext uri="{BB962C8B-B14F-4D97-AF65-F5344CB8AC3E}">
        <p14:creationId xmlns:p14="http://schemas.microsoft.com/office/powerpoint/2010/main" val="2436696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9061" y="3987800"/>
            <a:ext cx="4203700" cy="2369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4461" y="1336977"/>
            <a:ext cx="3762375" cy="2663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z="4000" dirty="0" smtClean="0"/>
              <a:t>Shooter Situations</a:t>
            </a:r>
            <a:endParaRPr lang="en-US" sz="4000" dirty="0"/>
          </a:p>
        </p:txBody>
      </p:sp>
      <p:sp>
        <p:nvSpPr>
          <p:cNvPr id="3" name="Content Placeholder 2"/>
          <p:cNvSpPr>
            <a:spLocks noGrp="1"/>
          </p:cNvSpPr>
          <p:nvPr>
            <p:ph idx="1"/>
          </p:nvPr>
        </p:nvSpPr>
        <p:spPr/>
        <p:txBody>
          <a:bodyPr/>
          <a:lstStyle/>
          <a:p>
            <a:r>
              <a:rPr lang="en-US" sz="2400" dirty="0"/>
              <a:t>Barricaded Suspect</a:t>
            </a:r>
          </a:p>
          <a:p>
            <a:r>
              <a:rPr lang="en-US" sz="2400" dirty="0"/>
              <a:t>Hostage Situations</a:t>
            </a:r>
          </a:p>
          <a:p>
            <a:r>
              <a:rPr lang="en-US" sz="2400" dirty="0"/>
              <a:t>Active Shooter</a:t>
            </a:r>
          </a:p>
          <a:p>
            <a:endParaRPr lang="en-US" dirty="0"/>
          </a:p>
        </p:txBody>
      </p:sp>
      <p:sp>
        <p:nvSpPr>
          <p:cNvPr id="5" name="Slide Number Placeholder 4"/>
          <p:cNvSpPr>
            <a:spLocks noGrp="1"/>
          </p:cNvSpPr>
          <p:nvPr>
            <p:ph type="sldNum" sz="quarter" idx="12"/>
          </p:nvPr>
        </p:nvSpPr>
        <p:spPr/>
        <p:txBody>
          <a:bodyPr/>
          <a:lstStyle/>
          <a:p>
            <a:pPr>
              <a:defRPr/>
            </a:pPr>
            <a:fld id="{DB31D0BC-104D-47A2-A14A-D85BC3869418}" type="slidenum">
              <a:rPr lang="en-US" smtClean="0"/>
              <a:pPr>
                <a:defRPr/>
              </a:pPr>
              <a:t>4</a:t>
            </a:fld>
            <a:endParaRPr lang="en-US"/>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900" y="3276600"/>
            <a:ext cx="3793067"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2478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Active Shooter</a:t>
            </a:r>
            <a:endParaRPr lang="en-US" sz="4000" dirty="0"/>
          </a:p>
        </p:txBody>
      </p:sp>
      <p:sp>
        <p:nvSpPr>
          <p:cNvPr id="3" name="Content Placeholder 2"/>
          <p:cNvSpPr>
            <a:spLocks noGrp="1"/>
          </p:cNvSpPr>
          <p:nvPr>
            <p:ph idx="1"/>
          </p:nvPr>
        </p:nvSpPr>
        <p:spPr/>
        <p:txBody>
          <a:bodyPr>
            <a:normAutofit/>
          </a:bodyPr>
          <a:lstStyle/>
          <a:p>
            <a:r>
              <a:rPr lang="en-US" dirty="0"/>
              <a:t>An active shooter is an individual actively engaged in killing or attempting to kill people in a confined space or other populated area. In most cases, active shooters use firearms and there is no pattern or method to their selection of victims. </a:t>
            </a:r>
          </a:p>
          <a:p>
            <a:r>
              <a:rPr lang="en-US" dirty="0"/>
              <a:t>Active shooter situations are unpredictable and evolve quickly. Leaves little or no time for proper planning and requires law enforcement to take immediate </a:t>
            </a:r>
            <a:r>
              <a:rPr lang="en-US" dirty="0" smtClean="0"/>
              <a:t>action.</a:t>
            </a:r>
            <a:endParaRPr lang="en-US" dirty="0"/>
          </a:p>
          <a:p>
            <a:r>
              <a:rPr lang="en-US" dirty="0"/>
              <a:t>Active shooters usually will continue to move throughout a building or area until stopped by law enforcement, suicide, or other intervention. Typically, the deployment of law enforcement is required to stop the shooting and to prevent further harm to victims.</a:t>
            </a:r>
          </a:p>
        </p:txBody>
      </p:sp>
      <p:sp>
        <p:nvSpPr>
          <p:cNvPr id="4" name="Slide Number Placeholder 3"/>
          <p:cNvSpPr>
            <a:spLocks noGrp="1"/>
          </p:cNvSpPr>
          <p:nvPr>
            <p:ph type="sldNum" sz="quarter" idx="12"/>
          </p:nvPr>
        </p:nvSpPr>
        <p:spPr/>
        <p:txBody>
          <a:bodyPr/>
          <a:lstStyle/>
          <a:p>
            <a:pPr>
              <a:defRPr/>
            </a:pPr>
            <a:fld id="{DB31D0BC-104D-47A2-A14A-D85BC3869418}" type="slidenum">
              <a:rPr lang="en-US" smtClean="0"/>
              <a:pPr>
                <a:defRPr/>
              </a:pPr>
              <a:t>5</a:t>
            </a:fld>
            <a:endParaRPr lang="en-US"/>
          </a:p>
        </p:txBody>
      </p:sp>
    </p:spTree>
    <p:extLst>
      <p:ext uri="{BB962C8B-B14F-4D97-AF65-F5344CB8AC3E}">
        <p14:creationId xmlns:p14="http://schemas.microsoft.com/office/powerpoint/2010/main" val="30093448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Active Shooter Mindset</a:t>
            </a:r>
            <a:endParaRPr lang="en-US" sz="4000" dirty="0"/>
          </a:p>
        </p:txBody>
      </p:sp>
      <p:sp>
        <p:nvSpPr>
          <p:cNvPr id="3" name="Content Placeholder 2"/>
          <p:cNvSpPr>
            <a:spLocks noGrp="1"/>
          </p:cNvSpPr>
          <p:nvPr>
            <p:ph idx="1"/>
          </p:nvPr>
        </p:nvSpPr>
        <p:spPr/>
        <p:txBody>
          <a:bodyPr/>
          <a:lstStyle/>
          <a:p>
            <a:pPr>
              <a:lnSpc>
                <a:spcPct val="80000"/>
              </a:lnSpc>
              <a:defRPr/>
            </a:pPr>
            <a:r>
              <a:rPr lang="en-US" dirty="0"/>
              <a:t>Desire is to kill and seriously injure without concern for their safety or threat of </a:t>
            </a:r>
            <a:r>
              <a:rPr lang="en-US" dirty="0" smtClean="0"/>
              <a:t>capture.</a:t>
            </a:r>
            <a:endParaRPr lang="en-US" dirty="0"/>
          </a:p>
          <a:p>
            <a:pPr>
              <a:lnSpc>
                <a:spcPct val="80000"/>
              </a:lnSpc>
              <a:defRPr/>
            </a:pPr>
            <a:r>
              <a:rPr lang="en-US" dirty="0"/>
              <a:t>Normally has intended victims and searches them </a:t>
            </a:r>
            <a:r>
              <a:rPr lang="en-US" dirty="0" smtClean="0"/>
              <a:t>out.</a:t>
            </a:r>
            <a:endParaRPr lang="en-US" dirty="0"/>
          </a:p>
          <a:p>
            <a:pPr>
              <a:lnSpc>
                <a:spcPct val="80000"/>
              </a:lnSpc>
              <a:defRPr/>
            </a:pPr>
            <a:r>
              <a:rPr lang="en-US" dirty="0"/>
              <a:t>Accepts targets of opportunity while searching for or after finding intended </a:t>
            </a:r>
            <a:r>
              <a:rPr lang="en-US" dirty="0" smtClean="0"/>
              <a:t>victims.</a:t>
            </a:r>
            <a:endParaRPr lang="en-US" dirty="0"/>
          </a:p>
          <a:p>
            <a:pPr>
              <a:lnSpc>
                <a:spcPct val="80000"/>
              </a:lnSpc>
              <a:defRPr/>
            </a:pPr>
            <a:r>
              <a:rPr lang="en-US" dirty="0" smtClean="0"/>
              <a:t>Shooters </a:t>
            </a:r>
            <a:r>
              <a:rPr lang="en-US" b="1" u="sng" dirty="0"/>
              <a:t>mentality is not </a:t>
            </a:r>
            <a:r>
              <a:rPr lang="en-US" b="1" u="sng" dirty="0" smtClean="0"/>
              <a:t>to escape</a:t>
            </a:r>
            <a:r>
              <a:rPr lang="en-US" dirty="0"/>
              <a:t>. </a:t>
            </a:r>
            <a:r>
              <a:rPr lang="en-US" dirty="0" smtClean="0"/>
              <a:t>His/her </a:t>
            </a:r>
            <a:r>
              <a:rPr lang="en-US" dirty="0"/>
              <a:t>goal is to kill and </a:t>
            </a:r>
            <a:r>
              <a:rPr lang="en-US" dirty="0" smtClean="0"/>
              <a:t>injure.</a:t>
            </a:r>
            <a:endParaRPr lang="en-US" dirty="0"/>
          </a:p>
          <a:p>
            <a:pPr>
              <a:lnSpc>
                <a:spcPct val="80000"/>
              </a:lnSpc>
              <a:defRPr/>
            </a:pPr>
            <a:r>
              <a:rPr lang="en-US" dirty="0"/>
              <a:t>There is no “typical profile</a:t>
            </a:r>
            <a:r>
              <a:rPr lang="en-US" dirty="0" smtClean="0"/>
              <a:t>”</a:t>
            </a:r>
            <a:br>
              <a:rPr lang="en-US" dirty="0" smtClean="0"/>
            </a:br>
            <a:r>
              <a:rPr lang="en-US" dirty="0" smtClean="0"/>
              <a:t> </a:t>
            </a:r>
            <a:r>
              <a:rPr lang="en-US" dirty="0"/>
              <a:t>for active </a:t>
            </a:r>
            <a:r>
              <a:rPr lang="en-US" dirty="0" smtClean="0"/>
              <a:t>shooters.</a:t>
            </a:r>
            <a:endParaRPr lang="en-US" dirty="0"/>
          </a:p>
          <a:p>
            <a:endParaRPr lang="en-US" dirty="0"/>
          </a:p>
        </p:txBody>
      </p:sp>
      <p:sp>
        <p:nvSpPr>
          <p:cNvPr id="5" name="Slide Number Placeholder 4"/>
          <p:cNvSpPr>
            <a:spLocks noGrp="1"/>
          </p:cNvSpPr>
          <p:nvPr>
            <p:ph type="sldNum" sz="quarter" idx="12"/>
          </p:nvPr>
        </p:nvSpPr>
        <p:spPr/>
        <p:txBody>
          <a:bodyPr/>
          <a:lstStyle/>
          <a:p>
            <a:pPr>
              <a:defRPr/>
            </a:pPr>
            <a:fld id="{DB31D0BC-104D-47A2-A14A-D85BC3869418}" type="slidenum">
              <a:rPr lang="en-US" smtClean="0"/>
              <a:pPr>
                <a:defRPr/>
              </a:pPr>
              <a:t>6</a:t>
            </a:fld>
            <a:endParaRPr lang="en-US"/>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3657600"/>
            <a:ext cx="3276600" cy="2738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18513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0180" y="3744912"/>
            <a:ext cx="3392311" cy="190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z="4000" dirty="0" smtClean="0"/>
              <a:t>The Sad Reality</a:t>
            </a:r>
            <a:endParaRPr lang="en-US" sz="4000" dirty="0"/>
          </a:p>
        </p:txBody>
      </p:sp>
      <p:sp>
        <p:nvSpPr>
          <p:cNvPr id="3" name="Content Placeholder 2"/>
          <p:cNvSpPr>
            <a:spLocks noGrp="1"/>
          </p:cNvSpPr>
          <p:nvPr>
            <p:ph idx="1"/>
          </p:nvPr>
        </p:nvSpPr>
        <p:spPr/>
        <p:txBody>
          <a:bodyPr/>
          <a:lstStyle/>
          <a:p>
            <a:r>
              <a:rPr lang="en-US" dirty="0"/>
              <a:t>“The reality of the situation is – it’s a sad reality, but it’s reality – there are no sanctuaries anymore.  We’ve seen this happen in schools, in malls, playgrounds, parks, churches.  No place is safe anymore.”  </a:t>
            </a:r>
          </a:p>
          <a:p>
            <a:r>
              <a:rPr lang="en-US" dirty="0"/>
              <a:t>	</a:t>
            </a:r>
            <a:r>
              <a:rPr lang="en-US" sz="1800" dirty="0"/>
              <a:t>Karl Kick, Washington Post</a:t>
            </a:r>
          </a:p>
          <a:p>
            <a:endParaRPr lang="en-US" sz="1800" dirty="0"/>
          </a:p>
        </p:txBody>
      </p:sp>
      <p:sp>
        <p:nvSpPr>
          <p:cNvPr id="4" name="Slide Number Placeholder 3"/>
          <p:cNvSpPr>
            <a:spLocks noGrp="1"/>
          </p:cNvSpPr>
          <p:nvPr>
            <p:ph type="sldNum" sz="quarter" idx="12"/>
          </p:nvPr>
        </p:nvSpPr>
        <p:spPr/>
        <p:txBody>
          <a:bodyPr/>
          <a:lstStyle/>
          <a:p>
            <a:pPr>
              <a:defRPr/>
            </a:pPr>
            <a:fld id="{DB31D0BC-104D-47A2-A14A-D85BC3869418}" type="slidenum">
              <a:rPr lang="en-US" smtClean="0"/>
              <a:pPr>
                <a:defRPr/>
              </a:pPr>
              <a:t>7</a:t>
            </a:fld>
            <a:endParaRPr lang="en-US"/>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8353" y="4876800"/>
            <a:ext cx="2600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2828925"/>
            <a:ext cx="3166533"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4756150"/>
            <a:ext cx="27622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66659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a New Problem</a:t>
            </a:r>
            <a:endParaRPr lang="en-US" dirty="0"/>
          </a:p>
        </p:txBody>
      </p:sp>
      <p:sp>
        <p:nvSpPr>
          <p:cNvPr id="3" name="Content Placeholder 2"/>
          <p:cNvSpPr>
            <a:spLocks noGrp="1"/>
          </p:cNvSpPr>
          <p:nvPr>
            <p:ph idx="1"/>
          </p:nvPr>
        </p:nvSpPr>
        <p:spPr/>
        <p:txBody>
          <a:bodyPr>
            <a:normAutofit lnSpcReduction="10000"/>
          </a:bodyPr>
          <a:lstStyle/>
          <a:p>
            <a:r>
              <a:rPr lang="en-US" sz="2400" b="1" dirty="0">
                <a:solidFill>
                  <a:schemeClr val="tx2"/>
                </a:solidFill>
              </a:rPr>
              <a:t>University of Texas at Austin </a:t>
            </a:r>
            <a:br>
              <a:rPr lang="en-US" sz="2400" b="1" dirty="0">
                <a:solidFill>
                  <a:schemeClr val="tx2"/>
                </a:solidFill>
              </a:rPr>
            </a:br>
            <a:r>
              <a:rPr lang="en-US" sz="2400" dirty="0"/>
              <a:t>August 1, 1966</a:t>
            </a:r>
          </a:p>
          <a:p>
            <a:r>
              <a:rPr lang="en-US" sz="2400" b="1" dirty="0" smtClean="0">
                <a:solidFill>
                  <a:schemeClr val="tx2"/>
                </a:solidFill>
              </a:rPr>
              <a:t>California </a:t>
            </a:r>
            <a:r>
              <a:rPr lang="en-US" sz="2400" b="1" dirty="0">
                <a:solidFill>
                  <a:schemeClr val="tx2"/>
                </a:solidFill>
              </a:rPr>
              <a:t>State University, Fullerton</a:t>
            </a:r>
            <a:r>
              <a:rPr lang="en-US" sz="2400" dirty="0"/>
              <a:t/>
            </a:r>
            <a:br>
              <a:rPr lang="en-US" sz="2400" dirty="0"/>
            </a:br>
            <a:r>
              <a:rPr lang="en-US" sz="2400" dirty="0"/>
              <a:t>July 12, </a:t>
            </a:r>
            <a:r>
              <a:rPr lang="en-US" sz="2400" dirty="0" smtClean="0"/>
              <a:t>1976</a:t>
            </a:r>
          </a:p>
          <a:p>
            <a:r>
              <a:rPr lang="en-US" sz="2400" b="1" dirty="0">
                <a:solidFill>
                  <a:schemeClr val="tx2"/>
                </a:solidFill>
              </a:rPr>
              <a:t>San Diego State University</a:t>
            </a:r>
            <a:r>
              <a:rPr lang="en-US" sz="2400" dirty="0"/>
              <a:t/>
            </a:r>
            <a:br>
              <a:rPr lang="en-US" sz="2400" dirty="0"/>
            </a:br>
            <a:r>
              <a:rPr lang="en-US" sz="2400" dirty="0"/>
              <a:t>August 15, </a:t>
            </a:r>
            <a:r>
              <a:rPr lang="en-US" sz="2400" dirty="0" smtClean="0"/>
              <a:t>1996</a:t>
            </a:r>
          </a:p>
          <a:p>
            <a:r>
              <a:rPr lang="en-US" sz="2400" b="1" dirty="0">
                <a:solidFill>
                  <a:schemeClr val="tx2"/>
                </a:solidFill>
              </a:rPr>
              <a:t>Virginia Polytechnic Institute</a:t>
            </a:r>
            <a:br>
              <a:rPr lang="en-US" sz="2400" b="1" dirty="0">
                <a:solidFill>
                  <a:schemeClr val="tx2"/>
                </a:solidFill>
              </a:rPr>
            </a:br>
            <a:r>
              <a:rPr lang="en-US" sz="2400" dirty="0"/>
              <a:t>April 16, 2007</a:t>
            </a:r>
          </a:p>
          <a:p>
            <a:r>
              <a:rPr lang="en-US" sz="2400" b="1" dirty="0">
                <a:solidFill>
                  <a:schemeClr val="tx2"/>
                </a:solidFill>
              </a:rPr>
              <a:t>Northern Illinois University</a:t>
            </a:r>
            <a:r>
              <a:rPr lang="en-US" sz="2400" dirty="0"/>
              <a:t/>
            </a:r>
            <a:br>
              <a:rPr lang="en-US" sz="2400" dirty="0"/>
            </a:br>
            <a:r>
              <a:rPr lang="en-US" sz="2400" dirty="0"/>
              <a:t>February 14, </a:t>
            </a:r>
            <a:r>
              <a:rPr lang="en-US" sz="2400" dirty="0" smtClean="0"/>
              <a:t>2008</a:t>
            </a:r>
          </a:p>
          <a:p>
            <a:r>
              <a:rPr lang="en-US" sz="2400" b="1" dirty="0">
                <a:solidFill>
                  <a:schemeClr val="tx2"/>
                </a:solidFill>
              </a:rPr>
              <a:t>University of Alabama in Huntsville</a:t>
            </a:r>
            <a:r>
              <a:rPr lang="en-US" sz="2400" dirty="0"/>
              <a:t/>
            </a:r>
            <a:br>
              <a:rPr lang="en-US" sz="2400" dirty="0"/>
            </a:br>
            <a:r>
              <a:rPr lang="en-US" sz="2400" dirty="0"/>
              <a:t>February 12, </a:t>
            </a:r>
            <a:r>
              <a:rPr lang="en-US" sz="2400" dirty="0" smtClean="0"/>
              <a:t>2010</a:t>
            </a:r>
            <a:endParaRPr lang="en-US" sz="2400" dirty="0"/>
          </a:p>
        </p:txBody>
      </p:sp>
      <p:sp>
        <p:nvSpPr>
          <p:cNvPr id="4" name="Slide Number Placeholder 3"/>
          <p:cNvSpPr>
            <a:spLocks noGrp="1"/>
          </p:cNvSpPr>
          <p:nvPr>
            <p:ph type="sldNum" sz="quarter" idx="12"/>
          </p:nvPr>
        </p:nvSpPr>
        <p:spPr/>
        <p:txBody>
          <a:bodyPr/>
          <a:lstStyle/>
          <a:p>
            <a:pPr>
              <a:defRPr/>
            </a:pPr>
            <a:fld id="{DB31D0BC-104D-47A2-A14A-D85BC3869418}" type="slidenum">
              <a:rPr lang="en-US" smtClean="0"/>
              <a:pPr>
                <a:defRPr/>
              </a:pPr>
              <a:t>8</a:t>
            </a:fld>
            <a:endParaRPr lang="en-US"/>
          </a:p>
        </p:txBody>
      </p:sp>
    </p:spTree>
    <p:extLst>
      <p:ext uri="{BB962C8B-B14F-4D97-AF65-F5344CB8AC3E}">
        <p14:creationId xmlns:p14="http://schemas.microsoft.com/office/powerpoint/2010/main" val="7854914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a New Problem</a:t>
            </a:r>
            <a:endParaRPr lang="en-US" dirty="0"/>
          </a:p>
        </p:txBody>
      </p:sp>
      <p:sp>
        <p:nvSpPr>
          <p:cNvPr id="3" name="Content Placeholder 2"/>
          <p:cNvSpPr>
            <a:spLocks noGrp="1"/>
          </p:cNvSpPr>
          <p:nvPr>
            <p:ph idx="1"/>
          </p:nvPr>
        </p:nvSpPr>
        <p:spPr>
          <a:xfrm>
            <a:off x="457200" y="1600200"/>
            <a:ext cx="7620000" cy="5105400"/>
          </a:xfrm>
        </p:spPr>
        <p:txBody>
          <a:bodyPr>
            <a:normAutofit fontScale="92500" lnSpcReduction="10000"/>
          </a:bodyPr>
          <a:lstStyle/>
          <a:p>
            <a:r>
              <a:rPr lang="en-US" sz="2400" b="1" dirty="0">
                <a:solidFill>
                  <a:schemeClr val="tx2"/>
                </a:solidFill>
              </a:rPr>
              <a:t>Ohio State University  </a:t>
            </a:r>
            <a:r>
              <a:rPr lang="en-US" sz="2400" dirty="0"/>
              <a:t/>
            </a:r>
            <a:br>
              <a:rPr lang="en-US" sz="2400" dirty="0"/>
            </a:br>
            <a:r>
              <a:rPr lang="en-US" sz="2400" dirty="0"/>
              <a:t>March 9, 2010</a:t>
            </a:r>
          </a:p>
          <a:p>
            <a:r>
              <a:rPr lang="en-US" sz="2400" b="1" dirty="0">
                <a:solidFill>
                  <a:schemeClr val="tx2"/>
                </a:solidFill>
              </a:rPr>
              <a:t>University of Texas at Austin </a:t>
            </a:r>
            <a:r>
              <a:rPr lang="en-US" sz="2400" dirty="0"/>
              <a:t/>
            </a:r>
            <a:br>
              <a:rPr lang="en-US" sz="2400" dirty="0"/>
            </a:br>
            <a:r>
              <a:rPr lang="en-US" sz="2400" dirty="0"/>
              <a:t>September 28, 2010</a:t>
            </a:r>
          </a:p>
          <a:p>
            <a:r>
              <a:rPr lang="en-US" sz="2400" b="1" dirty="0" smtClean="0">
                <a:solidFill>
                  <a:schemeClr val="tx2"/>
                </a:solidFill>
              </a:rPr>
              <a:t>San </a:t>
            </a:r>
            <a:r>
              <a:rPr lang="en-US" sz="2400" b="1" dirty="0">
                <a:solidFill>
                  <a:schemeClr val="tx2"/>
                </a:solidFill>
              </a:rPr>
              <a:t>Jose State University</a:t>
            </a:r>
            <a:r>
              <a:rPr lang="en-US" sz="2400" dirty="0"/>
              <a:t/>
            </a:r>
            <a:br>
              <a:rPr lang="en-US" sz="2400" dirty="0"/>
            </a:br>
            <a:r>
              <a:rPr lang="en-US" sz="2400" dirty="0"/>
              <a:t>May 10, 2011</a:t>
            </a:r>
          </a:p>
          <a:p>
            <a:r>
              <a:rPr lang="en-US" sz="2400" b="1" dirty="0">
                <a:solidFill>
                  <a:schemeClr val="tx2"/>
                </a:solidFill>
              </a:rPr>
              <a:t>University of California, Berkeley</a:t>
            </a:r>
            <a:r>
              <a:rPr lang="en-US" sz="2400" dirty="0"/>
              <a:t/>
            </a:r>
            <a:br>
              <a:rPr lang="en-US" sz="2400" dirty="0"/>
            </a:br>
            <a:r>
              <a:rPr lang="en-US" sz="2400" dirty="0"/>
              <a:t>November 15, 2011</a:t>
            </a:r>
          </a:p>
          <a:p>
            <a:r>
              <a:rPr lang="en-US" sz="2400" b="1" dirty="0" smtClean="0">
                <a:solidFill>
                  <a:schemeClr val="tx2"/>
                </a:solidFill>
              </a:rPr>
              <a:t>Virginia </a:t>
            </a:r>
            <a:r>
              <a:rPr lang="en-US" sz="2400" b="1" dirty="0">
                <a:solidFill>
                  <a:schemeClr val="tx2"/>
                </a:solidFill>
              </a:rPr>
              <a:t>Polytechnic </a:t>
            </a:r>
            <a:r>
              <a:rPr lang="en-US" sz="2400" b="1" dirty="0" smtClean="0">
                <a:solidFill>
                  <a:schemeClr val="tx2"/>
                </a:solidFill>
              </a:rPr>
              <a:t>Institute (Part </a:t>
            </a:r>
            <a:r>
              <a:rPr lang="en-US" sz="2400" b="1" dirty="0">
                <a:solidFill>
                  <a:schemeClr val="tx2"/>
                </a:solidFill>
              </a:rPr>
              <a:t>Two)</a:t>
            </a:r>
            <a:br>
              <a:rPr lang="en-US" sz="2400" b="1" dirty="0">
                <a:solidFill>
                  <a:schemeClr val="tx2"/>
                </a:solidFill>
              </a:rPr>
            </a:br>
            <a:r>
              <a:rPr lang="en-US" sz="2400" dirty="0"/>
              <a:t>December 8, </a:t>
            </a:r>
            <a:r>
              <a:rPr lang="en-US" sz="2400" dirty="0" smtClean="0"/>
              <a:t>2011</a:t>
            </a:r>
          </a:p>
          <a:p>
            <a:r>
              <a:rPr lang="en-US" sz="2400" b="1" dirty="0" smtClean="0">
                <a:solidFill>
                  <a:schemeClr val="tx2"/>
                </a:solidFill>
              </a:rPr>
              <a:t>University of California, Santa Barbara</a:t>
            </a:r>
            <a:r>
              <a:rPr lang="en-US" sz="2400" dirty="0" smtClean="0"/>
              <a:t/>
            </a:r>
            <a:br>
              <a:rPr lang="en-US" sz="2400" dirty="0" smtClean="0"/>
            </a:br>
            <a:r>
              <a:rPr lang="en-US" sz="2400" dirty="0"/>
              <a:t>May 23, </a:t>
            </a:r>
            <a:r>
              <a:rPr lang="en-US" sz="2400" dirty="0" smtClean="0"/>
              <a:t>2014</a:t>
            </a:r>
          </a:p>
          <a:p>
            <a:r>
              <a:rPr lang="en-US" sz="2400" b="1" dirty="0">
                <a:solidFill>
                  <a:schemeClr val="tx2"/>
                </a:solidFill>
              </a:rPr>
              <a:t>Seattle Pacific University</a:t>
            </a:r>
            <a:r>
              <a:rPr lang="en-US" sz="2400" dirty="0"/>
              <a:t/>
            </a:r>
            <a:br>
              <a:rPr lang="en-US" sz="2400" dirty="0"/>
            </a:br>
            <a:r>
              <a:rPr lang="en-US" sz="2400" dirty="0"/>
              <a:t>June 5, </a:t>
            </a:r>
            <a:r>
              <a:rPr lang="en-US" sz="2400" dirty="0" smtClean="0"/>
              <a:t>2014</a:t>
            </a:r>
          </a:p>
          <a:p>
            <a:endParaRPr lang="en-US" dirty="0"/>
          </a:p>
        </p:txBody>
      </p:sp>
      <p:sp>
        <p:nvSpPr>
          <p:cNvPr id="4" name="Slide Number Placeholder 3"/>
          <p:cNvSpPr>
            <a:spLocks noGrp="1"/>
          </p:cNvSpPr>
          <p:nvPr>
            <p:ph type="sldNum" sz="quarter" idx="12"/>
          </p:nvPr>
        </p:nvSpPr>
        <p:spPr/>
        <p:txBody>
          <a:bodyPr/>
          <a:lstStyle/>
          <a:p>
            <a:pPr>
              <a:defRPr/>
            </a:pPr>
            <a:fld id="{DB31D0BC-104D-47A2-A14A-D85BC3869418}" type="slidenum">
              <a:rPr lang="en-US" smtClean="0"/>
              <a:pPr>
                <a:defRPr/>
              </a:pPr>
              <a:t>9</a:t>
            </a:fld>
            <a:endParaRPr lang="en-US"/>
          </a:p>
        </p:txBody>
      </p:sp>
    </p:spTree>
    <p:extLst>
      <p:ext uri="{BB962C8B-B14F-4D97-AF65-F5344CB8AC3E}">
        <p14:creationId xmlns:p14="http://schemas.microsoft.com/office/powerpoint/2010/main" val="15231909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pman Active Shooter Presentation">
  <a:themeElements>
    <a:clrScheme name="Chapman">
      <a:dk1>
        <a:srgbClr val="2F2B20"/>
      </a:dk1>
      <a:lt1>
        <a:srgbClr val="FFFFFF"/>
      </a:lt1>
      <a:dk2>
        <a:srgbClr val="98002E"/>
      </a:dk2>
      <a:lt2>
        <a:srgbClr val="2F2B20"/>
      </a:lt2>
      <a:accent1>
        <a:srgbClr val="B0B7BC"/>
      </a:accent1>
      <a:accent2>
        <a:srgbClr val="C00000"/>
      </a:accent2>
      <a:accent3>
        <a:srgbClr val="95A39D"/>
      </a:accent3>
      <a:accent4>
        <a:srgbClr val="95A39D"/>
      </a:accent4>
      <a:accent5>
        <a:srgbClr val="C89F5D"/>
      </a:accent5>
      <a:accent6>
        <a:srgbClr val="B1A089"/>
      </a:accent6>
      <a:hlink>
        <a:srgbClr val="FF0000"/>
      </a:hlink>
      <a:folHlink>
        <a:srgbClr val="95A39D"/>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2178</TotalTime>
  <Words>1932</Words>
  <Application>Microsoft Office PowerPoint</Application>
  <PresentationFormat>Letter Paper (8.5x11 in)</PresentationFormat>
  <Paragraphs>344</Paragraphs>
  <Slides>39</Slides>
  <Notes>38</Notes>
  <HiddenSlides>6</HiddenSlides>
  <MMClips>8</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Cambria</vt:lpstr>
      <vt:lpstr>Tahoma</vt:lpstr>
      <vt:lpstr>Chapman Active Shooter Presentation</vt:lpstr>
      <vt:lpstr>Active Shooter Response</vt:lpstr>
      <vt:lpstr>PowerPoint Presentation</vt:lpstr>
      <vt:lpstr>Objectives</vt:lpstr>
      <vt:lpstr>Shooter Situations</vt:lpstr>
      <vt:lpstr>Active Shooter</vt:lpstr>
      <vt:lpstr>Active Shooter Mindset</vt:lpstr>
      <vt:lpstr>The Sad Reality</vt:lpstr>
      <vt:lpstr>Not a New Problem</vt:lpstr>
      <vt:lpstr>Not a New Problem</vt:lpstr>
      <vt:lpstr>Active Shooter Incidents in U.S., 2000-2013</vt:lpstr>
      <vt:lpstr>Active Shooter Incidents in U.S., 2000-2013</vt:lpstr>
      <vt:lpstr>Active Shooter Incidents in U.S., 2000-2013</vt:lpstr>
      <vt:lpstr>Active Shooter Incidents in U.S., 2000-2013</vt:lpstr>
      <vt:lpstr>Active Shooter Incidents in U.S., 2000-2013</vt:lpstr>
      <vt:lpstr>True or False?</vt:lpstr>
      <vt:lpstr>Potential Indicators of Violent Behavior </vt:lpstr>
      <vt:lpstr>Active Shooter Myths</vt:lpstr>
      <vt:lpstr>The Biggest Myth</vt:lpstr>
      <vt:lpstr>Active Shooter on Campus</vt:lpstr>
      <vt:lpstr>If Active Shooter is in Your Immediate Vicinity </vt:lpstr>
      <vt:lpstr>Northern Illinois University</vt:lpstr>
      <vt:lpstr>If Active Shooter is in Your Immediate Vicinity </vt:lpstr>
      <vt:lpstr>Northern Illinois University</vt:lpstr>
      <vt:lpstr>Northern Illinois University</vt:lpstr>
      <vt:lpstr>If Active Shooter Enters Your Room or Office</vt:lpstr>
      <vt:lpstr>Seattle Pacific University</vt:lpstr>
      <vt:lpstr>Active Shooter on Campus</vt:lpstr>
      <vt:lpstr>Suspect Description</vt:lpstr>
      <vt:lpstr>What to Expect From Public Safety</vt:lpstr>
      <vt:lpstr>Coordinated Response</vt:lpstr>
      <vt:lpstr>Law Enforcement Response</vt:lpstr>
      <vt:lpstr>Law Enforcement Response</vt:lpstr>
      <vt:lpstr>Law Enforcement Response</vt:lpstr>
      <vt:lpstr>An Active Shooter Notification</vt:lpstr>
      <vt:lpstr>Plan and Prepare</vt:lpstr>
      <vt:lpstr>If You See Something, Say Something</vt:lpstr>
      <vt:lpstr>Resources</vt:lpstr>
      <vt:lpstr>Panther Guardian</vt:lpstr>
      <vt:lpstr>Questions?</vt:lpstr>
    </vt:vector>
  </TitlesOfParts>
  <Company>Chapman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Active Shooter Response</dc:title>
  <dc:creator>Davis, Mark</dc:creator>
  <cp:lastModifiedBy>Davis, Mark</cp:lastModifiedBy>
  <cp:revision>104</cp:revision>
  <cp:lastPrinted>2014-08-22T23:04:07Z</cp:lastPrinted>
  <dcterms:created xsi:type="dcterms:W3CDTF">2013-02-16T19:48:23Z</dcterms:created>
  <dcterms:modified xsi:type="dcterms:W3CDTF">2016-06-10T22:38:29Z</dcterms:modified>
</cp:coreProperties>
</file>