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Lst>
  <p:notesMasterIdLst>
    <p:notesMasterId r:id="rId43"/>
  </p:notesMasterIdLst>
  <p:handoutMasterIdLst>
    <p:handoutMasterId r:id="rId44"/>
  </p:handoutMasterIdLst>
  <p:sldIdLst>
    <p:sldId id="450" r:id="rId3"/>
    <p:sldId id="455" r:id="rId4"/>
    <p:sldId id="451" r:id="rId5"/>
    <p:sldId id="453" r:id="rId6"/>
    <p:sldId id="408" r:id="rId7"/>
    <p:sldId id="461" r:id="rId8"/>
    <p:sldId id="406" r:id="rId9"/>
    <p:sldId id="273" r:id="rId10"/>
    <p:sldId id="274" r:id="rId11"/>
    <p:sldId id="275" r:id="rId12"/>
    <p:sldId id="276" r:id="rId13"/>
    <p:sldId id="475" r:id="rId14"/>
    <p:sldId id="279" r:id="rId15"/>
    <p:sldId id="443" r:id="rId16"/>
    <p:sldId id="462" r:id="rId17"/>
    <p:sldId id="447" r:id="rId18"/>
    <p:sldId id="463" r:id="rId19"/>
    <p:sldId id="460" r:id="rId20"/>
    <p:sldId id="410" r:id="rId21"/>
    <p:sldId id="472" r:id="rId22"/>
    <p:sldId id="452" r:id="rId23"/>
    <p:sldId id="477" r:id="rId24"/>
    <p:sldId id="468" r:id="rId25"/>
    <p:sldId id="465" r:id="rId26"/>
    <p:sldId id="448" r:id="rId27"/>
    <p:sldId id="420" r:id="rId28"/>
    <p:sldId id="409" r:id="rId29"/>
    <p:sldId id="467" r:id="rId30"/>
    <p:sldId id="411" r:id="rId31"/>
    <p:sldId id="466" r:id="rId32"/>
    <p:sldId id="473" r:id="rId33"/>
    <p:sldId id="412" r:id="rId34"/>
    <p:sldId id="474" r:id="rId35"/>
    <p:sldId id="413" r:id="rId36"/>
    <p:sldId id="470" r:id="rId37"/>
    <p:sldId id="471" r:id="rId38"/>
    <p:sldId id="414" r:id="rId39"/>
    <p:sldId id="457" r:id="rId40"/>
    <p:sldId id="476" r:id="rId41"/>
    <p:sldId id="292" r:id="rId4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rgeois, Sheryl" initials="BS" lastIdx="1" clrIdx="0">
    <p:extLst>
      <p:ext uri="{19B8F6BF-5375-455C-9EA6-DF929625EA0E}">
        <p15:presenceInfo xmlns:p15="http://schemas.microsoft.com/office/powerpoint/2012/main" userId="S::sbourgeo@chapman.edu::f7004525-d907-4351-8aaf-3031c8d9d0c8" providerId="AD"/>
      </p:ext>
    </p:extLst>
  </p:cmAuthor>
  <p:cmAuthor id="2" name="Nishida, Gail" initials="NG" lastIdx="1" clrIdx="1">
    <p:extLst>
      <p:ext uri="{19B8F6BF-5375-455C-9EA6-DF929625EA0E}">
        <p15:presenceInfo xmlns:p15="http://schemas.microsoft.com/office/powerpoint/2012/main" userId="S::nishida@chapman.edu::a645efa9-c8da-4de2-a436-659ccb0657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0021"/>
    <a:srgbClr val="CC0000"/>
    <a:srgbClr val="3399FF"/>
    <a:srgbClr val="000000"/>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snapToObjects="1">
      <p:cViewPr varScale="1">
        <p:scale>
          <a:sx n="77" d="100"/>
          <a:sy n="77" d="100"/>
        </p:scale>
        <p:origin x="883" y="72"/>
      </p:cViewPr>
      <p:guideLst>
        <p:guide orient="horz" pos="2160"/>
        <p:guide pos="3840"/>
      </p:guideLst>
    </p:cSldViewPr>
  </p:slideViewPr>
  <p:outlineViewPr>
    <p:cViewPr>
      <p:scale>
        <a:sx n="33" d="100"/>
        <a:sy n="33" d="100"/>
      </p:scale>
      <p:origin x="0" y="-26880"/>
    </p:cViewPr>
  </p:outlineViewPr>
  <p:notesTextViewPr>
    <p:cViewPr>
      <p:scale>
        <a:sx n="3" d="2"/>
        <a:sy n="3" d="2"/>
      </p:scale>
      <p:origin x="0" y="0"/>
    </p:cViewPr>
  </p:notesTextViewPr>
  <p:sorterViewPr>
    <p:cViewPr>
      <p:scale>
        <a:sx n="100" d="100"/>
        <a:sy n="100" d="100"/>
      </p:scale>
      <p:origin x="0" y="-6168"/>
    </p:cViewPr>
  </p:sorterViewPr>
  <p:notesViewPr>
    <p:cSldViewPr snapToGrid="0" snapToObjects="1">
      <p:cViewPr varScale="1">
        <p:scale>
          <a:sx n="68" d="100"/>
          <a:sy n="68" d="100"/>
        </p:scale>
        <p:origin x="28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5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2" tIns="46587" rIns="93172" bIns="46587" rtlCol="0"/>
          <a:lstStyle>
            <a:lvl1pPr algn="r">
              <a:defRPr sz="1200"/>
            </a:lvl1pPr>
          </a:lstStyle>
          <a:p>
            <a:fld id="{67B19C15-592C-49AC-A088-F17DFCA4DBAE}" type="datetimeFigureOut">
              <a:rPr lang="en-US" smtClean="0"/>
              <a:t>3/24/2020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72" tIns="46587" rIns="93172" bIns="46587" rtlCol="0" anchor="b"/>
          <a:lstStyle>
            <a:lvl1pPr algn="r">
              <a:defRPr sz="1200"/>
            </a:lvl1pPr>
          </a:lstStyle>
          <a:p>
            <a:fld id="{34D70287-58E2-4A4C-A8AA-69EF59DD6659}" type="slidenum">
              <a:rPr lang="en-US" smtClean="0"/>
              <a:t>‹#›</a:t>
            </a:fld>
            <a:endParaRPr lang="en-US" dirty="0"/>
          </a:p>
        </p:txBody>
      </p:sp>
    </p:spTree>
    <p:extLst>
      <p:ext uri="{BB962C8B-B14F-4D97-AF65-F5344CB8AC3E}">
        <p14:creationId xmlns:p14="http://schemas.microsoft.com/office/powerpoint/2010/main" val="282677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this be first slide?</a:t>
            </a:r>
          </a:p>
        </p:txBody>
      </p:sp>
      <p:sp>
        <p:nvSpPr>
          <p:cNvPr id="4" name="Slide Number Placeholder 3"/>
          <p:cNvSpPr>
            <a:spLocks noGrp="1"/>
          </p:cNvSpPr>
          <p:nvPr>
            <p:ph type="sldNum" sz="quarter" idx="10"/>
          </p:nvPr>
        </p:nvSpPr>
        <p:spPr/>
        <p:txBody>
          <a:bodyPr/>
          <a:lstStyle/>
          <a:p>
            <a:fld id="{34D70287-58E2-4A4C-A8AA-69EF59DD6659}" type="slidenum">
              <a:rPr lang="en-US" smtClean="0"/>
              <a:t>1</a:t>
            </a:fld>
            <a:endParaRPr lang="en-US" dirty="0"/>
          </a:p>
        </p:txBody>
      </p:sp>
    </p:spTree>
    <p:extLst>
      <p:ext uri="{BB962C8B-B14F-4D97-AF65-F5344CB8AC3E}">
        <p14:creationId xmlns:p14="http://schemas.microsoft.com/office/powerpoint/2010/main" val="419342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108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0287-58E2-4A4C-A8AA-69EF59DD6659}" type="slidenum">
              <a:rPr lang="en-US" smtClean="0"/>
              <a:t>17</a:t>
            </a:fld>
            <a:endParaRPr lang="en-US" dirty="0"/>
          </a:p>
        </p:txBody>
      </p:sp>
    </p:spTree>
    <p:extLst>
      <p:ext uri="{BB962C8B-B14F-4D97-AF65-F5344CB8AC3E}">
        <p14:creationId xmlns:p14="http://schemas.microsoft.com/office/powerpoint/2010/main" val="306645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70287-58E2-4A4C-A8AA-69EF59DD6659}" type="slidenum">
              <a:rPr lang="en-US" smtClean="0"/>
              <a:t>18</a:t>
            </a:fld>
            <a:endParaRPr lang="en-US" dirty="0"/>
          </a:p>
        </p:txBody>
      </p:sp>
    </p:spTree>
    <p:extLst>
      <p:ext uri="{BB962C8B-B14F-4D97-AF65-F5344CB8AC3E}">
        <p14:creationId xmlns:p14="http://schemas.microsoft.com/office/powerpoint/2010/main" val="378641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296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9225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0287-58E2-4A4C-A8AA-69EF59DD6659}" type="slidenum">
              <a:rPr lang="en-US" smtClean="0"/>
              <a:t>21</a:t>
            </a:fld>
            <a:endParaRPr lang="en-US" dirty="0"/>
          </a:p>
        </p:txBody>
      </p:sp>
    </p:spTree>
    <p:extLst>
      <p:ext uri="{BB962C8B-B14F-4D97-AF65-F5344CB8AC3E}">
        <p14:creationId xmlns:p14="http://schemas.microsoft.com/office/powerpoint/2010/main" val="90714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2499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353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9844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0729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848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737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233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3503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4659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0287-58E2-4A4C-A8AA-69EF59DD6659}" type="slidenum">
              <a:rPr lang="en-US" smtClean="0"/>
              <a:t>30</a:t>
            </a:fld>
            <a:endParaRPr lang="en-US" dirty="0"/>
          </a:p>
        </p:txBody>
      </p:sp>
    </p:spTree>
    <p:extLst>
      <p:ext uri="{BB962C8B-B14F-4D97-AF65-F5344CB8AC3E}">
        <p14:creationId xmlns:p14="http://schemas.microsoft.com/office/powerpoint/2010/main" val="416941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78125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7232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7402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5589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840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75994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092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9666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47673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0287-58E2-4A4C-A8AA-69EF59DD6659}" type="slidenum">
              <a:rPr lang="en-US" smtClean="0"/>
              <a:t>39</a:t>
            </a:fld>
            <a:endParaRPr lang="en-US" dirty="0"/>
          </a:p>
        </p:txBody>
      </p:sp>
    </p:spTree>
    <p:extLst>
      <p:ext uri="{BB962C8B-B14F-4D97-AF65-F5344CB8AC3E}">
        <p14:creationId xmlns:p14="http://schemas.microsoft.com/office/powerpoint/2010/main" val="1789839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Imaginable. </a:t>
            </a:r>
          </a:p>
        </p:txBody>
      </p:sp>
      <p:sp>
        <p:nvSpPr>
          <p:cNvPr id="4" name="Slide Number Placeholder 3"/>
          <p:cNvSpPr>
            <a:spLocks noGrp="1"/>
          </p:cNvSpPr>
          <p:nvPr>
            <p:ph type="sldNum" sz="quarter" idx="10"/>
          </p:nvPr>
        </p:nvSpPr>
        <p:spPr/>
        <p:txBody>
          <a:bodyPr/>
          <a:lstStyle/>
          <a:p>
            <a:fld id="{D5B2838B-693D-4652-B2EC-15A764D5E948}" type="slidenum">
              <a:rPr lang="en-US" smtClean="0"/>
              <a:t>40</a:t>
            </a:fld>
            <a:endParaRPr lang="en-US" dirty="0"/>
          </a:p>
        </p:txBody>
      </p:sp>
    </p:spTree>
    <p:extLst>
      <p:ext uri="{BB962C8B-B14F-4D97-AF65-F5344CB8AC3E}">
        <p14:creationId xmlns:p14="http://schemas.microsoft.com/office/powerpoint/2010/main" val="60363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7348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0287-58E2-4A4C-A8AA-69EF59DD6659}" type="slidenum">
              <a:rPr lang="en-US" smtClean="0"/>
              <a:t>6</a:t>
            </a:fld>
            <a:endParaRPr lang="en-US" dirty="0"/>
          </a:p>
        </p:txBody>
      </p:sp>
    </p:spTree>
    <p:extLst>
      <p:ext uri="{BB962C8B-B14F-4D97-AF65-F5344CB8AC3E}">
        <p14:creationId xmlns:p14="http://schemas.microsoft.com/office/powerpoint/2010/main" val="74032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7CA25FB8-B7CB-48F0-9A4A-4300153E1D79}" type="slidenum">
              <a:rPr lang="en-US">
                <a:solidFill>
                  <a:prstClr val="black"/>
                </a:solidFill>
                <a:latin typeface="Calibri" panose="020F0502020204030204"/>
              </a:rPr>
              <a:pPr defTabSz="931723">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6180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the rubric? If so, shouldn’t we call it that? </a:t>
            </a:r>
          </a:p>
        </p:txBody>
      </p:sp>
      <p:sp>
        <p:nvSpPr>
          <p:cNvPr id="4" name="Slide Number Placeholder 3"/>
          <p:cNvSpPr>
            <a:spLocks noGrp="1"/>
          </p:cNvSpPr>
          <p:nvPr>
            <p:ph type="sldNum" sz="quarter" idx="5"/>
          </p:nvPr>
        </p:nvSpPr>
        <p:spPr/>
        <p:txBody>
          <a:bodyPr/>
          <a:lstStyle/>
          <a:p>
            <a:fld id="{34D70287-58E2-4A4C-A8AA-69EF59DD6659}" type="slidenum">
              <a:rPr lang="en-US" smtClean="0"/>
              <a:t>8</a:t>
            </a:fld>
            <a:endParaRPr lang="en-US" dirty="0"/>
          </a:p>
        </p:txBody>
      </p:sp>
    </p:spTree>
    <p:extLst>
      <p:ext uri="{BB962C8B-B14F-4D97-AF65-F5344CB8AC3E}">
        <p14:creationId xmlns:p14="http://schemas.microsoft.com/office/powerpoint/2010/main" val="41537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82E2F-ECF3-44B3-8B88-E51B932AB967}" type="slidenum">
              <a:rPr lang="en-US" smtClean="0"/>
              <a:t>12</a:t>
            </a:fld>
            <a:endParaRPr lang="en-US" dirty="0"/>
          </a:p>
        </p:txBody>
      </p:sp>
    </p:spTree>
    <p:extLst>
      <p:ext uri="{BB962C8B-B14F-4D97-AF65-F5344CB8AC3E}">
        <p14:creationId xmlns:p14="http://schemas.microsoft.com/office/powerpoint/2010/main" val="172668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70287-58E2-4A4C-A8AA-69EF59DD6659}" type="slidenum">
              <a:rPr lang="en-US" smtClean="0"/>
              <a:t>15</a:t>
            </a:fld>
            <a:endParaRPr lang="en-US" dirty="0"/>
          </a:p>
        </p:txBody>
      </p:sp>
    </p:spTree>
    <p:extLst>
      <p:ext uri="{BB962C8B-B14F-4D97-AF65-F5344CB8AC3E}">
        <p14:creationId xmlns:p14="http://schemas.microsoft.com/office/powerpoint/2010/main" val="309774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88703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7530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70694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016967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18669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8937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27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87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49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2932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57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745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7784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4090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FBC9958-F322-4937-AD27-F6E1B3FAA8FE}" type="datetimeFigureOut">
              <a:rPr lang="en-US" smtClean="0"/>
              <a:t>3/24/2020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42F802-F2E7-4A11-9FE6-09A6C0AB450B}" type="slidenum">
              <a:rPr lang="en-US" smtClean="0"/>
              <a:t>‹#›</a:t>
            </a:fld>
            <a:endParaRPr lang="en-US" dirty="0"/>
          </a:p>
        </p:txBody>
      </p:sp>
    </p:spTree>
    <p:extLst>
      <p:ext uri="{BB962C8B-B14F-4D97-AF65-F5344CB8AC3E}">
        <p14:creationId xmlns:p14="http://schemas.microsoft.com/office/powerpoint/2010/main" val="3211591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79810447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xfrm>
            <a:off x="5859624" y="6601200"/>
            <a:ext cx="366232" cy="25680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1572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70525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132435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188739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97731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185454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72503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8A8D7-9A5D-3644-8BCD-29F965D6F4D0}" type="datetimeFigureOut">
              <a:rPr lang="en-US" smtClean="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722F1-7FA0-E443-9C7B-E4107B366B3F}" type="slidenum">
              <a:rPr lang="en-US" smtClean="0"/>
              <a:t>‹#›</a:t>
            </a:fld>
            <a:endParaRPr lang="en-US" dirty="0"/>
          </a:p>
        </p:txBody>
      </p:sp>
    </p:spTree>
    <p:extLst>
      <p:ext uri="{BB962C8B-B14F-4D97-AF65-F5344CB8AC3E}">
        <p14:creationId xmlns:p14="http://schemas.microsoft.com/office/powerpoint/2010/main" val="85467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8A8D7-9A5D-3644-8BCD-29F965D6F4D0}" type="datetimeFigureOut">
              <a:rPr lang="en-US" smtClean="0"/>
              <a:t>3/24/2020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722F1-7FA0-E443-9C7B-E4107B366B3F}" type="slidenum">
              <a:rPr lang="en-US" smtClean="0"/>
              <a:t>‹#›</a:t>
            </a:fld>
            <a:endParaRPr lang="en-US" dirty="0"/>
          </a:p>
        </p:txBody>
      </p:sp>
    </p:spTree>
    <p:extLst>
      <p:ext uri="{BB962C8B-B14F-4D97-AF65-F5344CB8AC3E}">
        <p14:creationId xmlns:p14="http://schemas.microsoft.com/office/powerpoint/2010/main" val="2122109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366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lang="en-US" sz="5400" b="1" kern="1200" cap="small" dirty="0">
          <a:solidFill>
            <a:schemeClr val="tx1"/>
          </a:solidFill>
          <a:effectLst>
            <a:outerShdw blurRad="38100" dist="38100" dir="2700000" algn="tl">
              <a:srgbClr val="000000">
                <a:alpha val="43137"/>
              </a:srgbClr>
            </a:outerShdw>
          </a:effectLst>
          <a:latin typeface="Perpetua"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chapman.edu/campus-services/institutional-compliance-and-internal-audit/institutional-compliance/policies/code-of-ethics-policy.aspx"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www.chapman.edu/students/academic-resources/registrar/student-services/privacy-rights-ferpa/ferpa-guidelines.aspx" TargetMode="External"/><Relationship Id="rId4" Type="http://schemas.openxmlformats.org/officeDocument/2006/relationships/hyperlink" Target="https://www.chapman.edu/campus-services/institutional-compliance-and-internal-audit/institutional-compliance/policies/fraudulent-activities-policy.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www.afpnet.org/files/contentdocuments/codeofethics.pdf" TargetMode="External"/><Relationship Id="rId3" Type="http://schemas.openxmlformats.org/officeDocument/2006/relationships/hyperlink" Target="https://www.chapman.edu/campus-services/legal-affairs/policy/gift_policy_manual_updated_august_2019.pdf" TargetMode="External"/><Relationship Id="rId7" Type="http://schemas.openxmlformats.org/officeDocument/2006/relationships/hyperlink" Target="https://www.irs.gov/forms-pubs/about-publication-561" TargetMode="External"/><Relationship Id="rId12" Type="http://schemas.openxmlformats.org/officeDocument/2006/relationships/hyperlink" Target="https://afpglobal.org/donor-bill-right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www.irs.gov/forms-pubs/about-publication-526" TargetMode="External"/><Relationship Id="rId11" Type="http://schemas.openxmlformats.org/officeDocument/2006/relationships/hyperlink" Target="https://charitablegiftplanners.org/standards/model-standards-practice-charitable-gift-planner" TargetMode="External"/><Relationship Id="rId5" Type="http://schemas.openxmlformats.org/officeDocument/2006/relationships/hyperlink" Target="https://studentprivacy.ed.gov/ferpa-regulations" TargetMode="External"/><Relationship Id="rId10" Type="http://schemas.openxmlformats.org/officeDocument/2006/relationships/hyperlink" Target="https://thedma.org/accountability/ethics-and-compliance/dma-ethical-guidelines/" TargetMode="External"/><Relationship Id="rId4" Type="http://schemas.openxmlformats.org/officeDocument/2006/relationships/hyperlink" Target="https://www.chapman.edu/campus-services/institutional-compliance-and-internal-audit/_files/confidentiality-access-form.pdf" TargetMode="External"/><Relationship Id="rId9" Type="http://schemas.openxmlformats.org/officeDocument/2006/relationships/hyperlink" Target="http://www.aprahome.org/page/statement-of-ethic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chapman.edu/campus-services/institutional-compliance-and-internal-audit/institutional-compliance/reporting.aspx"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apman.edu/campus-services/institutional-compliance-and-internal-audit/institutional-compliance/policies/admissions-guidelines-faq-for-governing-boards.aspx"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889" y="1686758"/>
            <a:ext cx="10111666" cy="2370337"/>
          </a:xfrm>
        </p:spPr>
        <p:txBody>
          <a:bodyPr>
            <a:noAutofit/>
          </a:bodyPr>
          <a:lstStyle/>
          <a:p>
            <a:r>
              <a:rPr lang="en-US" sz="4800" b="1" cap="small" dirty="0">
                <a:solidFill>
                  <a:schemeClr val="bg1"/>
                </a:solidFill>
                <a:latin typeface="Futura Bk BT" panose="020B0502020204020303" pitchFamily="34" charset="0"/>
                <a:cs typeface="Arial" panose="020B0604020202020204" pitchFamily="34" charset="0"/>
              </a:rPr>
              <a:t>Chapman University’s </a:t>
            </a:r>
            <a:br>
              <a:rPr lang="en-US" sz="4800" b="1" cap="small" dirty="0">
                <a:solidFill>
                  <a:schemeClr val="bg1"/>
                </a:solidFill>
                <a:latin typeface="Futura Bk BT" panose="020B0502020204020303" pitchFamily="34" charset="0"/>
                <a:cs typeface="Arial" panose="020B0604020202020204" pitchFamily="34" charset="0"/>
              </a:rPr>
            </a:br>
            <a:r>
              <a:rPr lang="en-US" sz="4800" b="1" cap="small" dirty="0">
                <a:solidFill>
                  <a:schemeClr val="bg1"/>
                </a:solidFill>
                <a:latin typeface="Futura Bk BT" panose="020B0502020204020303" pitchFamily="34" charset="0"/>
                <a:cs typeface="Arial" panose="020B0604020202020204" pitchFamily="34" charset="0"/>
              </a:rPr>
              <a:t>Values and Commitment to </a:t>
            </a:r>
            <a:br>
              <a:rPr lang="en-US" sz="4800" b="1" cap="small" dirty="0">
                <a:solidFill>
                  <a:schemeClr val="bg1"/>
                </a:solidFill>
                <a:latin typeface="Futura Bk BT" panose="020B0502020204020303" pitchFamily="34" charset="0"/>
                <a:cs typeface="Arial" panose="020B0604020202020204" pitchFamily="34" charset="0"/>
              </a:rPr>
            </a:br>
            <a:r>
              <a:rPr lang="en-US" sz="4800" b="1" cap="small" dirty="0">
                <a:solidFill>
                  <a:schemeClr val="bg1"/>
                </a:solidFill>
                <a:latin typeface="Futura Bk BT" panose="020B0502020204020303" pitchFamily="34" charset="0"/>
                <a:cs typeface="Arial" panose="020B0604020202020204" pitchFamily="34" charset="0"/>
              </a:rPr>
              <a:t>a Fair Admissions Process</a:t>
            </a:r>
            <a:br>
              <a:rPr lang="en-US" sz="4800" b="1" cap="small" dirty="0">
                <a:solidFill>
                  <a:schemeClr val="bg1"/>
                </a:solidFill>
                <a:latin typeface="Futura Bk BT" panose="020B0502020204020303" pitchFamily="34" charset="0"/>
                <a:cs typeface="Arial" panose="020B0604020202020204" pitchFamily="34" charset="0"/>
              </a:rPr>
            </a:br>
            <a:br>
              <a:rPr lang="en-US" sz="4800" b="1" cap="small" dirty="0">
                <a:solidFill>
                  <a:schemeClr val="bg1"/>
                </a:solidFill>
                <a:latin typeface="Futura Bk BT" panose="020B0502020204020303" pitchFamily="34" charset="0"/>
                <a:cs typeface="Arial" panose="020B0604020202020204" pitchFamily="34" charset="0"/>
              </a:rPr>
            </a:br>
            <a:r>
              <a:rPr lang="en-US" sz="4800" b="1" dirty="0">
                <a:solidFill>
                  <a:schemeClr val="bg1"/>
                </a:solidFill>
                <a:latin typeface="Futura Bk BT" panose="020B0502020204020303" pitchFamily="34" charset="0"/>
                <a:cs typeface="Arial" panose="020B0604020202020204" pitchFamily="34" charset="0"/>
              </a:rPr>
              <a:t>Training Materials</a:t>
            </a:r>
            <a:endParaRPr lang="en-US" b="1"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382028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8" y="-13170"/>
            <a:ext cx="9839180" cy="811306"/>
          </a:xfrm>
        </p:spPr>
        <p:txBody>
          <a:bodyPr>
            <a:normAutofit fontScale="90000"/>
          </a:bodyPr>
          <a:lstStyle/>
          <a:p>
            <a:pPr lvl="0"/>
            <a:br>
              <a:rPr lang="en-US" altLang="ja-JP" sz="4900" dirty="0">
                <a:latin typeface="Garamond" panose="02020404030301010803" pitchFamily="18" charset="0"/>
                <a:ea typeface="MS Mincho" panose="02020609040205080304" pitchFamily="49" charset="-128"/>
              </a:rPr>
            </a:br>
            <a:r>
              <a:rPr lang="en-US" altLang="ja-JP" sz="5300" dirty="0">
                <a:latin typeface="Futura Bk BT" panose="020B0502020204020303" pitchFamily="34" charset="0"/>
                <a:ea typeface="MS Mincho" panose="02020609040205080304" pitchFamily="49" charset="-128"/>
              </a:rPr>
              <a:t>Testing and Class Rank </a:t>
            </a:r>
            <a:endParaRPr lang="en-US" sz="5300" dirty="0">
              <a:latin typeface="Futura Bk BT" panose="020B05020202040203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7773980"/>
              </p:ext>
            </p:extLst>
          </p:nvPr>
        </p:nvGraphicFramePr>
        <p:xfrm>
          <a:off x="2008792" y="1228003"/>
          <a:ext cx="7790989" cy="3248195"/>
        </p:xfrm>
        <a:graphic>
          <a:graphicData uri="http://schemas.openxmlformats.org/drawingml/2006/table">
            <a:tbl>
              <a:tblPr>
                <a:tableStyleId>{5C22544A-7EE6-4342-B048-85BDC9FD1C3A}</a:tableStyleId>
              </a:tblPr>
              <a:tblGrid>
                <a:gridCol w="635998">
                  <a:extLst>
                    <a:ext uri="{9D8B030D-6E8A-4147-A177-3AD203B41FA5}">
                      <a16:colId xmlns:a16="http://schemas.microsoft.com/office/drawing/2014/main" val="20000"/>
                    </a:ext>
                  </a:extLst>
                </a:gridCol>
                <a:gridCol w="1252997">
                  <a:extLst>
                    <a:ext uri="{9D8B030D-6E8A-4147-A177-3AD203B41FA5}">
                      <a16:colId xmlns:a16="http://schemas.microsoft.com/office/drawing/2014/main" val="20001"/>
                    </a:ext>
                  </a:extLst>
                </a:gridCol>
                <a:gridCol w="805732">
                  <a:extLst>
                    <a:ext uri="{9D8B030D-6E8A-4147-A177-3AD203B41FA5}">
                      <a16:colId xmlns:a16="http://schemas.microsoft.com/office/drawing/2014/main" val="20002"/>
                    </a:ext>
                  </a:extLst>
                </a:gridCol>
                <a:gridCol w="671443">
                  <a:extLst>
                    <a:ext uri="{9D8B030D-6E8A-4147-A177-3AD203B41FA5}">
                      <a16:colId xmlns:a16="http://schemas.microsoft.com/office/drawing/2014/main" val="20003"/>
                    </a:ext>
                  </a:extLst>
                </a:gridCol>
                <a:gridCol w="1503288">
                  <a:extLst>
                    <a:ext uri="{9D8B030D-6E8A-4147-A177-3AD203B41FA5}">
                      <a16:colId xmlns:a16="http://schemas.microsoft.com/office/drawing/2014/main" val="20004"/>
                    </a:ext>
                  </a:extLst>
                </a:gridCol>
                <a:gridCol w="1324984">
                  <a:extLst>
                    <a:ext uri="{9D8B030D-6E8A-4147-A177-3AD203B41FA5}">
                      <a16:colId xmlns:a16="http://schemas.microsoft.com/office/drawing/2014/main" val="20005"/>
                    </a:ext>
                  </a:extLst>
                </a:gridCol>
                <a:gridCol w="1596547">
                  <a:extLst>
                    <a:ext uri="{9D8B030D-6E8A-4147-A177-3AD203B41FA5}">
                      <a16:colId xmlns:a16="http://schemas.microsoft.com/office/drawing/2014/main" val="20006"/>
                    </a:ext>
                  </a:extLst>
                </a:gridCol>
              </a:tblGrid>
              <a:tr h="479984">
                <a:tc>
                  <a:txBody>
                    <a:bodyPr/>
                    <a:lstStyle/>
                    <a:p>
                      <a:pPr marL="0" marR="0" algn="ctr">
                        <a:spcBef>
                          <a:spcPts val="0"/>
                        </a:spcBef>
                        <a:spcAft>
                          <a:spcPts val="0"/>
                        </a:spcAft>
                      </a:pPr>
                      <a:r>
                        <a:rPr lang="en-US" sz="1200" dirty="0">
                          <a:effectLst/>
                        </a:rPr>
                        <a:t>Rating</a:t>
                      </a:r>
                      <a:endParaRPr lang="en-US" sz="1500"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dirty="0">
                          <a:effectLst/>
                        </a:rPr>
                        <a:t>SAT range</a:t>
                      </a:r>
                      <a:endParaRPr lang="en-US" sz="1500"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dirty="0">
                          <a:effectLst/>
                        </a:rPr>
                        <a:t>ACT</a:t>
                      </a:r>
                      <a:endParaRPr lang="en-US" sz="1500"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tabLst>
                          <a:tab pos="160020" algn="l"/>
                        </a:tabLst>
                      </a:pPr>
                      <a:endParaRPr lang="en-US" sz="1500" dirty="0">
                        <a:effectLst/>
                      </a:endParaRPr>
                    </a:p>
                    <a:p>
                      <a:pPr marL="0" marR="0" algn="ctr">
                        <a:spcBef>
                          <a:spcPts val="0"/>
                        </a:spcBef>
                        <a:spcAft>
                          <a:spcPts val="0"/>
                        </a:spcAft>
                        <a:tabLst>
                          <a:tab pos="160020" algn="l"/>
                        </a:tabLst>
                      </a:pPr>
                      <a:r>
                        <a:rPr lang="en-US" sz="1400" dirty="0">
                          <a:effectLst/>
                        </a:rPr>
                        <a:t>Rating</a:t>
                      </a:r>
                      <a:endParaRPr lang="en-US" sz="15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dirty="0">
                          <a:effectLst/>
                        </a:rPr>
                        <a:t>Most Competitive</a:t>
                      </a:r>
                      <a:endParaRPr lang="en-US" sz="1500"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dirty="0">
                          <a:effectLst/>
                        </a:rPr>
                        <a:t>Competitive</a:t>
                      </a:r>
                      <a:endParaRPr lang="en-US" sz="1500"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dirty="0">
                          <a:effectLst/>
                        </a:rPr>
                        <a:t>Less</a:t>
                      </a:r>
                    </a:p>
                    <a:p>
                      <a:pPr marL="0" marR="0" algn="ctr">
                        <a:spcBef>
                          <a:spcPts val="0"/>
                        </a:spcBef>
                        <a:spcAft>
                          <a:spcPts val="0"/>
                        </a:spcAft>
                      </a:pPr>
                      <a:r>
                        <a:rPr lang="en-US" sz="1500" dirty="0">
                          <a:effectLst/>
                        </a:rPr>
                        <a:t> Competitive</a:t>
                      </a:r>
                      <a:endParaRPr lang="en-US" sz="1500"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0"/>
                  </a:ext>
                </a:extLst>
              </a:tr>
              <a:tr h="307579">
                <a:tc>
                  <a:txBody>
                    <a:bodyPr/>
                    <a:lstStyle/>
                    <a:p>
                      <a:pPr marL="0" marR="0" algn="ctr">
                        <a:spcBef>
                          <a:spcPts val="0"/>
                        </a:spcBef>
                        <a:spcAft>
                          <a:spcPts val="0"/>
                        </a:spcAft>
                      </a:pPr>
                      <a:r>
                        <a:rPr lang="en-US" sz="1500" b="1" dirty="0">
                          <a:effectLst/>
                        </a:rPr>
                        <a:t>1</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1430+</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31+</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1</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top 15%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10%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1"/>
                  </a:ext>
                </a:extLst>
              </a:tr>
              <a:tr h="307579">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 </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2"/>
                  </a:ext>
                </a:extLst>
              </a:tr>
              <a:tr h="307579">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1310-1420</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28-30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2</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top 30%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15%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10%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3"/>
                  </a:ext>
                </a:extLst>
              </a:tr>
              <a:tr h="307579">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 </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4"/>
                  </a:ext>
                </a:extLst>
              </a:tr>
              <a:tr h="307579">
                <a:tc>
                  <a:txBody>
                    <a:bodyPr/>
                    <a:lstStyle/>
                    <a:p>
                      <a:pPr marL="0" marR="0" algn="ctr">
                        <a:spcBef>
                          <a:spcPts val="0"/>
                        </a:spcBef>
                        <a:spcAft>
                          <a:spcPts val="0"/>
                        </a:spcAft>
                      </a:pPr>
                      <a:r>
                        <a:rPr lang="en-US" sz="1500" b="1" dirty="0">
                          <a:effectLst/>
                        </a:rPr>
                        <a:t>3</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1210-1300</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25-27</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3</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top 50%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25%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15%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5"/>
                  </a:ext>
                </a:extLst>
              </a:tr>
              <a:tr h="307579">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 </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6"/>
                  </a:ext>
                </a:extLst>
              </a:tr>
              <a:tr h="307579">
                <a:tc>
                  <a:txBody>
                    <a:bodyPr/>
                    <a:lstStyle/>
                    <a:p>
                      <a:pPr marL="0" marR="0" algn="ctr">
                        <a:spcBef>
                          <a:spcPts val="0"/>
                        </a:spcBef>
                        <a:spcAft>
                          <a:spcPts val="0"/>
                        </a:spcAft>
                      </a:pPr>
                      <a:r>
                        <a:rPr lang="en-US" sz="1500" b="1" dirty="0">
                          <a:effectLst/>
                        </a:rPr>
                        <a:t>4</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1130-1200</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22-24</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4</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top 65%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35%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20%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7"/>
                  </a:ext>
                </a:extLst>
              </a:tr>
              <a:tr h="307579">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 </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8"/>
                  </a:ext>
                </a:extLst>
              </a:tr>
              <a:tr h="307579">
                <a:tc>
                  <a:txBody>
                    <a:bodyPr/>
                    <a:lstStyle/>
                    <a:p>
                      <a:pPr marL="0" marR="0" algn="ctr">
                        <a:spcBef>
                          <a:spcPts val="0"/>
                        </a:spcBef>
                        <a:spcAft>
                          <a:spcPts val="0"/>
                        </a:spcAft>
                      </a:pPr>
                      <a:r>
                        <a:rPr lang="en-US" sz="1500" b="1" dirty="0">
                          <a:effectLst/>
                        </a:rPr>
                        <a:t>5</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solidFill>
                            <a:schemeClr val="tx1"/>
                          </a:solidFill>
                          <a:effectLst/>
                        </a:rPr>
                        <a:t>≤1120</a:t>
                      </a:r>
                      <a:endParaRPr lang="en-US" sz="15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≤21</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5</a:t>
                      </a:r>
                      <a:endParaRPr lang="en-US" sz="15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spcBef>
                          <a:spcPts val="0"/>
                        </a:spcBef>
                        <a:spcAft>
                          <a:spcPts val="0"/>
                        </a:spcAft>
                      </a:pPr>
                      <a:r>
                        <a:rPr lang="en-US" sz="1500" b="1" dirty="0">
                          <a:effectLst/>
                        </a:rPr>
                        <a:t>top 70%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50%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1500" b="1" dirty="0">
                          <a:effectLst/>
                        </a:rPr>
                        <a:t>top 30%</a:t>
                      </a:r>
                      <a:endParaRPr lang="en-US" sz="1500" b="1" dirty="0">
                        <a:effectLst/>
                        <a:latin typeface="Times New Roman" panose="02020603050405020304" pitchFamily="18" charset="0"/>
                        <a:ea typeface="MS Mincho" panose="02020609040205080304" pitchFamily="49" charset="-128"/>
                      </a:endParaRPr>
                    </a:p>
                  </a:txBody>
                  <a:tcPr marL="68580" marR="68580" marT="0" marB="0" anchor="b"/>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2535381" y="4671699"/>
            <a:ext cx="7121237"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338" algn="l"/>
              </a:tabLst>
              <a:defRPr>
                <a:solidFill>
                  <a:schemeClr val="tx1"/>
                </a:solidFill>
                <a:latin typeface="Arial" panose="020B0604020202020204" pitchFamily="34" charset="0"/>
              </a:defRPr>
            </a:lvl1pPr>
            <a:lvl2pPr eaLnBrk="0" fontAlgn="base" hangingPunct="0">
              <a:spcBef>
                <a:spcPct val="0"/>
              </a:spcBef>
              <a:spcAft>
                <a:spcPct val="0"/>
              </a:spcAft>
              <a:tabLst>
                <a:tab pos="160338" algn="l"/>
              </a:tabLst>
              <a:defRPr>
                <a:solidFill>
                  <a:schemeClr val="tx1"/>
                </a:solidFill>
                <a:latin typeface="Arial" panose="020B0604020202020204" pitchFamily="34" charset="0"/>
              </a:defRPr>
            </a:lvl2pPr>
            <a:lvl3pPr eaLnBrk="0" fontAlgn="base" hangingPunct="0">
              <a:spcBef>
                <a:spcPct val="0"/>
              </a:spcBef>
              <a:spcAft>
                <a:spcPct val="0"/>
              </a:spcAft>
              <a:tabLst>
                <a:tab pos="160338" algn="l"/>
              </a:tabLst>
              <a:defRPr>
                <a:solidFill>
                  <a:schemeClr val="tx1"/>
                </a:solidFill>
                <a:latin typeface="Arial" panose="020B0604020202020204" pitchFamily="34" charset="0"/>
              </a:defRPr>
            </a:lvl3pPr>
            <a:lvl4pPr eaLnBrk="0" fontAlgn="base" hangingPunct="0">
              <a:spcBef>
                <a:spcPct val="0"/>
              </a:spcBef>
              <a:spcAft>
                <a:spcPct val="0"/>
              </a:spcAft>
              <a:tabLst>
                <a:tab pos="160338" algn="l"/>
              </a:tabLst>
              <a:defRPr>
                <a:solidFill>
                  <a:schemeClr val="tx1"/>
                </a:solidFill>
                <a:latin typeface="Arial" panose="020B0604020202020204" pitchFamily="34" charset="0"/>
              </a:defRPr>
            </a:lvl4pPr>
            <a:lvl5pPr eaLnBrk="0" fontAlgn="base" hangingPunct="0">
              <a:spcBef>
                <a:spcPct val="0"/>
              </a:spcBef>
              <a:spcAft>
                <a:spcPct val="0"/>
              </a:spcAft>
              <a:tabLst>
                <a:tab pos="160338" algn="l"/>
              </a:tabLst>
              <a:defRPr>
                <a:solidFill>
                  <a:schemeClr val="tx1"/>
                </a:solidFill>
                <a:latin typeface="Arial" panose="020B0604020202020204" pitchFamily="34" charset="0"/>
              </a:defRPr>
            </a:lvl5pPr>
            <a:lvl6pPr eaLnBrk="0" fontAlgn="base" hangingPunct="0">
              <a:spcBef>
                <a:spcPct val="0"/>
              </a:spcBef>
              <a:spcAft>
                <a:spcPct val="0"/>
              </a:spcAft>
              <a:tabLst>
                <a:tab pos="160338" algn="l"/>
              </a:tabLst>
              <a:defRPr>
                <a:solidFill>
                  <a:schemeClr val="tx1"/>
                </a:solidFill>
                <a:latin typeface="Arial" panose="020B0604020202020204" pitchFamily="34" charset="0"/>
              </a:defRPr>
            </a:lvl6pPr>
            <a:lvl7pPr eaLnBrk="0" fontAlgn="base" hangingPunct="0">
              <a:spcBef>
                <a:spcPct val="0"/>
              </a:spcBef>
              <a:spcAft>
                <a:spcPct val="0"/>
              </a:spcAft>
              <a:tabLst>
                <a:tab pos="160338" algn="l"/>
              </a:tabLst>
              <a:defRPr>
                <a:solidFill>
                  <a:schemeClr val="tx1"/>
                </a:solidFill>
                <a:latin typeface="Arial" panose="020B0604020202020204" pitchFamily="34" charset="0"/>
              </a:defRPr>
            </a:lvl7pPr>
            <a:lvl8pPr eaLnBrk="0" fontAlgn="base" hangingPunct="0">
              <a:spcBef>
                <a:spcPct val="0"/>
              </a:spcBef>
              <a:spcAft>
                <a:spcPct val="0"/>
              </a:spcAft>
              <a:tabLst>
                <a:tab pos="160338" algn="l"/>
              </a:tabLst>
              <a:defRPr>
                <a:solidFill>
                  <a:schemeClr val="tx1"/>
                </a:solidFill>
                <a:latin typeface="Arial" panose="020B0604020202020204" pitchFamily="34" charset="0"/>
              </a:defRPr>
            </a:lvl8pPr>
            <a:lvl9pPr eaLnBrk="0" fontAlgn="base" hangingPunct="0">
              <a:spcBef>
                <a:spcPct val="0"/>
              </a:spcBef>
              <a:spcAft>
                <a:spcPct val="0"/>
              </a:spcAft>
              <a:tabLst>
                <a:tab pos="160338" algn="l"/>
              </a:tabLst>
              <a:defRPr>
                <a:solidFill>
                  <a:schemeClr val="tx1"/>
                </a:solidFill>
                <a:latin typeface="Arial" panose="020B0604020202020204" pitchFamily="34" charset="0"/>
              </a:defRPr>
            </a:lvl9pPr>
          </a:lstStyle>
          <a:p>
            <a:pPr algn="ctr"/>
            <a:endParaRPr lang="en-US" altLang="ja-JP" sz="700" dirty="0">
              <a:cs typeface="Arial" pitchFamily="34" charset="0"/>
            </a:endParaRPr>
          </a:p>
          <a:p>
            <a:r>
              <a:rPr lang="en-US" altLang="ja-JP" b="1" dirty="0">
                <a:latin typeface="Garamond" panose="02020404030301010803" pitchFamily="18" charset="0"/>
                <a:ea typeface="MS Mincho" panose="02020609040205080304" pitchFamily="49" charset="-128"/>
                <a:cs typeface="Arial" pitchFamily="34" charset="0"/>
              </a:rPr>
              <a:t>Most competitive:</a:t>
            </a:r>
            <a:r>
              <a:rPr lang="en-US" altLang="ja-JP" dirty="0">
                <a:latin typeface="Garamond" panose="02020404030301010803" pitchFamily="18" charset="0"/>
                <a:ea typeface="MS Mincho" panose="02020609040205080304" pitchFamily="49" charset="-128"/>
                <a:cs typeface="Arial" pitchFamily="34" charset="0"/>
              </a:rPr>
              <a:t>	70%-100% of the graduates go to four-year college</a:t>
            </a:r>
            <a:endParaRPr lang="en-US" altLang="ja-JP" dirty="0">
              <a:latin typeface="Garamond" panose="02020404030301010803" pitchFamily="18" charset="0"/>
              <a:cs typeface="Arial" pitchFamily="34" charset="0"/>
            </a:endParaRPr>
          </a:p>
          <a:p>
            <a:r>
              <a:rPr lang="en-US" altLang="ja-JP" b="1" dirty="0">
                <a:latin typeface="Garamond" panose="02020404030301010803" pitchFamily="18" charset="0"/>
                <a:ea typeface="MS Mincho" panose="02020609040205080304" pitchFamily="49" charset="-128"/>
                <a:cs typeface="Arial" pitchFamily="34" charset="0"/>
              </a:rPr>
              <a:t>Competitive:	</a:t>
            </a:r>
            <a:r>
              <a:rPr lang="en-US" altLang="ja-JP" dirty="0">
                <a:latin typeface="Garamond" panose="02020404030301010803" pitchFamily="18" charset="0"/>
                <a:ea typeface="MS Mincho" panose="02020609040205080304" pitchFamily="49" charset="-128"/>
                <a:cs typeface="Arial" pitchFamily="34" charset="0"/>
              </a:rPr>
              <a:t>40%-69% of the graduates go to four-year college</a:t>
            </a:r>
            <a:endParaRPr lang="en-US" altLang="ja-JP" dirty="0">
              <a:latin typeface="Garamond" panose="02020404030301010803" pitchFamily="18" charset="0"/>
              <a:cs typeface="Arial" pitchFamily="34" charset="0"/>
            </a:endParaRPr>
          </a:p>
          <a:p>
            <a:r>
              <a:rPr lang="en-US" altLang="ja-JP" b="1" dirty="0">
                <a:latin typeface="Garamond" panose="02020404030301010803" pitchFamily="18" charset="0"/>
                <a:ea typeface="MS Mincho" panose="02020609040205080304" pitchFamily="49" charset="-128"/>
                <a:cs typeface="Arial" pitchFamily="34" charset="0"/>
              </a:rPr>
              <a:t>Less competitive:	</a:t>
            </a:r>
            <a:r>
              <a:rPr lang="en-US" altLang="ja-JP" dirty="0">
                <a:latin typeface="Garamond" panose="02020404030301010803" pitchFamily="18" charset="0"/>
                <a:ea typeface="MS Mincho" panose="02020609040205080304" pitchFamily="49" charset="-128"/>
                <a:cs typeface="Arial" pitchFamily="34" charset="0"/>
              </a:rPr>
              <a:t>&lt;40% of the graduates go to four-year college</a:t>
            </a:r>
            <a:endParaRPr lang="en-US" altLang="ja-JP" dirty="0">
              <a:latin typeface="Garamond" panose="02020404030301010803" pitchFamily="18" charset="0"/>
              <a:cs typeface="Arial" pitchFamily="34" charset="0"/>
            </a:endParaRPr>
          </a:p>
          <a:p>
            <a:pPr algn="ctr"/>
            <a:endParaRPr lang="en-US" altLang="ja-JP" sz="1000" dirty="0">
              <a:ea typeface="MS Mincho" panose="02020609040205080304" pitchFamily="49" charset="-128"/>
              <a:cs typeface="Arial" pitchFamily="34" charset="0"/>
            </a:endParaRPr>
          </a:p>
        </p:txBody>
      </p:sp>
      <p:sp>
        <p:nvSpPr>
          <p:cNvPr id="7" name="Rectangle 6"/>
          <p:cNvSpPr/>
          <p:nvPr/>
        </p:nvSpPr>
        <p:spPr>
          <a:xfrm>
            <a:off x="2008795" y="1228003"/>
            <a:ext cx="7790986" cy="4876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79694" y="1228339"/>
            <a:ext cx="5105400" cy="328536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08606" y="1228003"/>
            <a:ext cx="2670717" cy="328536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C9AA-B561-43A2-86F1-404EF6087C00}" type="slidenum">
              <a:rPr lang="en-US" smtClean="0"/>
              <a:pPr/>
              <a:t>10</a:t>
            </a:fld>
            <a:endParaRPr lang="en-US" dirty="0"/>
          </a:p>
        </p:txBody>
      </p:sp>
    </p:spTree>
    <p:extLst>
      <p:ext uri="{BB962C8B-B14F-4D97-AF65-F5344CB8AC3E}">
        <p14:creationId xmlns:p14="http://schemas.microsoft.com/office/powerpoint/2010/main" val="178140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213519"/>
            <a:ext cx="9933178" cy="1143000"/>
          </a:xfrm>
        </p:spPr>
        <p:txBody>
          <a:bodyPr>
            <a:normAutofit/>
          </a:bodyPr>
          <a:lstStyle/>
          <a:p>
            <a:r>
              <a:rPr lang="en-US" b="1" dirty="0">
                <a:latin typeface="Futura Bk BT" panose="020B0502020204020303" pitchFamily="34" charset="0"/>
              </a:rPr>
              <a:t>Strength of Curriculum</a:t>
            </a:r>
            <a:r>
              <a:rPr lang="en-US" dirty="0">
                <a:latin typeface="Futura Bk BT" panose="020B0502020204020303" pitchFamily="34" charset="0"/>
              </a:rPr>
              <a:t> </a:t>
            </a:r>
            <a:endParaRPr lang="en-US" sz="4600" dirty="0">
              <a:latin typeface="Futura Bk BT" panose="020B0502020204020303" pitchFamily="34" charset="0"/>
            </a:endParaRPr>
          </a:p>
        </p:txBody>
      </p:sp>
      <p:sp>
        <p:nvSpPr>
          <p:cNvPr id="3" name="Content Placeholder 2"/>
          <p:cNvSpPr>
            <a:spLocks noGrp="1"/>
          </p:cNvSpPr>
          <p:nvPr>
            <p:ph idx="1"/>
          </p:nvPr>
        </p:nvSpPr>
        <p:spPr>
          <a:xfrm>
            <a:off x="1761878" y="1485828"/>
            <a:ext cx="9146267" cy="4701382"/>
          </a:xfrm>
        </p:spPr>
        <p:txBody>
          <a:bodyPr>
            <a:normAutofit fontScale="85000" lnSpcReduction="20000"/>
          </a:bodyPr>
          <a:lstStyle/>
          <a:p>
            <a:pPr lvl="0"/>
            <a:r>
              <a:rPr lang="en-US" sz="2100" b="1" dirty="0">
                <a:latin typeface="Futura Medium"/>
                <a:cs typeface="Arial" pitchFamily="34" charset="0"/>
              </a:rPr>
              <a:t>(1) Most Demanding Available: </a:t>
            </a:r>
            <a:r>
              <a:rPr lang="en-US" sz="2100" dirty="0">
                <a:latin typeface="Futura Medium"/>
                <a:cs typeface="Arial" pitchFamily="34" charset="0"/>
              </a:rPr>
              <a:t>5 or more academic solids each semester with more than 4 year-long honors and AP/IB courses in several disciplines (or most of the top courses available in the specific high school setting) </a:t>
            </a:r>
          </a:p>
          <a:p>
            <a:pPr lvl="1"/>
            <a:r>
              <a:rPr lang="en-US" sz="2100" b="1" i="1" dirty="0">
                <a:latin typeface="Futura Medium"/>
                <a:cs typeface="Arial" pitchFamily="34" charset="0"/>
              </a:rPr>
              <a:t>Significantly exceeds standard expectation</a:t>
            </a:r>
            <a:endParaRPr lang="en-US" sz="2100" dirty="0">
              <a:latin typeface="Futura Medium"/>
              <a:cs typeface="Arial" pitchFamily="34" charset="0"/>
            </a:endParaRPr>
          </a:p>
          <a:p>
            <a:pPr lvl="0"/>
            <a:r>
              <a:rPr lang="en-US" sz="2100" b="1" dirty="0">
                <a:latin typeface="Futura Medium"/>
                <a:cs typeface="Arial" pitchFamily="34" charset="0"/>
              </a:rPr>
              <a:t>(2) Very Demanding: </a:t>
            </a:r>
            <a:r>
              <a:rPr lang="en-US" sz="2100" dirty="0">
                <a:latin typeface="Futura Medium"/>
                <a:cs typeface="Arial" pitchFamily="34" charset="0"/>
              </a:rPr>
              <a:t>5 academic solids each semester with 3-5 year-long honors or AP/IB work in junior/senior year (or many of the top courses available @ specific school)</a:t>
            </a:r>
          </a:p>
          <a:p>
            <a:pPr lvl="1"/>
            <a:r>
              <a:rPr lang="en-US" sz="2100" b="1" i="1" dirty="0">
                <a:latin typeface="Futura Medium"/>
                <a:cs typeface="Arial" pitchFamily="34" charset="0"/>
              </a:rPr>
              <a:t>Exceeds standard expectation</a:t>
            </a:r>
            <a:endParaRPr lang="en-US" sz="2100" dirty="0">
              <a:latin typeface="Futura Medium"/>
              <a:cs typeface="Arial" pitchFamily="34" charset="0"/>
            </a:endParaRPr>
          </a:p>
          <a:p>
            <a:pPr lvl="0"/>
            <a:r>
              <a:rPr lang="en-US" sz="2100" b="1" dirty="0">
                <a:latin typeface="Futura Medium"/>
                <a:cs typeface="Arial" pitchFamily="34" charset="0"/>
              </a:rPr>
              <a:t>(3) Demanding:  </a:t>
            </a:r>
            <a:r>
              <a:rPr lang="en-US" sz="2100" dirty="0">
                <a:latin typeface="Futura Medium"/>
                <a:cs typeface="Arial" pitchFamily="34" charset="0"/>
              </a:rPr>
              <a:t>4-5 academic solids each semester with 1-2 year-long honors or AP/IB work in junior/senior year (or moderate schedule available in the specific school) 	</a:t>
            </a:r>
          </a:p>
          <a:p>
            <a:pPr lvl="1"/>
            <a:r>
              <a:rPr lang="en-US" sz="2100" b="1" i="1" dirty="0">
                <a:latin typeface="Futura Medium"/>
                <a:cs typeface="Arial" pitchFamily="34" charset="0"/>
              </a:rPr>
              <a:t>Meets standard expectation</a:t>
            </a:r>
            <a:endParaRPr lang="en-US" sz="2100" b="1" dirty="0">
              <a:latin typeface="Futura Medium"/>
              <a:cs typeface="Arial" pitchFamily="34" charset="0"/>
            </a:endParaRPr>
          </a:p>
          <a:p>
            <a:pPr lvl="0"/>
            <a:r>
              <a:rPr lang="en-US" sz="2100" b="1" dirty="0">
                <a:latin typeface="Futura Medium"/>
                <a:cs typeface="Arial" pitchFamily="34" charset="0"/>
              </a:rPr>
              <a:t>(4) Average: </a:t>
            </a:r>
            <a:r>
              <a:rPr lang="en-US" sz="2100" dirty="0">
                <a:latin typeface="Futura Medium"/>
                <a:cs typeface="Arial" pitchFamily="34" charset="0"/>
              </a:rPr>
              <a:t>4-5 academic solids each semester with few, if any, higher level courses </a:t>
            </a:r>
          </a:p>
          <a:p>
            <a:pPr lvl="1"/>
            <a:r>
              <a:rPr lang="en-US" sz="2100" b="1" i="1" dirty="0">
                <a:latin typeface="Futura Medium"/>
                <a:cs typeface="Arial" pitchFamily="34" charset="0"/>
              </a:rPr>
              <a:t>Does not meet standard expectation</a:t>
            </a:r>
            <a:endParaRPr lang="en-US" sz="2100" dirty="0">
              <a:latin typeface="Futura Medium"/>
              <a:cs typeface="Arial" pitchFamily="34" charset="0"/>
            </a:endParaRPr>
          </a:p>
          <a:p>
            <a:pPr lvl="0"/>
            <a:r>
              <a:rPr lang="en-US" sz="2100" b="1" dirty="0">
                <a:latin typeface="Futura Medium"/>
                <a:cs typeface="Arial" pitchFamily="34" charset="0"/>
              </a:rPr>
              <a:t>(5) Less than Demanding: </a:t>
            </a:r>
            <a:r>
              <a:rPr lang="en-US" sz="2100" dirty="0">
                <a:latin typeface="Futura Medium"/>
                <a:cs typeface="Arial" pitchFamily="34" charset="0"/>
              </a:rPr>
              <a:t>≤ 4 academic solids each semester with no higher level courses</a:t>
            </a:r>
          </a:p>
          <a:p>
            <a:pPr lvl="1"/>
            <a:r>
              <a:rPr lang="en-US" sz="2100" b="1" i="1" dirty="0">
                <a:latin typeface="Futura Medium"/>
                <a:cs typeface="Arial" pitchFamily="34" charset="0"/>
              </a:rPr>
              <a:t>Below expectation</a:t>
            </a:r>
          </a:p>
          <a:p>
            <a:endParaRPr lang="en-US" sz="1200" dirty="0"/>
          </a:p>
        </p:txBody>
      </p:sp>
      <p:sp>
        <p:nvSpPr>
          <p:cNvPr id="5" name="Rectangle 4"/>
          <p:cNvSpPr/>
          <p:nvPr/>
        </p:nvSpPr>
        <p:spPr>
          <a:xfrm>
            <a:off x="1761878" y="1316688"/>
            <a:ext cx="9220158" cy="450034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C9AA-B561-43A2-86F1-404EF6087C00}" type="slidenum">
              <a:rPr lang="en-US" smtClean="0"/>
              <a:pPr/>
              <a:t>11</a:t>
            </a:fld>
            <a:endParaRPr lang="en-US" dirty="0"/>
          </a:p>
        </p:txBody>
      </p:sp>
    </p:spTree>
    <p:extLst>
      <p:ext uri="{BB962C8B-B14F-4D97-AF65-F5344CB8AC3E}">
        <p14:creationId xmlns:p14="http://schemas.microsoft.com/office/powerpoint/2010/main" val="258186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8546" y="0"/>
            <a:ext cx="9942945" cy="960438"/>
          </a:xfrm>
        </p:spPr>
        <p:txBody>
          <a:bodyPr>
            <a:normAutofit fontScale="90000"/>
          </a:bodyPr>
          <a:lstStyle/>
          <a:p>
            <a:br>
              <a:rPr lang="en-US" sz="4000" i="1" dirty="0">
                <a:latin typeface="Garamond" panose="02020404030301010803" pitchFamily="18" charset="0"/>
              </a:rPr>
            </a:br>
            <a:r>
              <a:rPr lang="en-US" sz="4400" dirty="0">
                <a:latin typeface="Futura Bk BT" panose="020B0502020204020303" pitchFamily="34" charset="0"/>
              </a:rPr>
              <a:t>Extra-curricular/Leadership examples</a:t>
            </a:r>
            <a:br>
              <a:rPr lang="en-US" sz="1100" dirty="0"/>
            </a:br>
            <a:endParaRPr lang="en-US" sz="1100"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C9AA-B561-43A2-86F1-404EF6087C00}" type="slidenum">
              <a:rPr lang="en-US" smtClean="0"/>
              <a:pPr/>
              <a:t>12</a:t>
            </a:fld>
            <a:endParaRPr lang="en-US" dirty="0"/>
          </a:p>
        </p:txBody>
      </p:sp>
      <p:graphicFrame>
        <p:nvGraphicFramePr>
          <p:cNvPr id="7" name="Content Placeholder 6">
            <a:extLst>
              <a:ext uri="{FF2B5EF4-FFF2-40B4-BE49-F238E27FC236}">
                <a16:creationId xmlns:a16="http://schemas.microsoft.com/office/drawing/2014/main" id="{6E6BE48B-F41A-4BFA-B324-55F816ADB152}"/>
              </a:ext>
            </a:extLst>
          </p:cNvPr>
          <p:cNvGraphicFramePr>
            <a:graphicFrameLocks/>
          </p:cNvGraphicFramePr>
          <p:nvPr/>
        </p:nvGraphicFramePr>
        <p:xfrm>
          <a:off x="838200" y="1139825"/>
          <a:ext cx="9026235" cy="5086250"/>
        </p:xfrm>
        <a:graphic>
          <a:graphicData uri="http://schemas.openxmlformats.org/drawingml/2006/table">
            <a:tbl>
              <a:tblPr/>
              <a:tblGrid>
                <a:gridCol w="1529446">
                  <a:extLst>
                    <a:ext uri="{9D8B030D-6E8A-4147-A177-3AD203B41FA5}">
                      <a16:colId xmlns:a16="http://schemas.microsoft.com/office/drawing/2014/main" val="1699060807"/>
                    </a:ext>
                  </a:extLst>
                </a:gridCol>
                <a:gridCol w="4525654">
                  <a:extLst>
                    <a:ext uri="{9D8B030D-6E8A-4147-A177-3AD203B41FA5}">
                      <a16:colId xmlns:a16="http://schemas.microsoft.com/office/drawing/2014/main" val="1575155376"/>
                    </a:ext>
                  </a:extLst>
                </a:gridCol>
                <a:gridCol w="2971135">
                  <a:extLst>
                    <a:ext uri="{9D8B030D-6E8A-4147-A177-3AD203B41FA5}">
                      <a16:colId xmlns:a16="http://schemas.microsoft.com/office/drawing/2014/main" val="3615132114"/>
                    </a:ext>
                  </a:extLst>
                </a:gridCol>
              </a:tblGrid>
              <a:tr h="189075">
                <a:tc>
                  <a:txBody>
                    <a:bodyPr/>
                    <a:lstStyle/>
                    <a:p>
                      <a:pPr algn="ctr" rtl="0" fontAlgn="t">
                        <a:spcBef>
                          <a:spcPts val="0"/>
                        </a:spcBef>
                        <a:spcAft>
                          <a:spcPts val="0"/>
                        </a:spcAft>
                      </a:pPr>
                      <a:r>
                        <a:rPr lang="en-US" sz="700" b="0" i="0" u="none" strike="noStrike" dirty="0">
                          <a:solidFill>
                            <a:srgbClr val="FFFFFF"/>
                          </a:solidFill>
                          <a:effectLst/>
                          <a:latin typeface="Oswald"/>
                        </a:rPr>
                        <a:t>ACTIVITY</a:t>
                      </a:r>
                      <a:endParaRPr lang="en-US" sz="1200" dirty="0">
                        <a:effectLst/>
                      </a:endParaRPr>
                    </a:p>
                  </a:txBody>
                  <a:tcPr marL="42828" marR="42828" marT="42828" marB="42828">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tc>
                  <a:txBody>
                    <a:bodyPr/>
                    <a:lstStyle/>
                    <a:p>
                      <a:pPr algn="ctr" rtl="0" fontAlgn="t">
                        <a:spcBef>
                          <a:spcPts val="0"/>
                        </a:spcBef>
                        <a:spcAft>
                          <a:spcPts val="0"/>
                        </a:spcAft>
                      </a:pPr>
                      <a:r>
                        <a:rPr lang="en-US" sz="700" b="0" i="0" u="none" strike="noStrike">
                          <a:solidFill>
                            <a:srgbClr val="FFFFFF"/>
                          </a:solidFill>
                          <a:effectLst/>
                          <a:latin typeface="Oswald"/>
                        </a:rPr>
                        <a:t>TOP LEADERSHIP / AWARDS</a:t>
                      </a:r>
                      <a:endParaRPr lang="en-US" sz="1200">
                        <a:effectLst/>
                      </a:endParaRPr>
                    </a:p>
                  </a:txBody>
                  <a:tcPr marL="42828" marR="42828" marT="42828" marB="42828">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tc>
                  <a:txBody>
                    <a:bodyPr/>
                    <a:lstStyle/>
                    <a:p>
                      <a:pPr algn="ctr" rtl="0" fontAlgn="t">
                        <a:spcBef>
                          <a:spcPts val="0"/>
                        </a:spcBef>
                        <a:spcAft>
                          <a:spcPts val="0"/>
                        </a:spcAft>
                      </a:pPr>
                      <a:r>
                        <a:rPr lang="en-US" sz="700" b="0" i="0" u="none" strike="noStrike">
                          <a:solidFill>
                            <a:srgbClr val="FFFFFF"/>
                          </a:solidFill>
                          <a:effectLst/>
                          <a:latin typeface="Oswald"/>
                        </a:rPr>
                        <a:t>MID-LEVEL LEADERSHIP / AWARDS</a:t>
                      </a:r>
                      <a:endParaRPr lang="en-US" sz="1200">
                        <a:effectLst/>
                      </a:endParaRPr>
                    </a:p>
                  </a:txBody>
                  <a:tcPr marL="42828" marR="42828" marT="42828" marB="42828">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extLst>
                  <a:ext uri="{0D108BD9-81ED-4DB2-BD59-A6C34878D82A}">
                    <a16:rowId xmlns:a16="http://schemas.microsoft.com/office/drawing/2014/main" val="1209718655"/>
                  </a:ext>
                </a:extLst>
              </a:tr>
              <a:tr h="332527">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ATHLETIC</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CA6"/>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Captain, team MVP, all-league, all-conference, school record, Black Belt, etc.</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Starter on the varsity, lower level martial arts belt, junior varsity captain</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794475"/>
                  </a:ext>
                </a:extLst>
              </a:tr>
              <a:tr h="542511">
                <a:tc>
                  <a:txBody>
                    <a:bodyPr/>
                    <a:lstStyle/>
                    <a:p>
                      <a:pPr algn="ctr" rtl="0" fontAlgn="t">
                        <a:spcBef>
                          <a:spcPts val="0"/>
                        </a:spcBef>
                        <a:spcAft>
                          <a:spcPts val="0"/>
                        </a:spcAft>
                      </a:pPr>
                      <a:r>
                        <a:rPr lang="en-US" sz="700" b="1" i="0" u="none" strike="noStrike" dirty="0">
                          <a:solidFill>
                            <a:srgbClr val="FFFFFF"/>
                          </a:solidFill>
                          <a:effectLst/>
                          <a:latin typeface="Calibri" panose="020F0502020204030204" pitchFamily="34" charset="0"/>
                        </a:rPr>
                        <a:t>COMMUNICATION / FILM</a:t>
                      </a:r>
                      <a:endParaRPr lang="en-US" sz="12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6C"/>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Film awards (regional or national), Editor in chief, president, school award for speech, debate, radio/TV, or publications</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Film academies (any), producing films, Secondary office (</a:t>
                      </a:r>
                      <a:r>
                        <a:rPr lang="en-US" sz="800" b="0" i="0" u="none" strike="noStrike" dirty="0" err="1">
                          <a:solidFill>
                            <a:srgbClr val="000000"/>
                          </a:solidFill>
                          <a:effectLst/>
                          <a:latin typeface="Calibri" panose="020F0502020204030204" pitchFamily="34" charset="0"/>
                        </a:rPr>
                        <a:t>vp</a:t>
                      </a:r>
                      <a:r>
                        <a:rPr lang="en-US" sz="800" b="0" i="0" u="none" strike="noStrike" dirty="0">
                          <a:solidFill>
                            <a:srgbClr val="000000"/>
                          </a:solidFill>
                          <a:effectLst/>
                          <a:latin typeface="Calibri" panose="020F0502020204030204" pitchFamily="34" charset="0"/>
                        </a:rPr>
                        <a:t>, sec, </a:t>
                      </a:r>
                      <a:r>
                        <a:rPr lang="en-US" sz="800" b="0" i="0" u="none" strike="noStrike" dirty="0" err="1">
                          <a:solidFill>
                            <a:srgbClr val="000000"/>
                          </a:solidFill>
                          <a:effectLst/>
                          <a:latin typeface="Calibri" panose="020F0502020204030204" pitchFamily="34" charset="0"/>
                        </a:rPr>
                        <a:t>treas</a:t>
                      </a:r>
                      <a:r>
                        <a:rPr lang="en-US" sz="800" b="0" i="0" u="none" strike="noStrike" dirty="0">
                          <a:solidFill>
                            <a:srgbClr val="000000"/>
                          </a:solidFill>
                          <a:effectLst/>
                          <a:latin typeface="Calibri" panose="020F0502020204030204" pitchFamily="34" charset="0"/>
                        </a:rPr>
                        <a:t>). Section editor, regular writer, debate team member, odyssey of the mind, </a:t>
                      </a:r>
                      <a:r>
                        <a:rPr lang="en-US" sz="800" b="0" i="0" u="none" strike="noStrike" dirty="0" err="1">
                          <a:solidFill>
                            <a:srgbClr val="000000"/>
                          </a:solidFill>
                          <a:effectLst/>
                          <a:latin typeface="Calibri" panose="020F0502020204030204" pitchFamily="34" charset="0"/>
                        </a:rPr>
                        <a:t>etc</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441844"/>
                  </a:ext>
                </a:extLst>
              </a:tr>
              <a:tr h="332527">
                <a:tc>
                  <a:txBody>
                    <a:bodyPr/>
                    <a:lstStyle/>
                    <a:p>
                      <a:pPr algn="ctr" rtl="0" fontAlgn="t">
                        <a:spcBef>
                          <a:spcPts val="0"/>
                        </a:spcBef>
                        <a:spcAft>
                          <a:spcPts val="0"/>
                        </a:spcAft>
                      </a:pPr>
                      <a:r>
                        <a:rPr lang="en-US" sz="700" b="1" i="0" u="none" strike="noStrike" dirty="0">
                          <a:solidFill>
                            <a:srgbClr val="FFFFFF"/>
                          </a:solidFill>
                          <a:effectLst/>
                          <a:latin typeface="Calibri" panose="020F0502020204030204" pitchFamily="34" charset="0"/>
                        </a:rPr>
                        <a:t>MUSIC</a:t>
                      </a:r>
                      <a:endParaRPr lang="en-US" sz="12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CA6"/>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All-state, all-region, member of a regional orchestra by audition, concertmasters, soloist, first chair, section leader</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Play or sing w/ local recognized group, secondary office.</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93835"/>
                  </a:ext>
                </a:extLst>
              </a:tr>
              <a:tr h="482991">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SOCIAL SERVICE / COMMUNITY SERVICE</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6C"/>
                    </a:solidFill>
                  </a:tcPr>
                </a:tc>
                <a:tc>
                  <a:txBody>
                    <a:bodyPr/>
                    <a:lstStyle/>
                    <a:p>
                      <a:pPr marL="63500" algn="ctr" rtl="0" fontAlgn="t">
                        <a:spcBef>
                          <a:spcPts val="0"/>
                        </a:spcBef>
                        <a:spcAft>
                          <a:spcPts val="0"/>
                        </a:spcAft>
                      </a:pPr>
                      <a:r>
                        <a:rPr lang="en-US" sz="800" b="0" i="0" u="none" strike="noStrike">
                          <a:solidFill>
                            <a:srgbClr val="000000"/>
                          </a:solidFill>
                          <a:effectLst/>
                          <a:latin typeface="Calibri" panose="020F0502020204030204" pitchFamily="34" charset="0"/>
                        </a:rPr>
                        <a:t>Regional or national officer, pres., founder, senior patrol leader, ass’t scout master, Girl Scout gold award, local award for excellence, Eagle Scout, weekly service of 20 hrs. or more</a:t>
                      </a:r>
                      <a:endParaRPr lang="en-US" sz="16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Secondary office, more than 10 </a:t>
                      </a:r>
                      <a:r>
                        <a:rPr lang="en-US" sz="800" b="0" i="0" u="none" strike="noStrike" dirty="0" err="1">
                          <a:solidFill>
                            <a:srgbClr val="000000"/>
                          </a:solidFill>
                          <a:effectLst/>
                          <a:latin typeface="Calibri" panose="020F0502020204030204" pitchFamily="34" charset="0"/>
                        </a:rPr>
                        <a:t>hrs</a:t>
                      </a:r>
                      <a:r>
                        <a:rPr lang="en-US" sz="800" b="0" i="0" u="none" strike="noStrike" dirty="0">
                          <a:solidFill>
                            <a:srgbClr val="000000"/>
                          </a:solidFill>
                          <a:effectLst/>
                          <a:latin typeface="Calibri" panose="020F0502020204030204" pitchFamily="34" charset="0"/>
                        </a:rPr>
                        <a:t>/week</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293006"/>
                  </a:ext>
                </a:extLst>
              </a:tr>
              <a:tr h="542511">
                <a:tc>
                  <a:txBody>
                    <a:bodyPr/>
                    <a:lstStyle/>
                    <a:p>
                      <a:pPr algn="ctr" rtl="0" fontAlgn="t">
                        <a:spcBef>
                          <a:spcPts val="0"/>
                        </a:spcBef>
                        <a:spcAft>
                          <a:spcPts val="0"/>
                        </a:spcAft>
                      </a:pPr>
                      <a:r>
                        <a:rPr lang="en-US" sz="700" b="1" i="0" u="none" strike="noStrike" dirty="0">
                          <a:solidFill>
                            <a:srgbClr val="FFFFFF"/>
                          </a:solidFill>
                          <a:effectLst/>
                          <a:latin typeface="Calibri" panose="020F0502020204030204" pitchFamily="34" charset="0"/>
                        </a:rPr>
                        <a:t>ARTISTIC</a:t>
                      </a:r>
                      <a:endParaRPr lang="en-US" sz="12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CA6"/>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Pres. of local arts/theater/music group, </a:t>
                      </a:r>
                      <a:r>
                        <a:rPr lang="en-US" sz="800" b="0" i="0" u="none" strike="noStrike" dirty="0" err="1">
                          <a:solidFill>
                            <a:srgbClr val="000000"/>
                          </a:solidFill>
                          <a:effectLst/>
                          <a:latin typeface="Calibri" panose="020F0502020204030204" pitchFamily="34" charset="0"/>
                        </a:rPr>
                        <a:t>pres</a:t>
                      </a:r>
                      <a:r>
                        <a:rPr lang="en-US" sz="800" b="0" i="0" u="none" strike="noStrike" dirty="0">
                          <a:solidFill>
                            <a:srgbClr val="000000"/>
                          </a:solidFill>
                          <a:effectLst/>
                          <a:latin typeface="Calibri" panose="020F0502020204030204" pitchFamily="34" charset="0"/>
                        </a:rPr>
                        <a:t> of H.S. drama/music/arts club, local art show winner, lead roles in theater, school drama award, principle dancer, school writing award, qualify for Gov. School of the Arts</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Crew chief, secondary office holder, publish in school lit mag., dance in school prod., art in a local or school show, role in a play</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428533"/>
                  </a:ext>
                </a:extLst>
              </a:tr>
              <a:tr h="432379">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ACADEMIC</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6C"/>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Regional/national office holder, regional award Model UN, pres. of H.S. group, founder, Model UN delegation head, quiz bowl high scorer, webmaster for the high school web page</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Secondary office holder, competes interscholastically (team member)</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268868"/>
                  </a:ext>
                </a:extLst>
              </a:tr>
              <a:tr h="322244">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GOVERNANCE</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CA6"/>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Regional officer, pres., chair, school board member, elected for girls/boys state</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Secondary officer</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031747"/>
                  </a:ext>
                </a:extLst>
              </a:tr>
              <a:tr h="355985">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RELIGIOUS / CHURCH</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6C"/>
                    </a:solidFill>
                  </a:tcPr>
                </a:tc>
                <a:tc>
                  <a:txBody>
                    <a:bodyPr/>
                    <a:lstStyle/>
                    <a:p>
                      <a:pPr marL="63500" algn="ctr" rtl="0" fontAlgn="t">
                        <a:spcBef>
                          <a:spcPts val="0"/>
                        </a:spcBef>
                        <a:spcAft>
                          <a:spcPts val="0"/>
                        </a:spcAft>
                      </a:pPr>
                      <a:r>
                        <a:rPr lang="en-US" sz="800" b="0" i="0" u="none" strike="noStrike">
                          <a:solidFill>
                            <a:srgbClr val="000000"/>
                          </a:solidFill>
                          <a:effectLst/>
                          <a:latin typeface="Calibri" panose="020F0502020204030204" pitchFamily="34" charset="0"/>
                        </a:rPr>
                        <a:t>Regional/national office holder, pres., head, missionary work (for example: work abroad)</a:t>
                      </a:r>
                      <a:endParaRPr lang="en-US" sz="16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Secondary office, religious teacher, campus ministry</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742097"/>
                  </a:ext>
                </a:extLst>
              </a:tr>
              <a:tr h="432379">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ETHNIC</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CA6"/>
                    </a:solidFill>
                  </a:tcPr>
                </a:tc>
                <a:tc>
                  <a:txBody>
                    <a:bodyPr/>
                    <a:lstStyle/>
                    <a:p>
                      <a:pPr marL="63500" algn="ctr" rtl="0" fontAlgn="t">
                        <a:spcBef>
                          <a:spcPts val="0"/>
                        </a:spcBef>
                        <a:spcAft>
                          <a:spcPts val="0"/>
                        </a:spcAft>
                      </a:pPr>
                      <a:r>
                        <a:rPr lang="en-US" sz="800" b="0" i="0" u="none" strike="noStrike">
                          <a:solidFill>
                            <a:srgbClr val="000000"/>
                          </a:solidFill>
                          <a:effectLst/>
                          <a:latin typeface="Calibri" panose="020F0502020204030204" pitchFamily="34" charset="0"/>
                        </a:rPr>
                        <a:t>National/regional office holder, pres., newsletter editor in chief, talent award winner in ethnic activity</a:t>
                      </a:r>
                      <a:endParaRPr lang="en-US" sz="16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Secondary officer, news writer, native/cultural dancer/instructor teacher in ethnic school</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16195"/>
                  </a:ext>
                </a:extLst>
              </a:tr>
              <a:tr h="355985">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POLITICAL ACTIVITY</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6C"/>
                    </a:solidFill>
                  </a:tcPr>
                </a:tc>
                <a:tc>
                  <a:txBody>
                    <a:bodyPr/>
                    <a:lstStyle/>
                    <a:p>
                      <a:pPr marL="63500" algn="ctr" rtl="0" fontAlgn="t">
                        <a:spcBef>
                          <a:spcPts val="0"/>
                        </a:spcBef>
                        <a:spcAft>
                          <a:spcPts val="0"/>
                        </a:spcAft>
                      </a:pPr>
                      <a:r>
                        <a:rPr lang="en-US" sz="800" b="0" i="0" u="none" strike="noStrike">
                          <a:solidFill>
                            <a:srgbClr val="000000"/>
                          </a:solidFill>
                          <a:effectLst/>
                          <a:latin typeface="Calibri" panose="020F0502020204030204" pitchFamily="34" charset="0"/>
                        </a:rPr>
                        <a:t>Regional/national/position in a campaign, position of leadership in a local campaign pres. of school group, founder of school/local group</a:t>
                      </a:r>
                      <a:endParaRPr lang="en-US" sz="16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Secondary officer</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225561"/>
                  </a:ext>
                </a:extLst>
              </a:tr>
              <a:tr h="432379">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SCIENTIFIC</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CA6"/>
                    </a:solidFill>
                  </a:tcPr>
                </a:tc>
                <a:tc>
                  <a:txBody>
                    <a:bodyPr/>
                    <a:lstStyle/>
                    <a:p>
                      <a:pPr marL="63500" algn="ctr" rtl="0" fontAlgn="t">
                        <a:spcBef>
                          <a:spcPts val="0"/>
                        </a:spcBef>
                        <a:spcAft>
                          <a:spcPts val="0"/>
                        </a:spcAft>
                      </a:pPr>
                      <a:r>
                        <a:rPr lang="en-US" sz="800" b="0" i="0" u="none" strike="noStrike">
                          <a:solidFill>
                            <a:srgbClr val="000000"/>
                          </a:solidFill>
                          <a:effectLst/>
                          <a:latin typeface="Calibri" panose="020F0502020204030204" pitchFamily="34" charset="0"/>
                        </a:rPr>
                        <a:t>Regional science fair award, Westinghouse winner, H.S. science fair award winner, local recogn. for project or program, freelance comp. business, webmaster for HS webpage</a:t>
                      </a:r>
                      <a:endParaRPr lang="en-US" sz="16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H.S. science fair honorable mention completion of science fair project or computer program</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658982"/>
                  </a:ext>
                </a:extLst>
              </a:tr>
              <a:tr h="323909">
                <a:tc>
                  <a:txBody>
                    <a:bodyPr/>
                    <a:lstStyle/>
                    <a:p>
                      <a:pPr algn="ctr" rtl="0" fontAlgn="t">
                        <a:spcBef>
                          <a:spcPts val="0"/>
                        </a:spcBef>
                        <a:spcAft>
                          <a:spcPts val="0"/>
                        </a:spcAft>
                      </a:pPr>
                      <a:r>
                        <a:rPr lang="en-US" sz="700" b="1" i="0" u="none" strike="noStrike">
                          <a:solidFill>
                            <a:srgbClr val="FFFFFF"/>
                          </a:solidFill>
                          <a:effectLst/>
                          <a:latin typeface="Calibri" panose="020F0502020204030204" pitchFamily="34" charset="0"/>
                        </a:rPr>
                        <a:t>WORK / JOB</a:t>
                      </a:r>
                      <a:endParaRPr lang="en-US" sz="120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6C"/>
                    </a:solidFill>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24hrs/week during the school year, risen to manager/assistant manager</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Less than 10 </a:t>
                      </a:r>
                      <a:r>
                        <a:rPr lang="en-US" sz="800" b="0" i="0" u="none" strike="noStrike" dirty="0" err="1">
                          <a:solidFill>
                            <a:srgbClr val="000000"/>
                          </a:solidFill>
                          <a:effectLst/>
                          <a:latin typeface="Calibri" panose="020F0502020204030204" pitchFamily="34" charset="0"/>
                        </a:rPr>
                        <a:t>hrs</a:t>
                      </a:r>
                      <a:r>
                        <a:rPr lang="en-US" sz="800" b="0" i="0" u="none" strike="noStrike" dirty="0">
                          <a:solidFill>
                            <a:srgbClr val="000000"/>
                          </a:solidFill>
                          <a:effectLst/>
                          <a:latin typeface="Calibri" panose="020F0502020204030204" pitchFamily="34" charset="0"/>
                        </a:rPr>
                        <a:t> per week, caring for family member (old/young) </a:t>
                      </a:r>
                      <a:endParaRPr lang="en-US" sz="1600" dirty="0">
                        <a:effectLst/>
                      </a:endParaRPr>
                    </a:p>
                    <a:p>
                      <a:pPr marL="63500" algn="ctr" rtl="0" fontAlgn="t">
                        <a:spcBef>
                          <a:spcPts val="0"/>
                        </a:spcBef>
                        <a:spcAft>
                          <a:spcPts val="0"/>
                        </a:spcAft>
                      </a:pPr>
                      <a:r>
                        <a:rPr lang="en-US" sz="800" b="0" i="0" u="none" strike="noStrike" dirty="0">
                          <a:solidFill>
                            <a:srgbClr val="000000"/>
                          </a:solidFill>
                          <a:effectLst/>
                          <a:latin typeface="Calibri" panose="020F0502020204030204" pitchFamily="34" charset="0"/>
                        </a:rPr>
                        <a:t>(Use best judgement in this area)</a:t>
                      </a:r>
                      <a:endParaRPr lang="en-US" sz="1600" dirty="0">
                        <a:effectLst/>
                      </a:endParaRPr>
                    </a:p>
                  </a:txBody>
                  <a:tcPr marL="42828" marR="42828" marT="42828" marB="4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922916"/>
                  </a:ext>
                </a:extLst>
              </a:tr>
            </a:tbl>
          </a:graphicData>
        </a:graphic>
      </p:graphicFrame>
    </p:spTree>
    <p:extLst>
      <p:ext uri="{BB962C8B-B14F-4D97-AF65-F5344CB8AC3E}">
        <p14:creationId xmlns:p14="http://schemas.microsoft.com/office/powerpoint/2010/main" val="261846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76"/>
            <a:ext cx="10210800" cy="1143000"/>
          </a:xfrm>
        </p:spPr>
        <p:txBody>
          <a:bodyPr>
            <a:noAutofit/>
          </a:bodyPr>
          <a:lstStyle/>
          <a:p>
            <a:r>
              <a:rPr lang="en-US" sz="4300" dirty="0">
                <a:latin typeface="Futura Bk BT" panose="020B0502020204020303" pitchFamily="34" charset="0"/>
              </a:rPr>
              <a:t>Counselor Rating</a:t>
            </a:r>
            <a:br>
              <a:rPr lang="en-US" sz="2800" dirty="0">
                <a:latin typeface="Futura Bk BT" panose="020B0502020204020303" pitchFamily="34" charset="0"/>
              </a:rPr>
            </a:br>
            <a:r>
              <a:rPr lang="en-US" sz="2700" dirty="0">
                <a:latin typeface="Futura Bk BT" panose="020B0502020204020303" pitchFamily="34" charset="0"/>
              </a:rPr>
              <a:t>Think: </a:t>
            </a:r>
            <a:r>
              <a:rPr lang="en-US" sz="2700" i="1" dirty="0">
                <a:latin typeface="Futura Bk BT" panose="020B0502020204020303" pitchFamily="34" charset="0"/>
              </a:rPr>
              <a:t>match, added value to Chapman</a:t>
            </a:r>
            <a:endParaRPr lang="en-US" sz="2700" dirty="0">
              <a:latin typeface="Futura Bk BT" panose="020B0502020204020303" pitchFamily="34" charset="0"/>
            </a:endParaRPr>
          </a:p>
        </p:txBody>
      </p:sp>
      <p:sp>
        <p:nvSpPr>
          <p:cNvPr id="3" name="Content Placeholder 2"/>
          <p:cNvSpPr>
            <a:spLocks noGrp="1"/>
          </p:cNvSpPr>
          <p:nvPr>
            <p:ph idx="1"/>
          </p:nvPr>
        </p:nvSpPr>
        <p:spPr>
          <a:xfrm>
            <a:off x="1981200" y="1235076"/>
            <a:ext cx="8305800" cy="4757208"/>
          </a:xfrm>
        </p:spPr>
        <p:txBody>
          <a:bodyPr vert="horz" lIns="91440" tIns="45720" rIns="91440" bIns="45720" rtlCol="0" anchor="t">
            <a:normAutofit fontScale="25000" lnSpcReduction="20000"/>
          </a:bodyPr>
          <a:lstStyle/>
          <a:p>
            <a:pPr marL="0" indent="0">
              <a:buNone/>
            </a:pPr>
            <a:r>
              <a:rPr lang="en-US" sz="6400" b="1" dirty="0">
                <a:latin typeface="Arial" pitchFamily="34" charset="0"/>
                <a:cs typeface="Arial" pitchFamily="34" charset="0"/>
              </a:rPr>
              <a:t>	</a:t>
            </a:r>
            <a:r>
              <a:rPr lang="en-US" sz="5600" b="1" dirty="0">
                <a:latin typeface="Futura Medium"/>
                <a:cs typeface="Arial" pitchFamily="34" charset="0"/>
              </a:rPr>
              <a:t>1	Outstanding</a:t>
            </a:r>
          </a:p>
          <a:p>
            <a:pPr marL="0" indent="0">
              <a:buNone/>
            </a:pPr>
            <a:r>
              <a:rPr lang="en-US" sz="5600" b="1" dirty="0">
                <a:latin typeface="Futura Medium"/>
                <a:cs typeface="Arial" pitchFamily="34" charset="0"/>
              </a:rPr>
              <a:t>	2	Strong Addition</a:t>
            </a:r>
          </a:p>
          <a:p>
            <a:pPr marL="0" indent="0">
              <a:buNone/>
            </a:pPr>
            <a:r>
              <a:rPr lang="en-US" sz="5600" b="1" dirty="0">
                <a:latin typeface="Futura Medium"/>
                <a:cs typeface="Arial" pitchFamily="34" charset="0"/>
              </a:rPr>
              <a:t>	3	Good Addition</a:t>
            </a:r>
          </a:p>
          <a:p>
            <a:pPr marL="0" indent="0">
              <a:buNone/>
            </a:pPr>
            <a:r>
              <a:rPr lang="en-US" sz="5600" b="1" dirty="0">
                <a:latin typeface="Futura Medium"/>
                <a:cs typeface="Arial" pitchFamily="34" charset="0"/>
              </a:rPr>
              <a:t>	4	Marginal Addition</a:t>
            </a:r>
          </a:p>
          <a:p>
            <a:pPr marL="0" indent="0">
              <a:buNone/>
            </a:pPr>
            <a:r>
              <a:rPr lang="en-US" sz="5600" b="1" dirty="0">
                <a:latin typeface="Futura Medium"/>
                <a:cs typeface="Arial" pitchFamily="34" charset="0"/>
              </a:rPr>
              <a:t>	5	Questionable Addition</a:t>
            </a:r>
            <a:endParaRPr lang="en-US" sz="3200" dirty="0">
              <a:latin typeface="Futura Medium"/>
              <a:cs typeface="Times New Roman" pitchFamily="18" charset="0"/>
            </a:endParaRPr>
          </a:p>
          <a:p>
            <a:pPr marL="0" indent="0">
              <a:buNone/>
            </a:pPr>
            <a:r>
              <a:rPr lang="en-US" sz="6400" b="1" u="sng" dirty="0">
                <a:latin typeface="Futura Medium"/>
                <a:cs typeface="Arial" pitchFamily="34" charset="0"/>
              </a:rPr>
              <a:t>This scale is meant to empower the reader to quantify his or her judgment as to how much this student will contribute/add to the class. Considerations include:</a:t>
            </a:r>
            <a:endParaRPr lang="en-US" sz="6400" b="1" dirty="0">
              <a:latin typeface="Futura Medium"/>
              <a:cs typeface="Arial" pitchFamily="34" charset="0"/>
            </a:endParaRPr>
          </a:p>
          <a:p>
            <a:pPr lvl="0"/>
            <a:r>
              <a:rPr lang="en-US" sz="7200" b="1" dirty="0">
                <a:latin typeface="Futura Medium"/>
                <a:cs typeface="Arial" pitchFamily="34" charset="0"/>
              </a:rPr>
              <a:t>Overcoming hardships and/or obstacles</a:t>
            </a:r>
          </a:p>
          <a:p>
            <a:pPr lvl="0"/>
            <a:r>
              <a:rPr lang="en-US" sz="7200" b="1" dirty="0">
                <a:latin typeface="Futura Medium"/>
                <a:cs typeface="Arial" pitchFamily="34" charset="0"/>
              </a:rPr>
              <a:t>Add to the student mix</a:t>
            </a:r>
          </a:p>
          <a:p>
            <a:pPr lvl="0"/>
            <a:r>
              <a:rPr lang="en-US" sz="7200" b="1" dirty="0">
                <a:latin typeface="Futura Medium"/>
                <a:cs typeface="Arial" pitchFamily="34" charset="0"/>
              </a:rPr>
              <a:t>Measurable talent in a specific area</a:t>
            </a:r>
          </a:p>
          <a:p>
            <a:pPr lvl="0"/>
            <a:r>
              <a:rPr lang="en-US" sz="7200" b="1" dirty="0">
                <a:latin typeface="Futura Medium"/>
                <a:cs typeface="Arial" pitchFamily="34" charset="0"/>
              </a:rPr>
              <a:t>Life experiences</a:t>
            </a:r>
          </a:p>
          <a:p>
            <a:pPr lvl="0"/>
            <a:r>
              <a:rPr lang="en-US" sz="7200" b="1" dirty="0">
                <a:latin typeface="Futura Medium"/>
                <a:cs typeface="Arial"/>
              </a:rPr>
              <a:t>Character/motivation</a:t>
            </a:r>
          </a:p>
          <a:p>
            <a:pPr lvl="0"/>
            <a:r>
              <a:rPr lang="en-US" sz="7200" b="1" dirty="0">
                <a:latin typeface="Futura Medium"/>
                <a:cs typeface="Arial" pitchFamily="34" charset="0"/>
              </a:rPr>
              <a:t>Leadership and Accomplishments</a:t>
            </a:r>
          </a:p>
          <a:p>
            <a:pPr lvl="0"/>
            <a:r>
              <a:rPr lang="en-US" sz="7200" b="1" dirty="0">
                <a:latin typeface="Futura Medium"/>
                <a:cs typeface="Arial" pitchFamily="34" charset="0"/>
              </a:rPr>
              <a:t>Geographical diversity (not west coast)</a:t>
            </a:r>
          </a:p>
          <a:p>
            <a:pPr lvl="0"/>
            <a:r>
              <a:rPr lang="en-US" sz="7200" b="1" dirty="0">
                <a:latin typeface="Futura Medium"/>
                <a:cs typeface="Arial" pitchFamily="34" charset="0"/>
              </a:rPr>
              <a:t>University contact </a:t>
            </a:r>
            <a:r>
              <a:rPr lang="en-US" sz="5600" b="1" dirty="0">
                <a:latin typeface="Futura Medium"/>
                <a:cs typeface="Arial" pitchFamily="34" charset="0"/>
              </a:rPr>
              <a:t>(interview, school visit, desire to attend, other counselor contact</a:t>
            </a:r>
            <a:r>
              <a:rPr lang="en-US" sz="4800" b="1" dirty="0">
                <a:latin typeface="Futura Medium"/>
                <a:cs typeface="Arial" pitchFamily="34" charset="0"/>
              </a:rPr>
              <a:t>)</a:t>
            </a:r>
            <a:endParaRPr lang="en-US" sz="5600" b="1" dirty="0">
              <a:latin typeface="Futura Medium"/>
              <a:cs typeface="Arial" pitchFamily="34" charset="0"/>
            </a:endParaRPr>
          </a:p>
        </p:txBody>
      </p:sp>
      <p:sp>
        <p:nvSpPr>
          <p:cNvPr id="5" name="Rectangle 4"/>
          <p:cNvSpPr/>
          <p:nvPr/>
        </p:nvSpPr>
        <p:spPr>
          <a:xfrm>
            <a:off x="1905000" y="1235076"/>
            <a:ext cx="8305800" cy="475720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C9AA-B561-43A2-86F1-404EF6087C00}" type="slidenum">
              <a:rPr lang="en-US" smtClean="0"/>
              <a:pPr/>
              <a:t>13</a:t>
            </a:fld>
            <a:endParaRPr lang="en-US" dirty="0"/>
          </a:p>
        </p:txBody>
      </p:sp>
    </p:spTree>
    <p:extLst>
      <p:ext uri="{BB962C8B-B14F-4D97-AF65-F5344CB8AC3E}">
        <p14:creationId xmlns:p14="http://schemas.microsoft.com/office/powerpoint/2010/main" val="278302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E24AC907-B196-4382-83DF-F1DABEA6DD3B}"/>
              </a:ext>
            </a:extLst>
          </p:cNvPr>
          <p:cNvGraphicFramePr>
            <a:graphicFrameLocks noGrp="1"/>
          </p:cNvGraphicFramePr>
          <p:nvPr>
            <p:ph idx="1"/>
          </p:nvPr>
        </p:nvGraphicFramePr>
        <p:xfrm>
          <a:off x="1372985" y="637309"/>
          <a:ext cx="9246871" cy="5246381"/>
        </p:xfrm>
        <a:graphic>
          <a:graphicData uri="http://schemas.openxmlformats.org/drawingml/2006/table">
            <a:tbl>
              <a:tblPr/>
              <a:tblGrid>
                <a:gridCol w="976567">
                  <a:extLst>
                    <a:ext uri="{9D8B030D-6E8A-4147-A177-3AD203B41FA5}">
                      <a16:colId xmlns:a16="http://schemas.microsoft.com/office/drawing/2014/main" val="20000"/>
                    </a:ext>
                  </a:extLst>
                </a:gridCol>
                <a:gridCol w="1159674">
                  <a:extLst>
                    <a:ext uri="{9D8B030D-6E8A-4147-A177-3AD203B41FA5}">
                      <a16:colId xmlns:a16="http://schemas.microsoft.com/office/drawing/2014/main" val="20001"/>
                    </a:ext>
                  </a:extLst>
                </a:gridCol>
                <a:gridCol w="976567">
                  <a:extLst>
                    <a:ext uri="{9D8B030D-6E8A-4147-A177-3AD203B41FA5}">
                      <a16:colId xmlns:a16="http://schemas.microsoft.com/office/drawing/2014/main" val="20002"/>
                    </a:ext>
                  </a:extLst>
                </a:gridCol>
                <a:gridCol w="671391">
                  <a:extLst>
                    <a:ext uri="{9D8B030D-6E8A-4147-A177-3AD203B41FA5}">
                      <a16:colId xmlns:a16="http://schemas.microsoft.com/office/drawing/2014/main" val="20003"/>
                    </a:ext>
                  </a:extLst>
                </a:gridCol>
                <a:gridCol w="778202">
                  <a:extLst>
                    <a:ext uri="{9D8B030D-6E8A-4147-A177-3AD203B41FA5}">
                      <a16:colId xmlns:a16="http://schemas.microsoft.com/office/drawing/2014/main" val="20004"/>
                    </a:ext>
                  </a:extLst>
                </a:gridCol>
                <a:gridCol w="778202">
                  <a:extLst>
                    <a:ext uri="{9D8B030D-6E8A-4147-A177-3AD203B41FA5}">
                      <a16:colId xmlns:a16="http://schemas.microsoft.com/office/drawing/2014/main" val="20005"/>
                    </a:ext>
                  </a:extLst>
                </a:gridCol>
                <a:gridCol w="976567">
                  <a:extLst>
                    <a:ext uri="{9D8B030D-6E8A-4147-A177-3AD203B41FA5}">
                      <a16:colId xmlns:a16="http://schemas.microsoft.com/office/drawing/2014/main" val="20006"/>
                    </a:ext>
                  </a:extLst>
                </a:gridCol>
                <a:gridCol w="976567">
                  <a:extLst>
                    <a:ext uri="{9D8B030D-6E8A-4147-A177-3AD203B41FA5}">
                      <a16:colId xmlns:a16="http://schemas.microsoft.com/office/drawing/2014/main" val="20007"/>
                    </a:ext>
                  </a:extLst>
                </a:gridCol>
                <a:gridCol w="976567">
                  <a:extLst>
                    <a:ext uri="{9D8B030D-6E8A-4147-A177-3AD203B41FA5}">
                      <a16:colId xmlns:a16="http://schemas.microsoft.com/office/drawing/2014/main" val="20008"/>
                    </a:ext>
                  </a:extLst>
                </a:gridCol>
                <a:gridCol w="976567">
                  <a:extLst>
                    <a:ext uri="{9D8B030D-6E8A-4147-A177-3AD203B41FA5}">
                      <a16:colId xmlns:a16="http://schemas.microsoft.com/office/drawing/2014/main" val="20009"/>
                    </a:ext>
                  </a:extLst>
                </a:gridCol>
              </a:tblGrid>
              <a:tr h="225032">
                <a:tc>
                  <a:txBody>
                    <a:bodyPr/>
                    <a:lstStyle/>
                    <a:p>
                      <a:pPr algn="ctr" fontAlgn="b"/>
                      <a:r>
                        <a:rPr lang="en-US" sz="900" b="0" i="0" u="none" strike="noStrike" dirty="0">
                          <a:solidFill>
                            <a:srgbClr val="000000"/>
                          </a:solidFill>
                          <a:effectLst/>
                          <a:latin typeface="Calibri" panose="020F0502020204030204" pitchFamily="34" charset="0"/>
                        </a:rPr>
                        <a:t>ID</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STATUS</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Dept</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00" b="0" i="0" u="none" strike="noStrike">
                          <a:solidFill>
                            <a:srgbClr val="000000"/>
                          </a:solidFill>
                          <a:effectLst/>
                          <a:latin typeface="Calibri" panose="020F0502020204030204" pitchFamily="34" charset="0"/>
                        </a:rPr>
                        <a:t>Priority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00" b="0" i="0" u="none" strike="noStrike" dirty="0">
                          <a:solidFill>
                            <a:srgbClr val="000000"/>
                          </a:solidFill>
                          <a:effectLst/>
                          <a:latin typeface="Calibri" panose="020F0502020204030204" pitchFamily="34" charset="0"/>
                        </a:rPr>
                        <a:t>Gender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0000"/>
                          </a:solidFill>
                          <a:effectLst/>
                          <a:latin typeface="Calibri" panose="020F0502020204030204" pitchFamily="34" charset="0"/>
                        </a:rPr>
                        <a:t>Rating</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GPA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SATXW</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INDEX</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FA Intent</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85379">
                <a:tc>
                  <a:txBody>
                    <a:bodyPr/>
                    <a:lstStyle/>
                    <a:p>
                      <a:pPr algn="r" fontAlgn="b"/>
                      <a:r>
                        <a:rPr lang="en-US" sz="800" b="0" i="0" u="none" strike="noStrike">
                          <a:solidFill>
                            <a:srgbClr val="000000"/>
                          </a:solidFill>
                          <a:effectLst/>
                          <a:latin typeface="Calibri" panose="020F0502020204030204" pitchFamily="34" charset="0"/>
                        </a:rPr>
                        <a:t>1808908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ADCA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a:solidFill>
                            <a:srgbClr val="000000"/>
                          </a:solidFill>
                          <a:effectLst/>
                          <a:latin typeface="Calibri" panose="020F0502020204030204" pitchFamily="34" charset="0"/>
                        </a:rPr>
                        <a:t>ATPE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4.11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2070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94.50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61199">
                <a:tc>
                  <a:txBody>
                    <a:bodyPr/>
                    <a:lstStyle/>
                    <a:p>
                      <a:pPr algn="r" fontAlgn="b"/>
                      <a:r>
                        <a:rPr lang="en-US" sz="800" b="0" i="0" u="none" strike="noStrike">
                          <a:solidFill>
                            <a:srgbClr val="000000"/>
                          </a:solidFill>
                          <a:effectLst/>
                          <a:latin typeface="Calibri" panose="020F0502020204030204" pitchFamily="34" charset="0"/>
                        </a:rPr>
                        <a:t>1829804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ADNCA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THEA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2210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92.29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61199">
                <a:tc>
                  <a:txBody>
                    <a:bodyPr/>
                    <a:lstStyle/>
                    <a:p>
                      <a:pPr algn="r" fontAlgn="b"/>
                      <a:r>
                        <a:rPr lang="en-US" sz="800" b="0" i="0" u="none" strike="noStrike">
                          <a:solidFill>
                            <a:srgbClr val="000000"/>
                          </a:solidFill>
                          <a:effectLst/>
                          <a:latin typeface="Calibri" panose="020F0502020204030204" pitchFamily="34" charset="0"/>
                        </a:rPr>
                        <a:t>1817088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ADNCA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GENE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4.05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1950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91.25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61199">
                <a:tc>
                  <a:txBody>
                    <a:bodyPr/>
                    <a:lstStyle/>
                    <a:p>
                      <a:pPr algn="r" fontAlgn="b"/>
                      <a:r>
                        <a:rPr lang="en-US" sz="800" b="0" i="0" u="none" strike="noStrike">
                          <a:solidFill>
                            <a:srgbClr val="000000"/>
                          </a:solidFill>
                          <a:effectLst/>
                          <a:latin typeface="Calibri" panose="020F0502020204030204" pitchFamily="34" charset="0"/>
                        </a:rPr>
                        <a:t>1856481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RG</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2130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90.63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161199">
                <a:tc>
                  <a:txBody>
                    <a:bodyPr/>
                    <a:lstStyle/>
                    <a:p>
                      <a:pPr algn="r" fontAlgn="b"/>
                      <a:r>
                        <a:rPr lang="en-US" sz="800" b="0" i="0" u="none" strike="noStrike">
                          <a:solidFill>
                            <a:srgbClr val="000000"/>
                          </a:solidFill>
                          <a:effectLst/>
                          <a:latin typeface="Calibri" panose="020F0502020204030204" pitchFamily="34" charset="0"/>
                        </a:rPr>
                        <a:t>1802321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ADCA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POLI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3.73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2070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89.75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161199">
                <a:tc>
                  <a:txBody>
                    <a:bodyPr/>
                    <a:lstStyle/>
                    <a:p>
                      <a:pPr algn="r" fontAlgn="b"/>
                      <a:r>
                        <a:rPr lang="en-US" sz="800" b="0" i="0" u="none" strike="noStrike">
                          <a:solidFill>
                            <a:srgbClr val="000000"/>
                          </a:solidFill>
                          <a:effectLst/>
                          <a:latin typeface="Calibri" panose="020F0502020204030204" pitchFamily="34" charset="0"/>
                        </a:rPr>
                        <a:t>1801364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RG</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0" i="0" u="none" strike="noStrike">
                          <a:solidFill>
                            <a:srgbClr val="000000"/>
                          </a:solidFill>
                          <a:effectLst/>
                          <a:latin typeface="Calibri" panose="020F0502020204030204" pitchFamily="34" charset="0"/>
                        </a:rPr>
                        <a:t>POLI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3.88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1910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88.29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161199">
                <a:tc>
                  <a:txBody>
                    <a:bodyPr/>
                    <a:lstStyle/>
                    <a:p>
                      <a:pPr algn="r" fontAlgn="b"/>
                      <a:r>
                        <a:rPr lang="en-US" sz="800" b="0" i="0" u="none" strike="noStrike">
                          <a:solidFill>
                            <a:srgbClr val="000000"/>
                          </a:solidFill>
                          <a:effectLst/>
                          <a:latin typeface="Calibri" panose="020F0502020204030204" pitchFamily="34" charset="0"/>
                        </a:rPr>
                        <a:t>1845014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ARTS</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3.59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2010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86.75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161199">
                <a:tc>
                  <a:txBody>
                    <a:bodyPr/>
                    <a:lstStyle/>
                    <a:p>
                      <a:pPr algn="r" fontAlgn="b"/>
                      <a:r>
                        <a:rPr lang="en-US" sz="800" b="0" i="0" u="none" strike="noStrike">
                          <a:solidFill>
                            <a:srgbClr val="000000"/>
                          </a:solidFill>
                          <a:effectLst/>
                          <a:latin typeface="Calibri" panose="020F0502020204030204" pitchFamily="34" charset="0"/>
                        </a:rPr>
                        <a:t>1750859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EDUC</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3.39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2070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85.50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61199">
                <a:tc>
                  <a:txBody>
                    <a:bodyPr/>
                    <a:lstStyle/>
                    <a:p>
                      <a:pPr algn="r" fontAlgn="b"/>
                      <a:r>
                        <a:rPr lang="en-US" sz="800" b="0" i="0" u="none" strike="noStrike">
                          <a:solidFill>
                            <a:srgbClr val="000000"/>
                          </a:solidFill>
                          <a:effectLst/>
                          <a:latin typeface="Calibri" panose="020F0502020204030204" pitchFamily="34" charset="0"/>
                        </a:rPr>
                        <a:t>1817727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BIOL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D</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1760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85.42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161199">
                <a:tc>
                  <a:txBody>
                    <a:bodyPr/>
                    <a:lstStyle/>
                    <a:p>
                      <a:pPr algn="r" fontAlgn="b"/>
                      <a:r>
                        <a:rPr lang="en-US" sz="800" b="0" i="0" u="none" strike="noStrike">
                          <a:solidFill>
                            <a:srgbClr val="000000"/>
                          </a:solidFill>
                          <a:effectLst/>
                          <a:latin typeface="Calibri" panose="020F0502020204030204" pitchFamily="34" charset="0"/>
                        </a:rPr>
                        <a:t>1820788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GENE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D</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3.42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2030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85.04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161199">
                <a:tc>
                  <a:txBody>
                    <a:bodyPr/>
                    <a:lstStyle/>
                    <a:p>
                      <a:pPr algn="r" fontAlgn="b"/>
                      <a:r>
                        <a:rPr lang="en-US" sz="800" b="0" i="0" u="none" strike="noStrike">
                          <a:solidFill>
                            <a:srgbClr val="000000"/>
                          </a:solidFill>
                          <a:effectLst/>
                          <a:latin typeface="Calibri" panose="020F0502020204030204" pitchFamily="34" charset="0"/>
                        </a:rPr>
                        <a:t>1816471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COMM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3.39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2000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84.04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161199">
                <a:tc>
                  <a:txBody>
                    <a:bodyPr/>
                    <a:lstStyle/>
                    <a:p>
                      <a:pPr algn="r" fontAlgn="b"/>
                      <a:r>
                        <a:rPr lang="en-US" sz="800" b="0" i="0" u="none" strike="noStrike">
                          <a:solidFill>
                            <a:srgbClr val="000000"/>
                          </a:solidFill>
                          <a:effectLst/>
                          <a:latin typeface="Calibri" panose="020F0502020204030204" pitchFamily="34" charset="0"/>
                        </a:rPr>
                        <a:t>1856262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RG</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0" i="0" u="none" strike="noStrike">
                          <a:solidFill>
                            <a:srgbClr val="000000"/>
                          </a:solidFill>
                          <a:effectLst/>
                          <a:latin typeface="Calibri" panose="020F0502020204030204" pitchFamily="34" charset="0"/>
                        </a:rPr>
                        <a:t>POLI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3.73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1790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83.92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161199">
                <a:tc>
                  <a:txBody>
                    <a:bodyPr/>
                    <a:lstStyle/>
                    <a:p>
                      <a:pPr algn="r" fontAlgn="b"/>
                      <a:r>
                        <a:rPr lang="en-US" sz="800" b="0" i="0" u="none" strike="noStrike">
                          <a:solidFill>
                            <a:srgbClr val="000000"/>
                          </a:solidFill>
                          <a:effectLst/>
                          <a:latin typeface="Calibri" panose="020F0502020204030204" pitchFamily="34" charset="0"/>
                        </a:rPr>
                        <a:t>1817056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ADNCA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DANC</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3.35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2010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83.75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3"/>
                  </a:ext>
                </a:extLst>
              </a:tr>
              <a:tr h="161199">
                <a:tc>
                  <a:txBody>
                    <a:bodyPr/>
                    <a:lstStyle/>
                    <a:p>
                      <a:pPr algn="r" fontAlgn="b"/>
                      <a:r>
                        <a:rPr lang="en-US" sz="800" b="0" i="0" u="none" strike="noStrike">
                          <a:solidFill>
                            <a:srgbClr val="000000"/>
                          </a:solidFill>
                          <a:effectLst/>
                          <a:latin typeface="Calibri" panose="020F0502020204030204" pitchFamily="34" charset="0"/>
                        </a:rPr>
                        <a:t>1838525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GENE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3.85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83.75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4"/>
                  </a:ext>
                </a:extLst>
              </a:tr>
              <a:tr h="161199">
                <a:tc>
                  <a:txBody>
                    <a:bodyPr/>
                    <a:lstStyle/>
                    <a:p>
                      <a:pPr algn="r" fontAlgn="b"/>
                      <a:r>
                        <a:rPr lang="en-US" sz="800" b="0" i="0" u="none" strike="noStrike">
                          <a:solidFill>
                            <a:srgbClr val="000000"/>
                          </a:solidFill>
                          <a:effectLst/>
                          <a:latin typeface="Calibri" panose="020F0502020204030204" pitchFamily="34" charset="0"/>
                        </a:rPr>
                        <a:t>1744409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RG</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0" i="0" u="none" strike="noStrike">
                          <a:solidFill>
                            <a:srgbClr val="000000"/>
                          </a:solidFill>
                          <a:effectLst/>
                          <a:latin typeface="Calibri" panose="020F0502020204030204" pitchFamily="34" charset="0"/>
                        </a:rPr>
                        <a:t>BIOL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3.55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1850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82.92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161199">
                <a:tc>
                  <a:txBody>
                    <a:bodyPr/>
                    <a:lstStyle/>
                    <a:p>
                      <a:pPr algn="r" fontAlgn="b"/>
                      <a:r>
                        <a:rPr lang="en-US" sz="800" b="0" i="0" u="none" strike="noStrike">
                          <a:solidFill>
                            <a:srgbClr val="000000"/>
                          </a:solidFill>
                          <a:effectLst/>
                          <a:latin typeface="Calibri" panose="020F0502020204030204" pitchFamily="34" charset="0"/>
                        </a:rPr>
                        <a:t>1816211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3.67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1660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80.46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6"/>
                  </a:ext>
                </a:extLst>
              </a:tr>
              <a:tr h="161199">
                <a:tc>
                  <a:txBody>
                    <a:bodyPr/>
                    <a:lstStyle/>
                    <a:p>
                      <a:pPr algn="r" fontAlgn="b"/>
                      <a:r>
                        <a:rPr lang="en-US" sz="800" b="0" i="0" u="none" strike="noStrike">
                          <a:solidFill>
                            <a:srgbClr val="000000"/>
                          </a:solidFill>
                          <a:effectLst/>
                          <a:latin typeface="Calibri" panose="020F0502020204030204" pitchFamily="34" charset="0"/>
                        </a:rPr>
                        <a:t>1826345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ADCA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GENE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1890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79.38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7"/>
                  </a:ext>
                </a:extLst>
              </a:tr>
              <a:tr h="161199">
                <a:tc>
                  <a:txBody>
                    <a:bodyPr/>
                    <a:lstStyle/>
                    <a:p>
                      <a:pPr algn="r" fontAlgn="b"/>
                      <a:r>
                        <a:rPr lang="en-US" sz="800" b="0" i="0" u="none" strike="noStrike">
                          <a:solidFill>
                            <a:srgbClr val="000000"/>
                          </a:solidFill>
                          <a:effectLst/>
                          <a:latin typeface="Calibri" panose="020F0502020204030204" pitchFamily="34" charset="0"/>
                        </a:rPr>
                        <a:t>1766790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RG</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0" i="0" u="none" strike="noStrike">
                          <a:solidFill>
                            <a:srgbClr val="000000"/>
                          </a:solidFill>
                          <a:effectLst/>
                          <a:latin typeface="Calibri" panose="020F0502020204030204" pitchFamily="34" charset="0"/>
                        </a:rPr>
                        <a:t>DANC</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3.52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1670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panose="020F0502020204030204" pitchFamily="34" charset="0"/>
                        </a:rPr>
                        <a:t>78.79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8"/>
                  </a:ext>
                </a:extLst>
              </a:tr>
              <a:tr h="161199">
                <a:tc>
                  <a:txBody>
                    <a:bodyPr/>
                    <a:lstStyle/>
                    <a:p>
                      <a:pPr algn="r" fontAlgn="b"/>
                      <a:r>
                        <a:rPr lang="en-US" sz="800" b="0" i="0" u="none" strike="noStrike">
                          <a:solidFill>
                            <a:srgbClr val="000000"/>
                          </a:solidFill>
                          <a:effectLst/>
                          <a:latin typeface="Calibri" panose="020F0502020204030204" pitchFamily="34" charset="0"/>
                        </a:rPr>
                        <a:t>1725602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3.35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1770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78.75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9"/>
                  </a:ext>
                </a:extLst>
              </a:tr>
              <a:tr h="161199">
                <a:tc>
                  <a:txBody>
                    <a:bodyPr/>
                    <a:lstStyle/>
                    <a:p>
                      <a:pPr algn="r" fontAlgn="b"/>
                      <a:r>
                        <a:rPr lang="en-US" sz="800" b="0" i="0" u="none" strike="noStrike">
                          <a:solidFill>
                            <a:srgbClr val="000000"/>
                          </a:solidFill>
                          <a:effectLst/>
                          <a:latin typeface="Calibri" panose="020F0502020204030204" pitchFamily="34" charset="0"/>
                        </a:rPr>
                        <a:t>1824126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GENE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3.56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1630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78.46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0"/>
                  </a:ext>
                </a:extLst>
              </a:tr>
              <a:tr h="161199">
                <a:tc>
                  <a:txBody>
                    <a:bodyPr/>
                    <a:lstStyle/>
                    <a:p>
                      <a:pPr algn="r" fontAlgn="b"/>
                      <a:r>
                        <a:rPr lang="en-US" sz="800" b="0" i="0" u="none" strike="noStrike">
                          <a:solidFill>
                            <a:srgbClr val="000000"/>
                          </a:solidFill>
                          <a:effectLst/>
                          <a:latin typeface="Calibri" panose="020F0502020204030204" pitchFamily="34" charset="0"/>
                        </a:rPr>
                        <a:t>1713557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3.36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1720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77.83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1"/>
                  </a:ext>
                </a:extLst>
              </a:tr>
              <a:tr h="161199">
                <a:tc>
                  <a:txBody>
                    <a:bodyPr/>
                    <a:lstStyle/>
                    <a:p>
                      <a:pPr algn="r" fontAlgn="b"/>
                      <a:r>
                        <a:rPr lang="en-US" sz="800" b="0" i="0" u="none" strike="noStrike">
                          <a:solidFill>
                            <a:srgbClr val="000000"/>
                          </a:solidFill>
                          <a:effectLst/>
                          <a:latin typeface="Calibri" panose="020F0502020204030204" pitchFamily="34" charset="0"/>
                        </a:rPr>
                        <a:t>1832834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3.35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1700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77.29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2"/>
                  </a:ext>
                </a:extLst>
              </a:tr>
              <a:tr h="161199">
                <a:tc>
                  <a:txBody>
                    <a:bodyPr/>
                    <a:lstStyle/>
                    <a:p>
                      <a:pPr algn="r" fontAlgn="b"/>
                      <a:r>
                        <a:rPr lang="en-US" sz="800" b="0" i="0" u="none" strike="noStrike">
                          <a:solidFill>
                            <a:srgbClr val="000000"/>
                          </a:solidFill>
                          <a:effectLst/>
                          <a:latin typeface="Calibri" panose="020F0502020204030204" pitchFamily="34" charset="0"/>
                        </a:rPr>
                        <a:t>1817075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NOWL</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3.19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76.33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3"/>
                  </a:ext>
                </a:extLst>
              </a:tr>
              <a:tr h="161199">
                <a:tc>
                  <a:txBody>
                    <a:bodyPr/>
                    <a:lstStyle/>
                    <a:p>
                      <a:pPr algn="r" fontAlgn="b"/>
                      <a:r>
                        <a:rPr lang="en-US" sz="800" b="0" i="0" u="none" strike="noStrike">
                          <a:solidFill>
                            <a:srgbClr val="000000"/>
                          </a:solidFill>
                          <a:effectLst/>
                          <a:latin typeface="Calibri" panose="020F0502020204030204" pitchFamily="34" charset="0"/>
                        </a:rPr>
                        <a:t>1840415</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HIST</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3.14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1770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76.13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4"/>
                  </a:ext>
                </a:extLst>
              </a:tr>
              <a:tr h="161199">
                <a:tc>
                  <a:txBody>
                    <a:bodyPr/>
                    <a:lstStyle/>
                    <a:p>
                      <a:pPr algn="r" fontAlgn="b"/>
                      <a:r>
                        <a:rPr lang="en-US" sz="800" b="0" i="0" u="none" strike="noStrike">
                          <a:solidFill>
                            <a:srgbClr val="000000"/>
                          </a:solidFill>
                          <a:effectLst/>
                          <a:latin typeface="Calibri" panose="020F0502020204030204" pitchFamily="34" charset="0"/>
                        </a:rPr>
                        <a:t>1827552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1710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75.63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5"/>
                  </a:ext>
                </a:extLst>
              </a:tr>
              <a:tr h="161199">
                <a:tc>
                  <a:txBody>
                    <a:bodyPr/>
                    <a:lstStyle/>
                    <a:p>
                      <a:pPr algn="r" fontAlgn="b"/>
                      <a:r>
                        <a:rPr lang="en-US" sz="800" b="0" i="0" u="none" strike="noStrike">
                          <a:solidFill>
                            <a:srgbClr val="000000"/>
                          </a:solidFill>
                          <a:effectLst/>
                          <a:latin typeface="Calibri" panose="020F0502020204030204" pitchFamily="34" charset="0"/>
                        </a:rPr>
                        <a:t>1815416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3.14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1630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73.21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6"/>
                  </a:ext>
                </a:extLst>
              </a:tr>
              <a:tr h="161199">
                <a:tc>
                  <a:txBody>
                    <a:bodyPr/>
                    <a:lstStyle/>
                    <a:p>
                      <a:pPr algn="r" fontAlgn="b"/>
                      <a:r>
                        <a:rPr lang="en-US" sz="800" b="0" i="0" u="none" strike="noStrike">
                          <a:solidFill>
                            <a:srgbClr val="000000"/>
                          </a:solidFill>
                          <a:effectLst/>
                          <a:latin typeface="Calibri" panose="020F0502020204030204" pitchFamily="34" charset="0"/>
                        </a:rPr>
                        <a:t>1817108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EDUC</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3.222</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1580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73.19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7"/>
                  </a:ext>
                </a:extLst>
              </a:tr>
              <a:tr h="161199">
                <a:tc>
                  <a:txBody>
                    <a:bodyPr/>
                    <a:lstStyle/>
                    <a:p>
                      <a:pPr algn="r" fontAlgn="b"/>
                      <a:r>
                        <a:rPr lang="en-US" sz="800" b="0" i="0" u="none" strike="noStrike">
                          <a:solidFill>
                            <a:srgbClr val="000000"/>
                          </a:solidFill>
                          <a:effectLst/>
                          <a:latin typeface="Calibri" panose="020F0502020204030204" pitchFamily="34" charset="0"/>
                        </a:rPr>
                        <a:t>1846199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2.8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1810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72.71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8"/>
                  </a:ext>
                </a:extLst>
              </a:tr>
              <a:tr h="161199">
                <a:tc>
                  <a:txBody>
                    <a:bodyPr/>
                    <a:lstStyle/>
                    <a:p>
                      <a:pPr algn="r" fontAlgn="b"/>
                      <a:r>
                        <a:rPr lang="en-US" sz="800" b="0" i="0" u="none" strike="noStrike">
                          <a:solidFill>
                            <a:srgbClr val="000000"/>
                          </a:solidFill>
                          <a:effectLst/>
                          <a:latin typeface="Calibri" panose="020F0502020204030204" pitchFamily="34" charset="0"/>
                        </a:rPr>
                        <a:t>1817089</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BUSI</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F</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3.23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1550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72.67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Y</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9"/>
                  </a:ext>
                </a:extLst>
              </a:tr>
              <a:tr h="161199">
                <a:tc>
                  <a:txBody>
                    <a:bodyPr/>
                    <a:lstStyle/>
                    <a:p>
                      <a:pPr algn="r" fontAlgn="b"/>
                      <a:r>
                        <a:rPr lang="en-US" sz="800" b="0" i="0" u="none" strike="noStrike">
                          <a:solidFill>
                            <a:srgbClr val="000000"/>
                          </a:solidFill>
                          <a:effectLst/>
                          <a:latin typeface="Calibri" panose="020F0502020204030204" pitchFamily="34" charset="0"/>
                        </a:rPr>
                        <a:t>1601743</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THEA</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3.11</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1550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71.17</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30"/>
                  </a:ext>
                </a:extLst>
              </a:tr>
              <a:tr h="161199">
                <a:tc>
                  <a:txBody>
                    <a:bodyPr/>
                    <a:lstStyle/>
                    <a:p>
                      <a:pPr algn="r" fontAlgn="b"/>
                      <a:r>
                        <a:rPr lang="en-US" sz="800" b="0" i="0" u="none" strike="noStrike">
                          <a:solidFill>
                            <a:srgbClr val="000000"/>
                          </a:solidFill>
                          <a:effectLst/>
                          <a:latin typeface="Calibri" panose="020F0502020204030204" pitchFamily="34" charset="0"/>
                        </a:rPr>
                        <a:t>1837998</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NO</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GENE</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R</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M</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2.36</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1490</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60.54</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dirty="0">
                          <a:solidFill>
                            <a:srgbClr val="000000"/>
                          </a:solidFill>
                          <a:effectLst/>
                          <a:latin typeface="Calibri" panose="020F0502020204030204" pitchFamily="34" charset="0"/>
                        </a:rPr>
                        <a:t>N</a:t>
                      </a:r>
                    </a:p>
                  </a:txBody>
                  <a:tcPr marL="6806" marR="6806" marT="6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31"/>
                  </a:ext>
                </a:extLst>
              </a:tr>
            </a:tbl>
          </a:graphicData>
        </a:graphic>
      </p:graphicFrame>
      <p:sp>
        <p:nvSpPr>
          <p:cNvPr id="5" name="Title 1">
            <a:extLst>
              <a:ext uri="{FF2B5EF4-FFF2-40B4-BE49-F238E27FC236}">
                <a16:creationId xmlns:a16="http://schemas.microsoft.com/office/drawing/2014/main" id="{28E098D0-6D63-4A52-8050-D548FFFEBC85}"/>
              </a:ext>
            </a:extLst>
          </p:cNvPr>
          <p:cNvSpPr>
            <a:spLocks noGrp="1"/>
          </p:cNvSpPr>
          <p:nvPr>
            <p:ph type="title"/>
          </p:nvPr>
        </p:nvSpPr>
        <p:spPr>
          <a:xfrm>
            <a:off x="243840" y="180109"/>
            <a:ext cx="8420100" cy="457200"/>
          </a:xfrm>
        </p:spPr>
        <p:txBody>
          <a:bodyPr>
            <a:normAutofit/>
          </a:bodyPr>
          <a:lstStyle/>
          <a:p>
            <a:pPr algn="ctr"/>
            <a:r>
              <a:rPr lang="en-US" sz="2400" b="1" dirty="0">
                <a:solidFill>
                  <a:srgbClr val="A50034"/>
                </a:solidFill>
                <a:effectLst/>
                <a:latin typeface="Futura Bk BT"/>
              </a:rPr>
              <a:t>CDM HS- Applicants to fall term in academic rank order</a:t>
            </a:r>
          </a:p>
        </p:txBody>
      </p:sp>
    </p:spTree>
    <p:extLst>
      <p:ext uri="{BB962C8B-B14F-4D97-AF65-F5344CB8AC3E}">
        <p14:creationId xmlns:p14="http://schemas.microsoft.com/office/powerpoint/2010/main" val="172278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167" y="188198"/>
            <a:ext cx="10111666" cy="2752078"/>
          </a:xfrm>
        </p:spPr>
        <p:txBody>
          <a:bodyPr>
            <a:noAutofit/>
          </a:bodyPr>
          <a:lstStyle/>
          <a:p>
            <a:r>
              <a:rPr lang="en-US" sz="4800" b="1" dirty="0">
                <a:solidFill>
                  <a:schemeClr val="bg1"/>
                </a:solidFill>
                <a:latin typeface="Futura Bk BT" panose="020B0502020204020303" pitchFamily="34" charset="0"/>
                <a:cs typeface="Arial" panose="020B0604020202020204" pitchFamily="34" charset="0"/>
              </a:rPr>
              <a:t>Graduate Admission Process</a:t>
            </a:r>
            <a:endParaRPr lang="en-US" b="1"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226971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A10C9-1A0D-4541-AB73-51FC7CE0F9B0}"/>
              </a:ext>
            </a:extLst>
          </p:cNvPr>
          <p:cNvSpPr>
            <a:spLocks noGrp="1"/>
          </p:cNvSpPr>
          <p:nvPr>
            <p:ph type="title"/>
          </p:nvPr>
        </p:nvSpPr>
        <p:spPr>
          <a:xfrm>
            <a:off x="355106" y="0"/>
            <a:ext cx="11172665" cy="1524743"/>
          </a:xfrm>
        </p:spPr>
        <p:txBody>
          <a:bodyPr>
            <a:noAutofit/>
          </a:bodyPr>
          <a:lstStyle/>
          <a:p>
            <a:pPr lvl="1"/>
            <a:r>
              <a:rPr lang="en-US" sz="4800" b="1" cap="small" dirty="0">
                <a:effectLst>
                  <a:outerShdw blurRad="38100" dist="38100" dir="2700000" algn="tl">
                    <a:srgbClr val="000000">
                      <a:alpha val="43137"/>
                    </a:srgbClr>
                  </a:outerShdw>
                </a:effectLst>
                <a:latin typeface="Futura Bk BT" panose="020B0502020204020303" pitchFamily="34" charset="0"/>
              </a:rPr>
              <a:t>How Are GR Decisions Made?</a:t>
            </a:r>
          </a:p>
        </p:txBody>
      </p:sp>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589348" y="1417747"/>
            <a:ext cx="11247546" cy="4022506"/>
          </a:xfrm>
        </p:spPr>
        <p:txBody>
          <a:bodyPr>
            <a:noAutofit/>
          </a:bodyPr>
          <a:lstStyle/>
          <a:p>
            <a:pPr lvl="1">
              <a:lnSpc>
                <a:spcPct val="150000"/>
              </a:lnSpc>
              <a:spcBef>
                <a:spcPts val="0"/>
              </a:spcBef>
            </a:pPr>
            <a:r>
              <a:rPr lang="en-US" sz="2800" dirty="0">
                <a:latin typeface="Futura Bk BT" panose="020B0502020204020303" pitchFamily="34" charset="0"/>
              </a:rPr>
              <a:t>Varies by School or College</a:t>
            </a:r>
          </a:p>
          <a:p>
            <a:pPr lvl="1">
              <a:lnSpc>
                <a:spcPct val="150000"/>
              </a:lnSpc>
              <a:spcBef>
                <a:spcPts val="0"/>
              </a:spcBef>
            </a:pPr>
            <a:r>
              <a:rPr lang="en-US" sz="2800" dirty="0">
                <a:latin typeface="Futura Bk BT" panose="020B0502020204020303" pitchFamily="34" charset="0"/>
              </a:rPr>
              <a:t>GPA/curriculum of UG degree</a:t>
            </a:r>
          </a:p>
          <a:p>
            <a:pPr lvl="1">
              <a:lnSpc>
                <a:spcPct val="150000"/>
              </a:lnSpc>
              <a:spcBef>
                <a:spcPts val="0"/>
              </a:spcBef>
            </a:pPr>
            <a:r>
              <a:rPr lang="en-US" sz="2800" dirty="0">
                <a:latin typeface="Futura Bk BT" panose="020B0502020204020303" pitchFamily="34" charset="0"/>
              </a:rPr>
              <a:t>Entrance exam scores (LSAT, GRE, GMAT, etc.)</a:t>
            </a:r>
          </a:p>
          <a:p>
            <a:pPr lvl="1">
              <a:lnSpc>
                <a:spcPct val="150000"/>
              </a:lnSpc>
              <a:spcBef>
                <a:spcPts val="0"/>
              </a:spcBef>
            </a:pPr>
            <a:r>
              <a:rPr lang="en-US" sz="2800" dirty="0">
                <a:latin typeface="Futura Bk BT" panose="020B0502020204020303" pitchFamily="34" charset="0"/>
              </a:rPr>
              <a:t>Departmental/faculty committees</a:t>
            </a:r>
          </a:p>
          <a:p>
            <a:pPr lvl="1">
              <a:lnSpc>
                <a:spcPct val="150000"/>
              </a:lnSpc>
              <a:spcBef>
                <a:spcPts val="0"/>
              </a:spcBef>
            </a:pPr>
            <a:r>
              <a:rPr lang="en-US" sz="2800" dirty="0">
                <a:latin typeface="Futura Bk BT" panose="020B0502020204020303" pitchFamily="34" charset="0"/>
              </a:rPr>
              <a:t>Work experience</a:t>
            </a:r>
          </a:p>
          <a:p>
            <a:pPr lvl="1">
              <a:lnSpc>
                <a:spcPct val="150000"/>
              </a:lnSpc>
              <a:spcBef>
                <a:spcPts val="0"/>
              </a:spcBef>
            </a:pPr>
            <a:r>
              <a:rPr lang="en-US" sz="2800" dirty="0">
                <a:latin typeface="Futura Bk BT" panose="020B0502020204020303" pitchFamily="34" charset="0"/>
              </a:rPr>
              <a:t>Recommendations/interviews</a:t>
            </a:r>
          </a:p>
          <a:p>
            <a:pPr lvl="1">
              <a:lnSpc>
                <a:spcPct val="150000"/>
              </a:lnSpc>
              <a:spcBef>
                <a:spcPts val="0"/>
              </a:spcBef>
            </a:pPr>
            <a:endParaRPr lang="en-US" sz="2800" dirty="0">
              <a:latin typeface="Futura Bk BT" panose="020B0502020204020303" pitchFamily="34" charset="0"/>
            </a:endParaRPr>
          </a:p>
        </p:txBody>
      </p:sp>
    </p:spTree>
    <p:extLst>
      <p:ext uri="{BB962C8B-B14F-4D97-AF65-F5344CB8AC3E}">
        <p14:creationId xmlns:p14="http://schemas.microsoft.com/office/powerpoint/2010/main" val="58990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134" y="916281"/>
            <a:ext cx="9144000" cy="1808641"/>
          </a:xfrm>
        </p:spPr>
        <p:txBody>
          <a:bodyPr>
            <a:noAutofit/>
          </a:bodyPr>
          <a:lstStyle/>
          <a:p>
            <a:r>
              <a:rPr lang="en-US" sz="4800" b="1" cap="small" dirty="0">
                <a:solidFill>
                  <a:schemeClr val="bg1"/>
                </a:solidFill>
                <a:effectLst>
                  <a:outerShdw blurRad="38100" dist="38100" dir="2700000" algn="tl">
                    <a:srgbClr val="000000">
                      <a:alpha val="43137"/>
                    </a:srgbClr>
                  </a:outerShdw>
                </a:effectLst>
                <a:latin typeface="Futura Bk BT" panose="020B0502020204020303" pitchFamily="34" charset="0"/>
              </a:rPr>
              <a:t>Specia</a:t>
            </a:r>
            <a:r>
              <a:rPr lang="en-US" sz="4800" dirty="0">
                <a:solidFill>
                  <a:schemeClr val="bg1"/>
                </a:solidFill>
                <a:latin typeface="Futura Bk BT" panose="020B0502020204020303" pitchFamily="34" charset="0"/>
              </a:rPr>
              <a:t>l Circumstances</a:t>
            </a:r>
            <a:endParaRPr lang="en-US" sz="4800" b="1" cap="small"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380740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F31-631C-41BC-A890-890D0F8ED5F0}"/>
              </a:ext>
            </a:extLst>
          </p:cNvPr>
          <p:cNvSpPr>
            <a:spLocks noGrp="1"/>
          </p:cNvSpPr>
          <p:nvPr>
            <p:ph type="title"/>
          </p:nvPr>
        </p:nvSpPr>
        <p:spPr/>
        <p:txBody>
          <a:bodyPr>
            <a:normAutofit/>
          </a:bodyPr>
          <a:lstStyle/>
          <a:p>
            <a:r>
              <a:rPr lang="en-US" sz="4800" dirty="0">
                <a:latin typeface="Futura Bk BT" panose="020B0502020204020303" pitchFamily="34" charset="0"/>
              </a:rPr>
              <a:t>Alumni Legacy Admission</a:t>
            </a:r>
            <a:endParaRPr lang="en-US" sz="4800" dirty="0"/>
          </a:p>
        </p:txBody>
      </p:sp>
      <p:sp>
        <p:nvSpPr>
          <p:cNvPr id="3" name="Content Placeholder 2">
            <a:extLst>
              <a:ext uri="{FF2B5EF4-FFF2-40B4-BE49-F238E27FC236}">
                <a16:creationId xmlns:a16="http://schemas.microsoft.com/office/drawing/2014/main" id="{34C1D336-2D9F-47E7-817A-529A7025BD27}"/>
              </a:ext>
            </a:extLst>
          </p:cNvPr>
          <p:cNvSpPr>
            <a:spLocks noGrp="1"/>
          </p:cNvSpPr>
          <p:nvPr>
            <p:ph idx="1"/>
          </p:nvPr>
        </p:nvSpPr>
        <p:spPr/>
        <p:txBody>
          <a:bodyPr/>
          <a:lstStyle/>
          <a:p>
            <a:pPr marL="0" indent="0">
              <a:buNone/>
            </a:pPr>
            <a:r>
              <a:rPr lang="en-US" dirty="0"/>
              <a:t>  </a:t>
            </a:r>
          </a:p>
        </p:txBody>
      </p:sp>
      <p:sp>
        <p:nvSpPr>
          <p:cNvPr id="4" name="Rectangle 3">
            <a:extLst>
              <a:ext uri="{FF2B5EF4-FFF2-40B4-BE49-F238E27FC236}">
                <a16:creationId xmlns:a16="http://schemas.microsoft.com/office/drawing/2014/main" id="{E968FC5C-2168-4F15-A618-D95F89FFF2D2}"/>
              </a:ext>
            </a:extLst>
          </p:cNvPr>
          <p:cNvSpPr/>
          <p:nvPr/>
        </p:nvSpPr>
        <p:spPr>
          <a:xfrm>
            <a:off x="576307" y="1609443"/>
            <a:ext cx="10867009" cy="3900107"/>
          </a:xfrm>
          <a:prstGeom prst="rect">
            <a:avLst/>
          </a:prstGeom>
        </p:spPr>
        <p:txBody>
          <a:bodyPr wrap="square">
            <a:spAutoFit/>
          </a:bodyPr>
          <a:lstStyle/>
          <a:p>
            <a:pPr marL="914400" lvl="1" indent="-457200">
              <a:lnSpc>
                <a:spcPct val="150000"/>
              </a:lnSpc>
              <a:buFont typeface="Arial" panose="020B0604020202020204" pitchFamily="34" charset="0"/>
              <a:buChar char="•"/>
            </a:pPr>
            <a:r>
              <a:rPr lang="en-US" sz="2400" dirty="0">
                <a:latin typeface="Futura Medium"/>
              </a:rPr>
              <a:t>Alumni legacy has </a:t>
            </a:r>
            <a:r>
              <a:rPr lang="en-US" sz="2400" u="sng" dirty="0">
                <a:latin typeface="Futura Medium"/>
              </a:rPr>
              <a:t>no formal role </a:t>
            </a:r>
            <a:r>
              <a:rPr lang="en-US" sz="2400" dirty="0">
                <a:latin typeface="Futura Medium"/>
              </a:rPr>
              <a:t>in the admission decision</a:t>
            </a:r>
          </a:p>
          <a:p>
            <a:pPr marL="914400" lvl="1" indent="-457200">
              <a:lnSpc>
                <a:spcPct val="150000"/>
              </a:lnSpc>
              <a:buFont typeface="Arial" panose="020B0604020202020204" pitchFamily="34" charset="0"/>
              <a:buChar char="•"/>
            </a:pPr>
            <a:r>
              <a:rPr lang="en-US" sz="2400" dirty="0">
                <a:highlight>
                  <a:srgbClr val="FFFFFF"/>
                </a:highlight>
                <a:latin typeface="Futura Medium"/>
              </a:rPr>
              <a:t>However, there are benefits offered to Chapman alumni </a:t>
            </a:r>
          </a:p>
          <a:p>
            <a:pPr marL="1371600" lvl="2" indent="-457200">
              <a:lnSpc>
                <a:spcPct val="150000"/>
              </a:lnSpc>
              <a:buFont typeface="Arial" panose="020B0604020202020204" pitchFamily="34" charset="0"/>
              <a:buChar char="•"/>
            </a:pPr>
            <a:r>
              <a:rPr lang="en-US" sz="2400" dirty="0">
                <a:latin typeface="Futura Medium"/>
              </a:rPr>
              <a:t>Application fees may be waived for children of alumni</a:t>
            </a:r>
          </a:p>
          <a:p>
            <a:pPr marL="1371600" lvl="2" indent="-457200">
              <a:lnSpc>
                <a:spcPct val="150000"/>
              </a:lnSpc>
              <a:buFont typeface="Arial" panose="020B0604020202020204" pitchFamily="34" charset="0"/>
              <a:buChar char="•"/>
            </a:pPr>
            <a:r>
              <a:rPr lang="en-US" sz="2400" dirty="0">
                <a:latin typeface="Futura Medium"/>
              </a:rPr>
              <a:t>Alumni children or siblings can qualify for $2000 UG scholarship known as Panther Alumni Award</a:t>
            </a:r>
          </a:p>
          <a:p>
            <a:pPr marL="914400" lvl="1" indent="-457200">
              <a:lnSpc>
                <a:spcPct val="150000"/>
              </a:lnSpc>
              <a:buFont typeface="Arial" panose="020B0604020202020204" pitchFamily="34" charset="0"/>
              <a:buChar char="•"/>
            </a:pPr>
            <a:r>
              <a:rPr lang="en-US" sz="2400" dirty="0">
                <a:latin typeface="Futura Medium"/>
              </a:rPr>
              <a:t>An IRF may be used to inform admission staff about an applicant who is child/sibling of Chapman alumnus/a (but not required)</a:t>
            </a:r>
          </a:p>
        </p:txBody>
      </p:sp>
    </p:spTree>
    <p:extLst>
      <p:ext uri="{BB962C8B-B14F-4D97-AF65-F5344CB8AC3E}">
        <p14:creationId xmlns:p14="http://schemas.microsoft.com/office/powerpoint/2010/main" val="40791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218982" y="1260031"/>
            <a:ext cx="11372296" cy="4119238"/>
          </a:xfrm>
        </p:spPr>
        <p:txBody>
          <a:bodyPr>
            <a:noAutofit/>
          </a:bodyPr>
          <a:lstStyle/>
          <a:p>
            <a:pPr lvl="1">
              <a:lnSpc>
                <a:spcPct val="100000"/>
              </a:lnSpc>
              <a:spcBef>
                <a:spcPts val="600"/>
              </a:spcBef>
            </a:pPr>
            <a:r>
              <a:rPr lang="en-US" sz="2000" dirty="0">
                <a:latin typeface="Futura Medium"/>
              </a:rPr>
              <a:t>A list of student applicants who have been recommended through the IRF process</a:t>
            </a:r>
          </a:p>
          <a:p>
            <a:pPr lvl="1">
              <a:lnSpc>
                <a:spcPct val="100000"/>
              </a:lnSpc>
              <a:spcBef>
                <a:spcPts val="600"/>
              </a:spcBef>
            </a:pPr>
            <a:r>
              <a:rPr lang="en-US" sz="2000" dirty="0">
                <a:latin typeface="Futura Medium"/>
              </a:rPr>
              <a:t>IRF forms may be submitted by faculty, staff, board, alumni, and friends any time before admission decisions are made</a:t>
            </a:r>
          </a:p>
          <a:p>
            <a:pPr lvl="1">
              <a:lnSpc>
                <a:spcPct val="100000"/>
              </a:lnSpc>
              <a:spcBef>
                <a:spcPts val="600"/>
              </a:spcBef>
            </a:pPr>
            <a:r>
              <a:rPr lang="en-US" sz="2000" dirty="0">
                <a:latin typeface="Futura Medium"/>
              </a:rPr>
              <a:t>Notification of admission can ONLY come from Admission Office</a:t>
            </a:r>
          </a:p>
          <a:p>
            <a:pPr lvl="1">
              <a:lnSpc>
                <a:spcPct val="100000"/>
              </a:lnSpc>
              <a:spcBef>
                <a:spcPts val="600"/>
              </a:spcBef>
            </a:pPr>
            <a:r>
              <a:rPr lang="en-US" sz="2000" dirty="0">
                <a:latin typeface="Futura Bk BT" panose="020B0502020204020303" pitchFamily="34" charset="0"/>
              </a:rPr>
              <a:t>The list will be reviewed annually or on an as-needed basis by the </a:t>
            </a:r>
            <a:r>
              <a:rPr lang="en-US" sz="2000" dirty="0">
                <a:highlight>
                  <a:srgbClr val="FFFFFF"/>
                </a:highlight>
                <a:latin typeface="Futura Medium"/>
              </a:rPr>
              <a:t>IRF Committee (IRFC); consists of EVP/COO; EVP/Provost; Chief Compliance Officer; EVP of UA; VP/Dean of Enrollment; and VP/Dean of Student Affairs</a:t>
            </a:r>
            <a:r>
              <a:rPr lang="en-US" sz="2000" dirty="0">
                <a:highlight>
                  <a:srgbClr val="FFFFFF"/>
                </a:highlight>
                <a:latin typeface="Futura Bk BT" panose="020B0502020204020303" pitchFamily="34" charset="0"/>
              </a:rPr>
              <a:t>. </a:t>
            </a:r>
            <a:r>
              <a:rPr lang="en-US" sz="2000" dirty="0">
                <a:highlight>
                  <a:srgbClr val="FFFFFF"/>
                </a:highlight>
                <a:latin typeface="Futura Medium"/>
              </a:rPr>
              <a:t>The IRFC is advised by the VP/General Counsel.</a:t>
            </a:r>
            <a:endParaRPr lang="en-US" sz="2000" dirty="0">
              <a:latin typeface="Futura Bk BT" panose="020B0502020204020303" pitchFamily="34" charset="0"/>
            </a:endParaRPr>
          </a:p>
          <a:p>
            <a:pPr lvl="1">
              <a:lnSpc>
                <a:spcPct val="100000"/>
              </a:lnSpc>
              <a:spcBef>
                <a:spcPts val="600"/>
              </a:spcBef>
            </a:pPr>
            <a:r>
              <a:rPr lang="en-US" sz="2000" dirty="0">
                <a:latin typeface="Futura Medium"/>
              </a:rPr>
              <a:t>How this list relates to admission:</a:t>
            </a:r>
          </a:p>
          <a:p>
            <a:pPr lvl="2">
              <a:lnSpc>
                <a:spcPct val="100000"/>
              </a:lnSpc>
              <a:spcBef>
                <a:spcPts val="600"/>
              </a:spcBef>
              <a:buFont typeface="Wingdings" panose="05000000000000000000" pitchFamily="2" charset="2"/>
              <a:buChar char="Ø"/>
            </a:pPr>
            <a:r>
              <a:rPr lang="en-US" dirty="0">
                <a:latin typeface="Futura Medium"/>
              </a:rPr>
              <a:t>Admission team members may ask recommender to remind applicant of pending documents, so that admission process can be completed</a:t>
            </a:r>
          </a:p>
          <a:p>
            <a:pPr lvl="2">
              <a:lnSpc>
                <a:spcPct val="100000"/>
              </a:lnSpc>
              <a:spcBef>
                <a:spcPts val="600"/>
              </a:spcBef>
              <a:buFont typeface="Wingdings" panose="05000000000000000000" pitchFamily="2" charset="2"/>
              <a:buChar char="Ø"/>
            </a:pPr>
            <a:r>
              <a:rPr lang="en-US" dirty="0">
                <a:latin typeface="Futura Medium"/>
              </a:rPr>
              <a:t>Recommender may be warned 48 hours in advance if student is to be denied.  Information is still </a:t>
            </a:r>
            <a:r>
              <a:rPr lang="en-US" u="sng" dirty="0">
                <a:latin typeface="Futura Medium"/>
              </a:rPr>
              <a:t>embargoed</a:t>
            </a:r>
            <a:r>
              <a:rPr lang="en-US" dirty="0">
                <a:latin typeface="Futura Medium"/>
              </a:rPr>
              <a:t> and not to be released to student</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13064" y="174165"/>
            <a:ext cx="11978936" cy="1325563"/>
          </a:xfrm>
        </p:spPr>
        <p:txBody>
          <a:bodyPr>
            <a:noAutofit/>
          </a:bodyPr>
          <a:lstStyle/>
          <a:p>
            <a:r>
              <a:rPr lang="en-US" sz="4000" dirty="0">
                <a:latin typeface="Futura Bk BT" panose="020B0502020204020303" pitchFamily="34" charset="0"/>
              </a:rPr>
              <a:t>Annual List of Recommended Applicants</a:t>
            </a:r>
          </a:p>
        </p:txBody>
      </p:sp>
    </p:spTree>
    <p:extLst>
      <p:ext uri="{BB962C8B-B14F-4D97-AF65-F5344CB8AC3E}">
        <p14:creationId xmlns:p14="http://schemas.microsoft.com/office/powerpoint/2010/main" val="274353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704295" y="1770759"/>
            <a:ext cx="10783410" cy="3870664"/>
          </a:xfrm>
        </p:spPr>
        <p:txBody>
          <a:bodyPr>
            <a:noAutofit/>
          </a:bodyPr>
          <a:lstStyle/>
          <a:p>
            <a:pPr marL="914400" lvl="1">
              <a:lnSpc>
                <a:spcPct val="100000"/>
              </a:lnSpc>
              <a:spcAft>
                <a:spcPts val="1200"/>
              </a:spcAft>
            </a:pPr>
            <a:endParaRPr lang="en-US" sz="1600" b="1">
              <a:latin typeface="Futura Medium"/>
              <a:hlinkClick r:id="rId3"/>
            </a:endParaRPr>
          </a:p>
          <a:p>
            <a:pPr marL="914400" lvl="1">
              <a:lnSpc>
                <a:spcPct val="100000"/>
              </a:lnSpc>
              <a:spcAft>
                <a:spcPts val="1200"/>
              </a:spcAft>
            </a:pPr>
            <a:r>
              <a:rPr lang="en-US" sz="1600" b="1">
                <a:latin typeface="Futura Medium"/>
                <a:hlinkClick r:id="rId3"/>
              </a:rPr>
              <a:t>Code </a:t>
            </a:r>
            <a:r>
              <a:rPr lang="en-US" sz="1600" b="1" dirty="0">
                <a:latin typeface="Futura Medium"/>
                <a:hlinkClick r:id="rId3"/>
              </a:rPr>
              <a:t>of Ethics</a:t>
            </a:r>
          </a:p>
          <a:p>
            <a:pPr marL="914400" lvl="1">
              <a:lnSpc>
                <a:spcPct val="100000"/>
              </a:lnSpc>
              <a:spcAft>
                <a:spcPts val="1200"/>
              </a:spcAft>
            </a:pPr>
            <a:r>
              <a:rPr lang="en-US" sz="1600" b="1" dirty="0">
                <a:latin typeface="Futura Medium"/>
                <a:hlinkClick r:id="rId3"/>
              </a:rPr>
              <a:t>Reporting Misconduct</a:t>
            </a:r>
            <a:r>
              <a:rPr lang="en-US" sz="1600" b="1" dirty="0">
                <a:latin typeface="Futura Medium"/>
              </a:rPr>
              <a:t> </a:t>
            </a:r>
            <a:endParaRPr lang="en-US" sz="1600" b="1" dirty="0">
              <a:latin typeface="Futura Medium"/>
              <a:hlinkClick r:id="rId4"/>
            </a:endParaRPr>
          </a:p>
          <a:p>
            <a:pPr marL="914400" lvl="1">
              <a:lnSpc>
                <a:spcPct val="100000"/>
              </a:lnSpc>
              <a:spcAft>
                <a:spcPts val="1200"/>
              </a:spcAft>
            </a:pPr>
            <a:r>
              <a:rPr lang="en-US" sz="1600" b="1" dirty="0">
                <a:latin typeface="Futura Medium"/>
                <a:hlinkClick r:id="rId4"/>
              </a:rPr>
              <a:t>Fraudulent Activities</a:t>
            </a:r>
            <a:endParaRPr lang="en-US" sz="1600" b="1" dirty="0">
              <a:latin typeface="Futura Medium"/>
              <a:hlinkClick r:id="rId5"/>
            </a:endParaRPr>
          </a:p>
          <a:p>
            <a:pPr marL="914400" lvl="1">
              <a:lnSpc>
                <a:spcPct val="100000"/>
              </a:lnSpc>
              <a:spcAft>
                <a:spcPts val="1200"/>
              </a:spcAft>
            </a:pPr>
            <a:r>
              <a:rPr lang="en-US" sz="1600" b="1" dirty="0">
                <a:latin typeface="Futura Medium"/>
                <a:hlinkClick r:id="rId5"/>
              </a:rPr>
              <a:t>FERPA Guidelines</a:t>
            </a:r>
            <a:endParaRPr lang="en-US" sz="1600" b="1" dirty="0">
              <a:latin typeface="Futura Medium"/>
            </a:endParaRPr>
          </a:p>
          <a:p>
            <a:pPr marL="914400" lvl="1">
              <a:lnSpc>
                <a:spcPct val="100000"/>
              </a:lnSpc>
              <a:spcAft>
                <a:spcPts val="1200"/>
              </a:spcAft>
            </a:pPr>
            <a:r>
              <a:rPr lang="en-US" sz="1600" b="1" dirty="0">
                <a:latin typeface="Futura Medium"/>
              </a:rPr>
              <a:t>Institutional Conflict of Interest – </a:t>
            </a:r>
            <a:r>
              <a:rPr lang="en-US" sz="1600" dirty="0">
                <a:latin typeface="Futura Medium"/>
              </a:rPr>
              <a:t>in DRAFT form with Senior Staff</a:t>
            </a:r>
            <a:endParaRPr lang="en-US" sz="3200" dirty="0">
              <a:latin typeface="Futura Medium"/>
            </a:endParaRPr>
          </a:p>
          <a:p>
            <a:pPr marL="457200" lvl="1" indent="0">
              <a:lnSpc>
                <a:spcPct val="100000"/>
              </a:lnSpc>
              <a:spcBef>
                <a:spcPts val="600"/>
              </a:spcBef>
              <a:buNone/>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388045" y="594804"/>
            <a:ext cx="11099660" cy="1081903"/>
          </a:xfrm>
        </p:spPr>
        <p:txBody>
          <a:bodyPr>
            <a:normAutofit fontScale="90000"/>
          </a:bodyPr>
          <a:lstStyle/>
          <a:p>
            <a:r>
              <a:rPr lang="en-US" sz="4800" dirty="0">
                <a:latin typeface="Futura Bk BT" panose="020B0502020204020303" pitchFamily="34" charset="0"/>
              </a:rPr>
              <a:t>Policies/Protocols </a:t>
            </a:r>
            <a:br>
              <a:rPr lang="en-US" sz="4800" dirty="0">
                <a:latin typeface="Futura Bk BT" panose="020B0502020204020303" pitchFamily="34" charset="0"/>
              </a:rPr>
            </a:br>
            <a:r>
              <a:rPr lang="en-US" sz="4800" dirty="0">
                <a:latin typeface="Futura Bk BT" panose="020B0502020204020303" pitchFamily="34" charset="0"/>
              </a:rPr>
              <a:t>Applicable to All Employees</a:t>
            </a:r>
            <a:br>
              <a:rPr lang="en-US" sz="4800" dirty="0">
                <a:latin typeface="Futura Bk BT" panose="020B0502020204020303" pitchFamily="34" charset="0"/>
              </a:rPr>
            </a:br>
            <a:endParaRPr lang="en-US" sz="4800" dirty="0">
              <a:latin typeface="Futura Bk BT" panose="020B0502020204020303" pitchFamily="34" charset="0"/>
            </a:endParaRPr>
          </a:p>
        </p:txBody>
      </p:sp>
    </p:spTree>
    <p:extLst>
      <p:ext uri="{BB962C8B-B14F-4D97-AF65-F5344CB8AC3E}">
        <p14:creationId xmlns:p14="http://schemas.microsoft.com/office/powerpoint/2010/main" val="3631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310718" y="1499728"/>
            <a:ext cx="11372296" cy="4119238"/>
          </a:xfrm>
        </p:spPr>
        <p:txBody>
          <a:bodyPr>
            <a:noAutofit/>
          </a:bodyPr>
          <a:lstStyle/>
          <a:p>
            <a:pPr lvl="1">
              <a:lnSpc>
                <a:spcPct val="100000"/>
              </a:lnSpc>
              <a:spcBef>
                <a:spcPts val="600"/>
              </a:spcBef>
            </a:pPr>
            <a:r>
              <a:rPr lang="en-US" sz="3200" dirty="0">
                <a:latin typeface="Futura Bk BT"/>
              </a:rPr>
              <a:t>Senior Staff Members may, from time to time, ask the status of a student applicant</a:t>
            </a:r>
          </a:p>
          <a:p>
            <a:pPr lvl="1">
              <a:lnSpc>
                <a:spcPct val="100000"/>
              </a:lnSpc>
              <a:spcBef>
                <a:spcPts val="600"/>
              </a:spcBef>
            </a:pPr>
            <a:r>
              <a:rPr lang="en-US" sz="3200" dirty="0">
                <a:latin typeface="Futura Bk BT"/>
              </a:rPr>
              <a:t>This information should not be shared with prospective family, board members, and/or other University staff </a:t>
            </a:r>
          </a:p>
          <a:p>
            <a:pPr lvl="1">
              <a:lnSpc>
                <a:spcPct val="100000"/>
              </a:lnSpc>
              <a:spcBef>
                <a:spcPts val="600"/>
              </a:spcBef>
            </a:pPr>
            <a:r>
              <a:rPr lang="en-US" sz="3200" dirty="0">
                <a:highlight>
                  <a:srgbClr val="FFFFFF"/>
                </a:highlight>
                <a:latin typeface="Futura Bk BT"/>
              </a:rPr>
              <a:t>Admission staff may share results with HS counselors and Community based organizations (CBO) who have a working relationship with Chapman.  (NAC, Girls Inc., Simon Scholars, Give Something Back Foundation)</a:t>
            </a:r>
          </a:p>
          <a:p>
            <a:pPr marL="457200" lvl="1" indent="0">
              <a:lnSpc>
                <a:spcPct val="100000"/>
              </a:lnSpc>
              <a:spcBef>
                <a:spcPts val="600"/>
              </a:spcBef>
              <a:buNone/>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13064" y="174165"/>
            <a:ext cx="11978936" cy="1325563"/>
          </a:xfrm>
        </p:spPr>
        <p:txBody>
          <a:bodyPr>
            <a:noAutofit/>
          </a:bodyPr>
          <a:lstStyle/>
          <a:p>
            <a:r>
              <a:rPr lang="en-US" sz="4000" dirty="0">
                <a:latin typeface="Futura Bk BT" panose="020B0502020204020303" pitchFamily="34" charset="0"/>
              </a:rPr>
              <a:t>Admission Status Checks</a:t>
            </a:r>
          </a:p>
        </p:txBody>
      </p:sp>
    </p:spTree>
    <p:extLst>
      <p:ext uri="{BB962C8B-B14F-4D97-AF65-F5344CB8AC3E}">
        <p14:creationId xmlns:p14="http://schemas.microsoft.com/office/powerpoint/2010/main" val="151946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84514"/>
            <a:ext cx="8889507" cy="1828277"/>
          </a:xfrm>
        </p:spPr>
        <p:txBody>
          <a:bodyPr>
            <a:noAutofit/>
          </a:bodyPr>
          <a:lstStyle/>
          <a:p>
            <a:r>
              <a:rPr lang="en-US" sz="4800" b="1" cap="small" dirty="0">
                <a:effectLst>
                  <a:outerShdw blurRad="38100" dist="38100" dir="2700000" algn="tl">
                    <a:srgbClr val="000000">
                      <a:alpha val="43137"/>
                    </a:srgbClr>
                  </a:outerShdw>
                </a:effectLst>
                <a:latin typeface="Futura Bk BT" panose="020B0502020204020303" pitchFamily="34" charset="0"/>
              </a:rPr>
              <a:t>Barriers </a:t>
            </a:r>
            <a:br>
              <a:rPr lang="en-US" sz="4800" b="1" cap="small" dirty="0">
                <a:effectLst>
                  <a:outerShdw blurRad="38100" dist="38100" dir="2700000" algn="tl">
                    <a:srgbClr val="000000">
                      <a:alpha val="43137"/>
                    </a:srgbClr>
                  </a:outerShdw>
                </a:effectLst>
                <a:latin typeface="Futura Bk BT" panose="020B0502020204020303" pitchFamily="34" charset="0"/>
              </a:rPr>
            </a:br>
            <a:r>
              <a:rPr lang="en-US" sz="4800" b="1" cap="small" dirty="0">
                <a:effectLst>
                  <a:outerShdw blurRad="38100" dist="38100" dir="2700000" algn="tl">
                    <a:srgbClr val="000000">
                      <a:alpha val="43137"/>
                    </a:srgbClr>
                  </a:outerShdw>
                </a:effectLst>
                <a:latin typeface="Futura Bk BT" panose="020B0502020204020303" pitchFamily="34" charset="0"/>
              </a:rPr>
              <a:t>Between Admission Decisions </a:t>
            </a:r>
            <a:br>
              <a:rPr lang="en-US" sz="4800" b="1" cap="small" dirty="0">
                <a:effectLst>
                  <a:outerShdw blurRad="38100" dist="38100" dir="2700000" algn="tl">
                    <a:srgbClr val="000000">
                      <a:alpha val="43137"/>
                    </a:srgbClr>
                  </a:outerShdw>
                </a:effectLst>
                <a:latin typeface="Futura Bk BT" panose="020B0502020204020303" pitchFamily="34" charset="0"/>
              </a:rPr>
            </a:br>
            <a:r>
              <a:rPr lang="en-US" sz="4800" b="1" cap="small" dirty="0">
                <a:effectLst>
                  <a:outerShdw blurRad="38100" dist="38100" dir="2700000" algn="tl">
                    <a:srgbClr val="000000">
                      <a:alpha val="43137"/>
                    </a:srgbClr>
                  </a:outerShdw>
                </a:effectLst>
                <a:latin typeface="Futura Bk BT" panose="020B0502020204020303" pitchFamily="34" charset="0"/>
              </a:rPr>
              <a:t>and Gift Acceptance</a:t>
            </a:r>
            <a:endParaRPr lang="en-US" sz="4800" b="1" cap="small"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287669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A10C9-1A0D-4541-AB73-51FC7CE0F9B0}"/>
              </a:ext>
            </a:extLst>
          </p:cNvPr>
          <p:cNvSpPr>
            <a:spLocks noGrp="1"/>
          </p:cNvSpPr>
          <p:nvPr>
            <p:ph type="title"/>
          </p:nvPr>
        </p:nvSpPr>
        <p:spPr>
          <a:xfrm>
            <a:off x="103119" y="280207"/>
            <a:ext cx="11510454" cy="917286"/>
          </a:xfrm>
        </p:spPr>
        <p:txBody>
          <a:bodyPr>
            <a:noAutofit/>
          </a:bodyPr>
          <a:lstStyle/>
          <a:p>
            <a:pPr lvl="1"/>
            <a:r>
              <a:rPr lang="en-US" sz="4800" b="1" cap="small" dirty="0">
                <a:effectLst>
                  <a:outerShdw blurRad="38100" dist="38100" dir="2700000" algn="tl">
                    <a:srgbClr val="000000">
                      <a:alpha val="43137"/>
                    </a:srgbClr>
                  </a:outerShdw>
                </a:effectLst>
                <a:latin typeface="Futura Bk BT" panose="020B0502020204020303" pitchFamily="34" charset="0"/>
              </a:rPr>
              <a:t>Policies Related to Gift Acceptance</a:t>
            </a:r>
          </a:p>
        </p:txBody>
      </p:sp>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254000" y="1502675"/>
            <a:ext cx="5020733" cy="3657064"/>
          </a:xfrm>
        </p:spPr>
        <p:txBody>
          <a:bodyPr>
            <a:noAutofit/>
          </a:bodyPr>
          <a:lstStyle/>
          <a:p>
            <a:pPr marL="914400" lvl="1">
              <a:lnSpc>
                <a:spcPct val="100000"/>
              </a:lnSpc>
              <a:spcAft>
                <a:spcPts val="1200"/>
              </a:spcAft>
            </a:pPr>
            <a:r>
              <a:rPr lang="en-US" sz="1600" dirty="0">
                <a:solidFill>
                  <a:srgbClr val="0070C0"/>
                </a:solidFill>
                <a:latin typeface="Futura Medium"/>
                <a:hlinkClick r:id="rId3">
                  <a:extLst>
                    <a:ext uri="{A12FA001-AC4F-418D-AE19-62706E023703}">
                      <ahyp:hlinkClr xmlns:ahyp="http://schemas.microsoft.com/office/drawing/2018/hyperlinkcolor" val="tx"/>
                    </a:ext>
                  </a:extLst>
                </a:hlinkClick>
              </a:rPr>
              <a:t>Chapman University Gift Acceptance Policy </a:t>
            </a:r>
            <a:r>
              <a:rPr lang="en-US" sz="1200" dirty="0">
                <a:solidFill>
                  <a:srgbClr val="0070C0"/>
                </a:solidFill>
                <a:latin typeface="Futura Medium"/>
                <a:hlinkClick r:id="rId3">
                  <a:extLst>
                    <a:ext uri="{A12FA001-AC4F-418D-AE19-62706E023703}">
                      <ahyp:hlinkClr xmlns:ahyp="http://schemas.microsoft.com/office/drawing/2018/hyperlinkcolor" val="tx"/>
                    </a:ext>
                  </a:extLst>
                </a:hlinkClick>
              </a:rPr>
              <a:t>Revised August 2019, Version 10</a:t>
            </a:r>
            <a:r>
              <a:rPr lang="en-US" sz="1200" dirty="0">
                <a:solidFill>
                  <a:srgbClr val="0070C0"/>
                </a:solidFill>
                <a:latin typeface="Futura Medium"/>
              </a:rPr>
              <a:t> </a:t>
            </a:r>
          </a:p>
          <a:p>
            <a:pPr marL="914400" lvl="1">
              <a:lnSpc>
                <a:spcPct val="100000"/>
              </a:lnSpc>
              <a:spcAft>
                <a:spcPts val="1200"/>
              </a:spcAft>
            </a:pPr>
            <a:r>
              <a:rPr lang="en-US" sz="1600" dirty="0">
                <a:solidFill>
                  <a:srgbClr val="0070C0"/>
                </a:solidFill>
                <a:latin typeface="Futura Medium"/>
                <a:hlinkClick r:id="rId4">
                  <a:extLst>
                    <a:ext uri="{A12FA001-AC4F-418D-AE19-62706E023703}">
                      <ahyp:hlinkClr xmlns:ahyp="http://schemas.microsoft.com/office/drawing/2018/hyperlinkcolor" val="tx"/>
                    </a:ext>
                  </a:extLst>
                </a:hlinkClick>
              </a:rPr>
              <a:t>Chapman University Confidentiality Access and Compliance</a:t>
            </a:r>
            <a:endParaRPr lang="en-US" sz="1600" dirty="0">
              <a:solidFill>
                <a:srgbClr val="0070C0"/>
              </a:solidFill>
              <a:latin typeface="Futura Medium"/>
            </a:endParaRPr>
          </a:p>
          <a:p>
            <a:pPr marL="914400" lvl="1">
              <a:lnSpc>
                <a:spcPct val="100000"/>
              </a:lnSpc>
              <a:spcAft>
                <a:spcPts val="1200"/>
              </a:spcAft>
            </a:pPr>
            <a:r>
              <a:rPr lang="en-US" sz="1600" u="sng" dirty="0">
                <a:latin typeface="Futura Medium"/>
                <a:hlinkClick r:id="rId5"/>
              </a:rPr>
              <a:t>Family Educational Rights and Privacy Act (FERPA)</a:t>
            </a:r>
            <a:endParaRPr lang="en-US" sz="1600" u="sng" dirty="0">
              <a:latin typeface="Futura Medium"/>
            </a:endParaRPr>
          </a:p>
          <a:p>
            <a:pPr marL="914400" lvl="1">
              <a:lnSpc>
                <a:spcPct val="100000"/>
              </a:lnSpc>
              <a:spcAft>
                <a:spcPts val="1200"/>
              </a:spcAft>
            </a:pPr>
            <a:r>
              <a:rPr lang="en-US" sz="1600" dirty="0">
                <a:latin typeface="Futura Medium"/>
                <a:hlinkClick r:id="rId6"/>
              </a:rPr>
              <a:t>IRS Publication 526 – Charitable Contributions</a:t>
            </a:r>
            <a:endParaRPr lang="en-US" sz="1600" dirty="0">
              <a:latin typeface="Futura Medium"/>
            </a:endParaRPr>
          </a:p>
          <a:p>
            <a:pPr marL="914400" lvl="1">
              <a:lnSpc>
                <a:spcPct val="100000"/>
              </a:lnSpc>
              <a:spcAft>
                <a:spcPts val="1200"/>
              </a:spcAft>
            </a:pPr>
            <a:r>
              <a:rPr lang="en-US" sz="1600" dirty="0">
                <a:latin typeface="Futura Medium"/>
                <a:hlinkClick r:id="rId7"/>
              </a:rPr>
              <a:t>IRS Publication 561 – Determining the Value of Donated Property</a:t>
            </a:r>
            <a:endParaRPr lang="en-US" sz="1600" dirty="0">
              <a:latin typeface="Futura Medium"/>
            </a:endParaRPr>
          </a:p>
          <a:p>
            <a:pPr marL="914400" lvl="1">
              <a:lnSpc>
                <a:spcPct val="100000"/>
              </a:lnSpc>
              <a:spcAft>
                <a:spcPts val="1200"/>
              </a:spcAft>
            </a:pPr>
            <a:endParaRPr lang="en-US" sz="1600" dirty="0">
              <a:latin typeface="Futura Medium"/>
            </a:endParaRPr>
          </a:p>
          <a:p>
            <a:pPr marL="914400" lvl="1">
              <a:lnSpc>
                <a:spcPct val="100000"/>
              </a:lnSpc>
              <a:spcAft>
                <a:spcPts val="1200"/>
              </a:spcAft>
            </a:pPr>
            <a:endParaRPr lang="en-US" sz="1600" dirty="0">
              <a:latin typeface="Futura Medium"/>
              <a:hlinkClick r:id="rId6"/>
            </a:endParaRPr>
          </a:p>
        </p:txBody>
      </p:sp>
      <p:sp>
        <p:nvSpPr>
          <p:cNvPr id="2" name="TextBox 1">
            <a:extLst>
              <a:ext uri="{FF2B5EF4-FFF2-40B4-BE49-F238E27FC236}">
                <a16:creationId xmlns:a16="http://schemas.microsoft.com/office/drawing/2014/main" id="{CF3E68C4-CE2C-46AF-9A4B-F2FD640B6AD8}"/>
              </a:ext>
            </a:extLst>
          </p:cNvPr>
          <p:cNvSpPr txBox="1"/>
          <p:nvPr/>
        </p:nvSpPr>
        <p:spPr>
          <a:xfrm>
            <a:off x="5926079" y="1502675"/>
            <a:ext cx="4936654" cy="3662541"/>
          </a:xfrm>
          <a:prstGeom prst="rect">
            <a:avLst/>
          </a:prstGeom>
          <a:noFill/>
        </p:spPr>
        <p:txBody>
          <a:bodyPr wrap="square" rtlCol="0">
            <a:spAutoFit/>
          </a:bodyPr>
          <a:lstStyle/>
          <a:p>
            <a:pPr marL="1200150" lvl="1" indent="-285750">
              <a:lnSpc>
                <a:spcPct val="100000"/>
              </a:lnSpc>
              <a:spcAft>
                <a:spcPts val="1200"/>
              </a:spcAft>
              <a:buFont typeface="Arial" panose="020B0604020202020204" pitchFamily="34" charset="0"/>
              <a:buChar char="•"/>
            </a:pPr>
            <a:r>
              <a:rPr lang="en-US" sz="1600" u="sng" dirty="0">
                <a:latin typeface="Futura Medium"/>
                <a:hlinkClick r:id="rId8"/>
              </a:rPr>
              <a:t>Association of Fundraising Professionals (AFP) Code of Ethics</a:t>
            </a:r>
            <a:endParaRPr lang="en-US" sz="1600" dirty="0">
              <a:latin typeface="Futura Medium"/>
            </a:endParaRPr>
          </a:p>
          <a:p>
            <a:pPr marL="1200150" lvl="1" indent="-285750">
              <a:lnSpc>
                <a:spcPct val="100000"/>
              </a:lnSpc>
              <a:spcAft>
                <a:spcPts val="1200"/>
              </a:spcAft>
              <a:buFont typeface="Arial" panose="020B0604020202020204" pitchFamily="34" charset="0"/>
              <a:buChar char="•"/>
            </a:pPr>
            <a:r>
              <a:rPr lang="en-US" sz="1600" u="sng" dirty="0">
                <a:latin typeface="Futura Medium"/>
                <a:hlinkClick r:id="rId9"/>
              </a:rPr>
              <a:t>Association of Professional Researchers for Advancement (APRA) Statement of Ethics</a:t>
            </a:r>
            <a:r>
              <a:rPr lang="en-US" sz="1600" dirty="0">
                <a:latin typeface="Futura Medium"/>
              </a:rPr>
              <a:t> </a:t>
            </a:r>
          </a:p>
          <a:p>
            <a:pPr marL="1200150" lvl="1" indent="-285750">
              <a:lnSpc>
                <a:spcPct val="100000"/>
              </a:lnSpc>
              <a:spcAft>
                <a:spcPts val="1200"/>
              </a:spcAft>
              <a:buFont typeface="Arial" panose="020B0604020202020204" pitchFamily="34" charset="0"/>
              <a:buChar char="•"/>
            </a:pPr>
            <a:r>
              <a:rPr lang="en-US" sz="1600" u="sng" dirty="0">
                <a:solidFill>
                  <a:srgbClr val="0070C0"/>
                </a:solidFill>
                <a:latin typeface="Futura Medium"/>
                <a:hlinkClick r:id="rId10">
                  <a:extLst>
                    <a:ext uri="{A12FA001-AC4F-418D-AE19-62706E023703}">
                      <ahyp:hlinkClr xmlns:ahyp="http://schemas.microsoft.com/office/drawing/2018/hyperlinkcolor" val="tx"/>
                    </a:ext>
                  </a:extLst>
                </a:hlinkClick>
              </a:rPr>
              <a:t>Association of National Advertisers (ANA)/Data Marketing &amp; Analytics (DMA)Guidelines for Ethical Business Practice</a:t>
            </a:r>
            <a:r>
              <a:rPr lang="en-US" sz="1600" dirty="0">
                <a:solidFill>
                  <a:srgbClr val="0070C0"/>
                </a:solidFill>
                <a:latin typeface="Futura Medium"/>
              </a:rPr>
              <a:t> </a:t>
            </a:r>
          </a:p>
          <a:p>
            <a:pPr marL="1200150" lvl="1" indent="-285750">
              <a:lnSpc>
                <a:spcPct val="100000"/>
              </a:lnSpc>
              <a:spcAft>
                <a:spcPts val="1200"/>
              </a:spcAft>
              <a:buFont typeface="Arial" panose="020B0604020202020204" pitchFamily="34" charset="0"/>
              <a:buChar char="•"/>
            </a:pPr>
            <a:r>
              <a:rPr lang="en-US" sz="1600" u="sng" dirty="0">
                <a:latin typeface="Futura Medium"/>
                <a:hlinkClick r:id="rId11"/>
              </a:rPr>
              <a:t>Charitable Gift Planners Model Standards</a:t>
            </a:r>
            <a:r>
              <a:rPr lang="en-US" sz="1600" dirty="0">
                <a:latin typeface="Futura Medium"/>
              </a:rPr>
              <a:t> </a:t>
            </a:r>
          </a:p>
          <a:p>
            <a:pPr marL="1200150" lvl="1" indent="-285750">
              <a:lnSpc>
                <a:spcPct val="100000"/>
              </a:lnSpc>
              <a:spcAft>
                <a:spcPts val="1200"/>
              </a:spcAft>
              <a:buFont typeface="Arial" panose="020B0604020202020204" pitchFamily="34" charset="0"/>
              <a:buChar char="•"/>
            </a:pPr>
            <a:r>
              <a:rPr lang="en-US" sz="1600" u="sng" dirty="0">
                <a:latin typeface="Futura Medium"/>
                <a:hlinkClick r:id="rId12"/>
              </a:rPr>
              <a:t>Donor Bill of Rights</a:t>
            </a:r>
            <a:endParaRPr lang="en-US" sz="1600" dirty="0">
              <a:latin typeface="Futura Medium"/>
            </a:endParaRPr>
          </a:p>
        </p:txBody>
      </p:sp>
    </p:spTree>
    <p:extLst>
      <p:ext uri="{BB962C8B-B14F-4D97-AF65-F5344CB8AC3E}">
        <p14:creationId xmlns:p14="http://schemas.microsoft.com/office/powerpoint/2010/main" val="11960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654989" y="1380975"/>
            <a:ext cx="10610774" cy="4789006"/>
          </a:xfrm>
        </p:spPr>
        <p:txBody>
          <a:bodyPr>
            <a:noAutofit/>
          </a:bodyPr>
          <a:lstStyle/>
          <a:p>
            <a:pPr marL="457200" lvl="1" indent="0">
              <a:lnSpc>
                <a:spcPct val="100000"/>
              </a:lnSpc>
              <a:spcBef>
                <a:spcPts val="600"/>
              </a:spcBef>
              <a:buNone/>
            </a:pPr>
            <a:endParaRPr lang="en-US" sz="3200" dirty="0">
              <a:latin typeface="Futura Bk BT" panose="020B0502020204020303" pitchFamily="34" charset="0"/>
            </a:endParaRPr>
          </a:p>
          <a:p>
            <a:pPr marL="457200" lvl="1" indent="0">
              <a:lnSpc>
                <a:spcPct val="100000"/>
              </a:lnSpc>
              <a:spcBef>
                <a:spcPts val="600"/>
              </a:spcBef>
              <a:buNone/>
            </a:pPr>
            <a:r>
              <a:rPr lang="en-US" sz="3200" dirty="0">
                <a:latin typeface="Futura Bk BT" panose="020B0502020204020303" pitchFamily="34" charset="0"/>
              </a:rPr>
              <a:t>	</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32820" y="221942"/>
            <a:ext cx="10944166" cy="1500326"/>
          </a:xfrm>
        </p:spPr>
        <p:txBody>
          <a:bodyPr>
            <a:normAutofit/>
          </a:bodyPr>
          <a:lstStyle/>
          <a:p>
            <a:r>
              <a:rPr lang="en-US" sz="4600" dirty="0">
                <a:latin typeface="Futura Bk BT" panose="020B0502020204020303" pitchFamily="34" charset="0"/>
              </a:rPr>
              <a:t>Who Makes Gift Acceptance Decisions?</a:t>
            </a:r>
          </a:p>
        </p:txBody>
      </p:sp>
      <p:sp>
        <p:nvSpPr>
          <p:cNvPr id="2" name="Rectangle 1">
            <a:extLst>
              <a:ext uri="{FF2B5EF4-FFF2-40B4-BE49-F238E27FC236}">
                <a16:creationId xmlns:a16="http://schemas.microsoft.com/office/drawing/2014/main" id="{8C7DAA85-C2D1-46FB-804E-53A6B7543848}"/>
              </a:ext>
            </a:extLst>
          </p:cNvPr>
          <p:cNvSpPr/>
          <p:nvPr/>
        </p:nvSpPr>
        <p:spPr>
          <a:xfrm>
            <a:off x="1110709" y="1380975"/>
            <a:ext cx="10488446" cy="4462760"/>
          </a:xfrm>
          <a:prstGeom prst="rect">
            <a:avLst/>
          </a:prstGeom>
        </p:spPr>
        <p:txBody>
          <a:bodyPr wrap="square">
            <a:spAutoFit/>
          </a:bodyPr>
          <a:lstStyle/>
          <a:p>
            <a:r>
              <a:rPr lang="en-US" sz="2400" b="1" dirty="0">
                <a:solidFill>
                  <a:srgbClr val="000000"/>
                </a:solidFill>
                <a:latin typeface="Futura Medium"/>
                <a:ea typeface="Times New Roman" panose="02020603050405020304" pitchFamily="18" charset="0"/>
                <a:cs typeface="Garamond" panose="02020404030301010803" pitchFamily="18" charset="0"/>
              </a:rPr>
              <a:t>University Advancement (UA) </a:t>
            </a:r>
            <a:br>
              <a:rPr lang="en-US" sz="2000" b="1" dirty="0">
                <a:solidFill>
                  <a:srgbClr val="000000"/>
                </a:solidFill>
                <a:latin typeface="Futura Medium"/>
                <a:ea typeface="Times New Roman" panose="02020603050405020304" pitchFamily="18" charset="0"/>
                <a:cs typeface="Garamond" panose="02020404030301010803" pitchFamily="18" charset="0"/>
              </a:rPr>
            </a:br>
            <a:endParaRPr lang="en-US" sz="2000" b="1" dirty="0">
              <a:solidFill>
                <a:srgbClr val="000000"/>
              </a:solidFill>
              <a:latin typeface="Futura Medium"/>
              <a:ea typeface="Times New Roman" panose="02020603050405020304" pitchFamily="18" charset="0"/>
              <a:cs typeface="Garamond" panose="02020404030301010803" pitchFamily="18" charset="0"/>
            </a:endParaRPr>
          </a:p>
          <a:p>
            <a:pPr marL="342900" indent="-342900">
              <a:buFont typeface="Arial" panose="020B0604020202020204" pitchFamily="34" charset="0"/>
              <a:buChar char="•"/>
            </a:pPr>
            <a:r>
              <a:rPr lang="en-US" sz="2000" dirty="0">
                <a:solidFill>
                  <a:srgbClr val="000000"/>
                </a:solidFill>
                <a:latin typeface="Futura Medium"/>
                <a:ea typeface="Times New Roman" panose="02020603050405020304" pitchFamily="18" charset="0"/>
                <a:cs typeface="Garamond" panose="02020404030301010803" pitchFamily="18" charset="0"/>
              </a:rPr>
              <a:t>UA has </a:t>
            </a:r>
            <a:r>
              <a:rPr lang="en-US" sz="2000" u="sng" dirty="0">
                <a:solidFill>
                  <a:srgbClr val="000000"/>
                </a:solidFill>
                <a:latin typeface="Futura Medium"/>
                <a:ea typeface="Times New Roman" panose="02020603050405020304" pitchFamily="18" charset="0"/>
                <a:cs typeface="Garamond" panose="02020404030301010803" pitchFamily="18" charset="0"/>
              </a:rPr>
              <a:t>sole authority </a:t>
            </a:r>
            <a:r>
              <a:rPr lang="en-US" sz="2000" dirty="0">
                <a:solidFill>
                  <a:srgbClr val="000000"/>
                </a:solidFill>
                <a:latin typeface="Futura Medium"/>
                <a:ea typeface="Times New Roman" panose="02020603050405020304" pitchFamily="18" charset="0"/>
                <a:cs typeface="Garamond" panose="02020404030301010803" pitchFamily="18" charset="0"/>
              </a:rPr>
              <a:t>over the acceptance of gifts to Chapman University and oversees compliance with Gift Acceptance Policy</a:t>
            </a:r>
          </a:p>
          <a:p>
            <a:pPr marL="342900" indent="-342900">
              <a:buFont typeface="Arial" panose="020B0604020202020204" pitchFamily="34" charset="0"/>
              <a:buChar char="•"/>
            </a:pPr>
            <a:r>
              <a:rPr lang="en-US" sz="2000" u="sng" dirty="0">
                <a:solidFill>
                  <a:srgbClr val="000000"/>
                </a:solidFill>
                <a:latin typeface="Futura Medium"/>
                <a:ea typeface="Times New Roman" panose="02020603050405020304" pitchFamily="18" charset="0"/>
                <a:cs typeface="Garamond" panose="02020404030301010803" pitchFamily="18" charset="0"/>
              </a:rPr>
              <a:t>No other office/department/staff outside of the UA Division</a:t>
            </a:r>
            <a:r>
              <a:rPr lang="en-US" sz="2000" dirty="0">
                <a:solidFill>
                  <a:srgbClr val="000000"/>
                </a:solidFill>
                <a:latin typeface="Futura Medium"/>
                <a:ea typeface="Times New Roman" panose="02020603050405020304" pitchFamily="18" charset="0"/>
                <a:cs typeface="Garamond" panose="02020404030301010803" pitchFamily="18" charset="0"/>
              </a:rPr>
              <a:t>, with exception of the President, may accept gifts on behalf of the University, unless expressly authorized by UA</a:t>
            </a:r>
          </a:p>
          <a:p>
            <a:pPr marL="342900" indent="-342900">
              <a:buFont typeface="Arial" panose="020B0604020202020204" pitchFamily="34" charset="0"/>
              <a:buChar char="•"/>
            </a:pPr>
            <a:r>
              <a:rPr lang="en-US" sz="2000" dirty="0">
                <a:latin typeface="Futura Medium"/>
              </a:rPr>
              <a:t>To approve unusual circumstances or high-risk gifts, or those undesignated gifts of $500,000+, UA works with the Gift Acceptance Committee (GAC)</a:t>
            </a:r>
          </a:p>
          <a:p>
            <a:pPr marL="800100" lvl="1" indent="-342900">
              <a:buFont typeface="Arial" panose="020B0604020202020204" pitchFamily="34" charset="0"/>
              <a:buChar char="•"/>
            </a:pPr>
            <a:r>
              <a:rPr lang="en-US" sz="2000" dirty="0">
                <a:latin typeface="Futura Medium"/>
              </a:rPr>
              <a:t>The GAC consists of the following representatives: UA Board Committee Chair; EVP of UA; EVP/COO; Controller; Chief Compliance Officer; and AVP UA.</a:t>
            </a:r>
          </a:p>
          <a:p>
            <a:pPr marL="800100" lvl="1" indent="-342900">
              <a:buFont typeface="Arial" panose="020B0604020202020204" pitchFamily="34" charset="0"/>
              <a:buChar char="•"/>
            </a:pPr>
            <a:r>
              <a:rPr lang="en-US" sz="2000" dirty="0">
                <a:latin typeface="Futura Medium"/>
              </a:rPr>
              <a:t>The GAC is advised by the VP/General Counsel</a:t>
            </a:r>
          </a:p>
          <a:p>
            <a:r>
              <a:rPr lang="en-US" sz="2000" dirty="0">
                <a:latin typeface="Futura Medium"/>
              </a:rPr>
              <a:t> </a:t>
            </a:r>
          </a:p>
        </p:txBody>
      </p:sp>
    </p:spTree>
    <p:extLst>
      <p:ext uri="{BB962C8B-B14F-4D97-AF65-F5344CB8AC3E}">
        <p14:creationId xmlns:p14="http://schemas.microsoft.com/office/powerpoint/2010/main" val="9212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1453185" y="884517"/>
            <a:ext cx="10488447" cy="4789006"/>
          </a:xfrm>
        </p:spPr>
        <p:txBody>
          <a:bodyPr>
            <a:noAutofit/>
          </a:bodyPr>
          <a:lstStyle/>
          <a:p>
            <a:pPr marL="457200" lvl="1" indent="0">
              <a:lnSpc>
                <a:spcPct val="100000"/>
              </a:lnSpc>
              <a:spcBef>
                <a:spcPts val="600"/>
              </a:spcBef>
              <a:buNone/>
            </a:pPr>
            <a:endParaRPr lang="en-US" sz="3200" dirty="0">
              <a:latin typeface="Futura Bk BT" panose="020B0502020204020303" pitchFamily="34" charset="0"/>
            </a:endParaRPr>
          </a:p>
          <a:p>
            <a:pPr marL="457200" lvl="1" indent="0">
              <a:lnSpc>
                <a:spcPct val="100000"/>
              </a:lnSpc>
              <a:spcBef>
                <a:spcPts val="600"/>
              </a:spcBef>
              <a:buNone/>
            </a:pPr>
            <a:r>
              <a:rPr lang="en-US" sz="3200" dirty="0">
                <a:latin typeface="Futura Bk BT" panose="020B0502020204020303" pitchFamily="34" charset="0"/>
              </a:rPr>
              <a:t>	</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04186" y="221942"/>
            <a:ext cx="10353970" cy="1500326"/>
          </a:xfrm>
        </p:spPr>
        <p:txBody>
          <a:bodyPr>
            <a:normAutofit/>
          </a:bodyPr>
          <a:lstStyle/>
          <a:p>
            <a:r>
              <a:rPr lang="en-US" sz="4800" dirty="0">
                <a:latin typeface="Futura Bk BT" panose="020B0502020204020303" pitchFamily="34" charset="0"/>
              </a:rPr>
              <a:t>Gift Acceptance Requirements</a:t>
            </a:r>
            <a:br>
              <a:rPr lang="en-US" sz="4800" dirty="0">
                <a:latin typeface="Futura Bk BT" panose="020B0502020204020303" pitchFamily="34" charset="0"/>
              </a:rPr>
            </a:br>
            <a:endParaRPr lang="en-US" sz="4800" dirty="0">
              <a:latin typeface="Futura Bk BT" panose="020B0502020204020303" pitchFamily="34" charset="0"/>
            </a:endParaRPr>
          </a:p>
        </p:txBody>
      </p:sp>
      <p:sp>
        <p:nvSpPr>
          <p:cNvPr id="2" name="Rectangle 1">
            <a:extLst>
              <a:ext uri="{FF2B5EF4-FFF2-40B4-BE49-F238E27FC236}">
                <a16:creationId xmlns:a16="http://schemas.microsoft.com/office/drawing/2014/main" id="{8C7DAA85-C2D1-46FB-804E-53A6B7543848}"/>
              </a:ext>
            </a:extLst>
          </p:cNvPr>
          <p:cNvSpPr/>
          <p:nvPr/>
        </p:nvSpPr>
        <p:spPr>
          <a:xfrm>
            <a:off x="1079336" y="1332333"/>
            <a:ext cx="10353970" cy="3893374"/>
          </a:xfrm>
          <a:prstGeom prst="rect">
            <a:avLst/>
          </a:prstGeom>
        </p:spPr>
        <p:txBody>
          <a:bodyPr wrap="square">
            <a:spAutoFit/>
          </a:bodyPr>
          <a:lstStyle/>
          <a:p>
            <a:pPr marL="285750" indent="-285750">
              <a:buFont typeface="Arial" panose="020B0604020202020204" pitchFamily="34" charset="0"/>
              <a:buChar char="•"/>
            </a:pPr>
            <a:r>
              <a:rPr lang="en-US" sz="1900" dirty="0">
                <a:latin typeface="Futura Medium"/>
              </a:rPr>
              <a:t>Gifts from individuals, corporations, foundations and others must meet standards outlined in Gift Acceptance Policy.</a:t>
            </a:r>
          </a:p>
          <a:p>
            <a:pPr marL="285750" indent="-285750">
              <a:buFont typeface="Arial" panose="020B0604020202020204" pitchFamily="34" charset="0"/>
              <a:buChar char="•"/>
            </a:pPr>
            <a:r>
              <a:rPr lang="en-US" sz="1900" dirty="0">
                <a:latin typeface="Futura Medium"/>
              </a:rPr>
              <a:t>University</a:t>
            </a:r>
            <a:r>
              <a:rPr lang="en-US" sz="1900" b="1" dirty="0">
                <a:latin typeface="Futura Medium"/>
              </a:rPr>
              <a:t> </a:t>
            </a:r>
            <a:r>
              <a:rPr lang="en-US" sz="1900" dirty="0">
                <a:latin typeface="Futura Medium"/>
              </a:rPr>
              <a:t>will never accept a donation from a completely anonymous source. </a:t>
            </a:r>
          </a:p>
          <a:p>
            <a:pPr marL="285750" indent="-285750">
              <a:buFont typeface="Arial" panose="020B0604020202020204" pitchFamily="34" charset="0"/>
              <a:buChar char="•"/>
            </a:pPr>
            <a:r>
              <a:rPr lang="en-US" sz="1900" dirty="0">
                <a:latin typeface="Futura Medium"/>
              </a:rPr>
              <a:t>Donors must meet Chapman’s ethical and moral requirements for accepting charitable contributions; and as far as can be determined, funds being donated were secured through legal means.</a:t>
            </a:r>
          </a:p>
          <a:p>
            <a:pPr marL="285750" indent="-285750">
              <a:buFont typeface="Arial" panose="020B0604020202020204" pitchFamily="34" charset="0"/>
              <a:buChar char="•"/>
            </a:pPr>
            <a:r>
              <a:rPr lang="en-US" sz="1900" dirty="0">
                <a:latin typeface="Futura Medium"/>
              </a:rPr>
              <a:t>Gifts must conform to federal and state law as well as nationally-accepted best practices, such as those issued by CASE and FASB; adhere to related rules and regulations, such as PCI and  FERPA; and be acknowledged in a timely manner</a:t>
            </a:r>
          </a:p>
          <a:p>
            <a:pPr marL="285750" indent="-285750">
              <a:buFont typeface="Arial" panose="020B0604020202020204" pitchFamily="34" charset="0"/>
              <a:buChar char="•"/>
            </a:pPr>
            <a:r>
              <a:rPr lang="en-US" sz="1900" dirty="0">
                <a:latin typeface="Futura Medium"/>
              </a:rPr>
              <a:t>Contributed assets must be managed in accordance with donor’s intentions as mandated by the Donor Bill of Rights.  </a:t>
            </a:r>
          </a:p>
          <a:p>
            <a:pPr marL="285750" indent="-285750">
              <a:buFont typeface="Arial" panose="020B0604020202020204" pitchFamily="34" charset="0"/>
              <a:buChar char="•"/>
            </a:pPr>
            <a:r>
              <a:rPr lang="en-US" sz="1900" dirty="0">
                <a:latin typeface="Futura Medium"/>
              </a:rPr>
              <a:t>UA will conduct all fundraising activities in accordance with all applicable ethics policies including those issued by AFP, APRA, and AASP.</a:t>
            </a:r>
          </a:p>
        </p:txBody>
      </p:sp>
    </p:spTree>
    <p:extLst>
      <p:ext uri="{BB962C8B-B14F-4D97-AF65-F5344CB8AC3E}">
        <p14:creationId xmlns:p14="http://schemas.microsoft.com/office/powerpoint/2010/main" val="31851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781235" y="1380975"/>
            <a:ext cx="10488447" cy="4789006"/>
          </a:xfrm>
        </p:spPr>
        <p:txBody>
          <a:bodyPr>
            <a:noAutofit/>
          </a:bodyPr>
          <a:lstStyle/>
          <a:p>
            <a:pPr marL="457200" lvl="1" indent="0">
              <a:lnSpc>
                <a:spcPct val="100000"/>
              </a:lnSpc>
              <a:spcBef>
                <a:spcPts val="600"/>
              </a:spcBef>
              <a:buNone/>
            </a:pPr>
            <a:endParaRPr lang="en-US" sz="3200" dirty="0">
              <a:latin typeface="Futura Bk BT" panose="020B0502020204020303" pitchFamily="34" charset="0"/>
            </a:endParaRPr>
          </a:p>
          <a:p>
            <a:pPr marL="457200" lvl="1" indent="0">
              <a:lnSpc>
                <a:spcPct val="100000"/>
              </a:lnSpc>
              <a:spcBef>
                <a:spcPts val="600"/>
              </a:spcBef>
              <a:buNone/>
            </a:pPr>
            <a:r>
              <a:rPr lang="en-US" sz="3200" dirty="0">
                <a:latin typeface="Futura Bk BT" panose="020B0502020204020303" pitchFamily="34" charset="0"/>
              </a:rPr>
              <a:t>	</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04186" y="221942"/>
            <a:ext cx="10353970" cy="1500326"/>
          </a:xfrm>
        </p:spPr>
        <p:txBody>
          <a:bodyPr>
            <a:normAutofit fontScale="90000"/>
          </a:bodyPr>
          <a:lstStyle/>
          <a:p>
            <a:r>
              <a:rPr lang="en-US" sz="4700" dirty="0">
                <a:latin typeface="Futura Bk BT" panose="020B0502020204020303" pitchFamily="34" charset="0"/>
              </a:rPr>
              <a:t>How and When Gifts  Should be Accepted</a:t>
            </a:r>
            <a:br>
              <a:rPr lang="en-US" sz="4800" dirty="0">
                <a:latin typeface="Futura Bk BT" panose="020B0502020204020303" pitchFamily="34" charset="0"/>
              </a:rPr>
            </a:br>
            <a:endParaRPr lang="en-US" sz="4800" dirty="0">
              <a:latin typeface="Futura Bk BT" panose="020B0502020204020303" pitchFamily="34" charset="0"/>
            </a:endParaRPr>
          </a:p>
        </p:txBody>
      </p:sp>
      <p:sp>
        <p:nvSpPr>
          <p:cNvPr id="2" name="Rectangle 1">
            <a:extLst>
              <a:ext uri="{FF2B5EF4-FFF2-40B4-BE49-F238E27FC236}">
                <a16:creationId xmlns:a16="http://schemas.microsoft.com/office/drawing/2014/main" id="{8C7DAA85-C2D1-46FB-804E-53A6B7543848}"/>
              </a:ext>
            </a:extLst>
          </p:cNvPr>
          <p:cNvSpPr/>
          <p:nvPr/>
        </p:nvSpPr>
        <p:spPr>
          <a:xfrm>
            <a:off x="928236" y="1288526"/>
            <a:ext cx="10617219" cy="4278094"/>
          </a:xfrm>
          <a:prstGeom prst="rect">
            <a:avLst/>
          </a:prstGeom>
        </p:spPr>
        <p:txBody>
          <a:bodyPr wrap="square">
            <a:spAutoFit/>
          </a:bodyPr>
          <a:lstStyle/>
          <a:p>
            <a:pPr marL="342900" indent="-342900">
              <a:buFont typeface="Arial" panose="020B0604020202020204" pitchFamily="34" charset="0"/>
              <a:buChar char="•"/>
            </a:pPr>
            <a:r>
              <a:rPr lang="en-US" sz="2200" dirty="0">
                <a:latin typeface="Futura Medium"/>
              </a:rPr>
              <a:t>A gift is considered a ‘nonreciprocal’ transfer involving no implicit or explicit statement of exchange, purchase of services, or provision of exclusive information or benefit.</a:t>
            </a:r>
          </a:p>
          <a:p>
            <a:pPr marL="342900" indent="-342900">
              <a:buFont typeface="Arial" panose="020B0604020202020204" pitchFamily="34" charset="0"/>
              <a:buChar char="•"/>
            </a:pPr>
            <a:r>
              <a:rPr lang="en-US" sz="2200" dirty="0">
                <a:latin typeface="Futura Medium"/>
              </a:rPr>
              <a:t>Chapman will not accept gifts that infringe on University’s control over its established policies, process for admission, financial aid or any of its other activities. </a:t>
            </a:r>
          </a:p>
          <a:p>
            <a:pPr marL="342900" indent="-342900">
              <a:buFont typeface="Arial" panose="020B0604020202020204" pitchFamily="34" charset="0"/>
              <a:buChar char="•"/>
            </a:pPr>
            <a:r>
              <a:rPr lang="en-US" sz="2200" dirty="0">
                <a:solidFill>
                  <a:srgbClr val="000000"/>
                </a:solidFill>
                <a:latin typeface="Futura Medium"/>
                <a:ea typeface="Times New Roman" panose="02020603050405020304" pitchFamily="18" charset="0"/>
                <a:cs typeface="Garamond" panose="02020404030301010803" pitchFamily="18" charset="0"/>
              </a:rPr>
              <a:t>Non-UA personnel, especially deans and faculty, should maintain fire walls between gift acceptance and academic programs in order to avoid perception of undue influence.</a:t>
            </a:r>
          </a:p>
          <a:p>
            <a:pPr marL="342900" indent="-342900">
              <a:buFont typeface="Arial" panose="020B0604020202020204" pitchFamily="34" charset="0"/>
              <a:buChar char="•"/>
            </a:pPr>
            <a:r>
              <a:rPr lang="en-US" sz="2200" dirty="0">
                <a:solidFill>
                  <a:srgbClr val="000000"/>
                </a:solidFill>
                <a:latin typeface="Futura Medium"/>
                <a:ea typeface="Times New Roman" panose="02020603050405020304" pitchFamily="18" charset="0"/>
                <a:cs typeface="Garamond" panose="02020404030301010803" pitchFamily="18" charset="0"/>
              </a:rPr>
              <a:t>Staff/faculty who are responsible for the administration of funds through discretionary accounts should maintain arm’s length from gift solicitation.</a:t>
            </a:r>
          </a:p>
          <a:p>
            <a:endParaRPr lang="en-US" sz="2400" dirty="0">
              <a:solidFill>
                <a:srgbClr val="000000"/>
              </a:solidFill>
              <a:latin typeface="Futura Medium"/>
              <a:ea typeface="Times New Roman" panose="02020603050405020304" pitchFamily="18" charset="0"/>
              <a:cs typeface="Garamond" panose="02020404030301010803" pitchFamily="18" charset="0"/>
            </a:endParaRPr>
          </a:p>
        </p:txBody>
      </p:sp>
    </p:spTree>
    <p:extLst>
      <p:ext uri="{BB962C8B-B14F-4D97-AF65-F5344CB8AC3E}">
        <p14:creationId xmlns:p14="http://schemas.microsoft.com/office/powerpoint/2010/main" val="41713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296191" y="1372988"/>
            <a:ext cx="11406282" cy="4112023"/>
          </a:xfrm>
        </p:spPr>
        <p:txBody>
          <a:bodyPr>
            <a:noAutofit/>
          </a:bodyPr>
          <a:lstStyle/>
          <a:p>
            <a:pPr lvl="1">
              <a:lnSpc>
                <a:spcPct val="100000"/>
              </a:lnSpc>
              <a:spcBef>
                <a:spcPts val="600"/>
              </a:spcBef>
            </a:pPr>
            <a:r>
              <a:rPr lang="en-US" sz="2200" dirty="0">
                <a:latin typeface="Futura Medium"/>
              </a:rPr>
              <a:t>Academic deans/faculty/units should utilize school-based development coordinators to solicit, steward and record gifts</a:t>
            </a:r>
          </a:p>
          <a:p>
            <a:pPr lvl="1">
              <a:lnSpc>
                <a:spcPct val="100000"/>
              </a:lnSpc>
              <a:spcBef>
                <a:spcPts val="600"/>
              </a:spcBef>
            </a:pPr>
            <a:r>
              <a:rPr lang="en-US" sz="2200" dirty="0">
                <a:latin typeface="Futura Medium"/>
              </a:rPr>
              <a:t>University President, the EVP or VP of UA (or development officer, if applicable) should be asked to participate in major gift ($50,000+) solicitations to avoid conflicts of interest</a:t>
            </a:r>
          </a:p>
          <a:p>
            <a:pPr lvl="1">
              <a:lnSpc>
                <a:spcPct val="100000"/>
              </a:lnSpc>
              <a:spcBef>
                <a:spcPts val="600"/>
              </a:spcBef>
            </a:pPr>
            <a:r>
              <a:rPr lang="en-US" sz="2200" dirty="0">
                <a:latin typeface="Futura Medium"/>
              </a:rPr>
              <a:t>Faculty should not be asked to solicit gifts, but instead to outline case for support and impact of contributions</a:t>
            </a:r>
          </a:p>
          <a:p>
            <a:pPr lvl="1">
              <a:lnSpc>
                <a:spcPct val="100000"/>
              </a:lnSpc>
              <a:spcBef>
                <a:spcPts val="600"/>
              </a:spcBef>
            </a:pPr>
            <a:r>
              <a:rPr lang="en-US" sz="2200" dirty="0">
                <a:latin typeface="Futura Medium"/>
              </a:rPr>
              <a:t>Reconciliation/audit of academic gift accounts and discretionary funds will be conducted by the Chief Compliance Officer annually to ensure clear and detailed documentation of donor intent and subsequent use of the funds. </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13064" y="240145"/>
            <a:ext cx="11852266" cy="903323"/>
          </a:xfrm>
        </p:spPr>
        <p:txBody>
          <a:bodyPr>
            <a:normAutofit/>
          </a:bodyPr>
          <a:lstStyle/>
          <a:p>
            <a:r>
              <a:rPr lang="en-US" sz="4800" dirty="0">
                <a:latin typeface="Futura Bk BT" panose="020B0502020204020303" pitchFamily="34" charset="0"/>
              </a:rPr>
              <a:t>Gift Solicitation Procedures</a:t>
            </a:r>
          </a:p>
        </p:txBody>
      </p:sp>
    </p:spTree>
    <p:extLst>
      <p:ext uri="{BB962C8B-B14F-4D97-AF65-F5344CB8AC3E}">
        <p14:creationId xmlns:p14="http://schemas.microsoft.com/office/powerpoint/2010/main" val="395291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716437" y="1118579"/>
            <a:ext cx="10893672" cy="4848587"/>
          </a:xfrm>
        </p:spPr>
        <p:txBody>
          <a:bodyPr>
            <a:noAutofit/>
          </a:bodyPr>
          <a:lstStyle/>
          <a:p>
            <a:pPr lvl="1">
              <a:lnSpc>
                <a:spcPct val="100000"/>
              </a:lnSpc>
              <a:spcBef>
                <a:spcPts val="600"/>
              </a:spcBef>
            </a:pPr>
            <a:r>
              <a:rPr lang="en-US" sz="1800" dirty="0">
                <a:latin typeface="Futura Medium"/>
              </a:rPr>
              <a:t>Gifts from a prospective student (or a representative) should </a:t>
            </a:r>
            <a:r>
              <a:rPr lang="en-US" sz="1800" u="sng" dirty="0">
                <a:latin typeface="Futura Medium"/>
              </a:rPr>
              <a:t>not to be accepted</a:t>
            </a:r>
          </a:p>
          <a:p>
            <a:pPr lvl="1">
              <a:lnSpc>
                <a:spcPct val="100000"/>
              </a:lnSpc>
              <a:spcBef>
                <a:spcPts val="600"/>
              </a:spcBef>
            </a:pPr>
            <a:r>
              <a:rPr lang="en-US" sz="1800" dirty="0">
                <a:latin typeface="Futura Medium"/>
              </a:rPr>
              <a:t>If a gift is received from, or on behalf of, a prospective student family during the admission process, it must be returned immediately</a:t>
            </a:r>
          </a:p>
          <a:p>
            <a:pPr lvl="1">
              <a:lnSpc>
                <a:spcPct val="100000"/>
              </a:lnSpc>
              <a:spcBef>
                <a:spcPts val="600"/>
              </a:spcBef>
            </a:pPr>
            <a:r>
              <a:rPr lang="en-US" sz="1800" dirty="0">
                <a:latin typeface="Futura Medium"/>
              </a:rPr>
              <a:t>Solicitation of gifts must be put on hold during admission process: </a:t>
            </a:r>
            <a:r>
              <a:rPr lang="en-US" sz="1800" b="1" i="1" dirty="0">
                <a:latin typeface="Futura Medium"/>
              </a:rPr>
              <a:t>While we appreciate your interest in supporting Chapman University, the integrity and transparency of our admission process is utmost importance. Therefore, we must suspend our conversation until the process is complete. Moreover, it is important that you know that advancement/fund raising staff do not have any influence over admission decisions. </a:t>
            </a:r>
          </a:p>
          <a:p>
            <a:pPr lvl="1">
              <a:lnSpc>
                <a:spcPct val="100000"/>
              </a:lnSpc>
              <a:spcBef>
                <a:spcPts val="600"/>
              </a:spcBef>
            </a:pPr>
            <a:r>
              <a:rPr lang="en-US" sz="1800" dirty="0">
                <a:latin typeface="Futura Medium"/>
              </a:rPr>
              <a:t>Admission process is defined as the time a student has submitted his/her application until that student is admitted and submits an acceptance deposit. </a:t>
            </a:r>
          </a:p>
          <a:p>
            <a:pPr lvl="1">
              <a:lnSpc>
                <a:spcPct val="100000"/>
              </a:lnSpc>
              <a:spcBef>
                <a:spcPts val="600"/>
              </a:spcBef>
            </a:pPr>
            <a:r>
              <a:rPr lang="en-US" sz="1800" dirty="0">
                <a:latin typeface="Futura Medium"/>
              </a:rPr>
              <a:t>No one involved in admission decisions will be involved in gift acceptance while prospective students are in the admission process to protect the integrity of the admission process. This includes but is not limited to faculty, deans, administrators* and the admission department </a:t>
            </a:r>
          </a:p>
          <a:p>
            <a:pPr marL="457200" lvl="1" indent="0">
              <a:lnSpc>
                <a:spcPct val="100000"/>
              </a:lnSpc>
              <a:spcBef>
                <a:spcPts val="600"/>
              </a:spcBef>
              <a:buNone/>
            </a:pPr>
            <a:r>
              <a:rPr lang="en-US" sz="1400" dirty="0">
                <a:latin typeface="Futura Medium"/>
              </a:rPr>
              <a:t>	*All Presidential recommendations will be subject to an annual review.</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92962" y="-3963"/>
            <a:ext cx="10265193" cy="1325563"/>
          </a:xfrm>
        </p:spPr>
        <p:txBody>
          <a:bodyPr>
            <a:normAutofit fontScale="90000"/>
          </a:bodyPr>
          <a:lstStyle/>
          <a:p>
            <a:r>
              <a:rPr lang="en-US" sz="4800" dirty="0">
                <a:latin typeface="Futura Bk BT" panose="020B0502020204020303" pitchFamily="34" charset="0"/>
              </a:rPr>
              <a:t>Gifts From </a:t>
            </a:r>
            <a:r>
              <a:rPr lang="en-US" sz="4800" u="sng" dirty="0">
                <a:latin typeface="Futura Bk BT" panose="020B0502020204020303" pitchFamily="34" charset="0"/>
              </a:rPr>
              <a:t>Prospective</a:t>
            </a:r>
            <a:r>
              <a:rPr lang="en-US" sz="4800" dirty="0">
                <a:latin typeface="Futura Bk BT" panose="020B0502020204020303" pitchFamily="34" charset="0"/>
              </a:rPr>
              <a:t> Student Families</a:t>
            </a:r>
          </a:p>
        </p:txBody>
      </p:sp>
    </p:spTree>
    <p:extLst>
      <p:ext uri="{BB962C8B-B14F-4D97-AF65-F5344CB8AC3E}">
        <p14:creationId xmlns:p14="http://schemas.microsoft.com/office/powerpoint/2010/main" val="402880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711200" y="1303927"/>
            <a:ext cx="10429173" cy="3697052"/>
          </a:xfrm>
        </p:spPr>
        <p:txBody>
          <a:bodyPr>
            <a:noAutofit/>
          </a:bodyPr>
          <a:lstStyle/>
          <a:p>
            <a:r>
              <a:rPr lang="en-US" sz="2000" dirty="0">
                <a:latin typeface="Futura Medium"/>
              </a:rPr>
              <a:t>Gifts may be accepted by parents or family members of prospective students while they are in the admission pipeline if the following criteria exists:</a:t>
            </a:r>
            <a:br>
              <a:rPr lang="en-US" sz="2000" dirty="0">
                <a:latin typeface="Futura Medium"/>
              </a:rPr>
            </a:br>
            <a:r>
              <a:rPr lang="en-US" sz="2000" dirty="0">
                <a:latin typeface="Futura Medium"/>
              </a:rPr>
              <a:t> -  The parents or family members are current donors to Chapman prior to the</a:t>
            </a:r>
            <a:br>
              <a:rPr lang="en-US" sz="2000" dirty="0">
                <a:latin typeface="Futura Medium"/>
              </a:rPr>
            </a:br>
            <a:r>
              <a:rPr lang="en-US" sz="2000" dirty="0">
                <a:latin typeface="Futura Medium"/>
              </a:rPr>
              <a:t>    prospective student applying for admission; and/or</a:t>
            </a:r>
            <a:br>
              <a:rPr lang="en-US" sz="2000" dirty="0">
                <a:latin typeface="Futura Medium"/>
              </a:rPr>
            </a:br>
            <a:r>
              <a:rPr lang="en-US" sz="2000" dirty="0">
                <a:latin typeface="Futura Medium"/>
              </a:rPr>
              <a:t> -  UA has been in active gift cultivation with a donor without knowing they are </a:t>
            </a:r>
            <a:br>
              <a:rPr lang="en-US" sz="2000" dirty="0">
                <a:latin typeface="Futura Medium"/>
              </a:rPr>
            </a:br>
            <a:r>
              <a:rPr lang="en-US" sz="2000" dirty="0">
                <a:latin typeface="Futura Medium"/>
              </a:rPr>
              <a:t>    related to a prospective student.</a:t>
            </a:r>
          </a:p>
          <a:p>
            <a:r>
              <a:rPr lang="en-US" sz="2000" dirty="0">
                <a:latin typeface="Futura Medium"/>
              </a:rPr>
              <a:t>During the customary gift cultivation process with UA and a donor, if it becomes known that their child or relative is a prospective student when a gift has been committed or given, UA will:</a:t>
            </a:r>
            <a:br>
              <a:rPr lang="en-US" sz="2000" dirty="0">
                <a:latin typeface="Futura Medium"/>
              </a:rPr>
            </a:br>
            <a:r>
              <a:rPr lang="en-US" sz="2000" dirty="0">
                <a:latin typeface="Futura Medium"/>
              </a:rPr>
              <a:t>-  Refer the gift to the Gift Acceptance Committee for review and final </a:t>
            </a:r>
            <a:br>
              <a:rPr lang="en-US" sz="2000" dirty="0">
                <a:latin typeface="Futura Medium"/>
              </a:rPr>
            </a:br>
            <a:r>
              <a:rPr lang="en-US" sz="2000" dirty="0">
                <a:latin typeface="Futura Medium"/>
              </a:rPr>
              <a:t>   determination if the gift will be accepted; and </a:t>
            </a:r>
            <a:br>
              <a:rPr lang="en-US" sz="2000" dirty="0">
                <a:latin typeface="Futura Medium"/>
              </a:rPr>
            </a:br>
            <a:r>
              <a:rPr lang="en-US" sz="2000" dirty="0">
                <a:latin typeface="Futura Medium"/>
              </a:rPr>
              <a:t>-  Inform the donor in writing that: </a:t>
            </a:r>
            <a:r>
              <a:rPr lang="en-US" sz="2000" b="1" i="1" dirty="0">
                <a:latin typeface="Futura Medium"/>
              </a:rPr>
              <a:t>Chapman does not consider past, present or </a:t>
            </a:r>
            <a:br>
              <a:rPr lang="en-US" sz="2000" b="1" i="1" dirty="0">
                <a:latin typeface="Futura Medium"/>
              </a:rPr>
            </a:br>
            <a:r>
              <a:rPr lang="en-US" sz="2000" b="1" i="1" dirty="0">
                <a:latin typeface="Futura Medium"/>
              </a:rPr>
              <a:t>   the anticipation of future gifts in admission decisions.</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92962" y="-3963"/>
            <a:ext cx="10265193" cy="1325563"/>
          </a:xfrm>
        </p:spPr>
        <p:txBody>
          <a:bodyPr>
            <a:normAutofit fontScale="90000"/>
          </a:bodyPr>
          <a:lstStyle/>
          <a:p>
            <a:r>
              <a:rPr lang="en-US" sz="4800" dirty="0">
                <a:latin typeface="Futura Bk BT" panose="020B0502020204020303" pitchFamily="34" charset="0"/>
              </a:rPr>
              <a:t>Gifts From </a:t>
            </a:r>
            <a:r>
              <a:rPr lang="en-US" sz="4800" u="sng" dirty="0">
                <a:latin typeface="Futura Bk BT" panose="020B0502020204020303" pitchFamily="34" charset="0"/>
              </a:rPr>
              <a:t>Multi-Generational</a:t>
            </a:r>
            <a:r>
              <a:rPr lang="en-US" sz="4800" dirty="0">
                <a:latin typeface="Futura Bk BT" panose="020B0502020204020303" pitchFamily="34" charset="0"/>
              </a:rPr>
              <a:t> Families</a:t>
            </a:r>
          </a:p>
        </p:txBody>
      </p:sp>
    </p:spTree>
    <p:extLst>
      <p:ext uri="{BB962C8B-B14F-4D97-AF65-F5344CB8AC3E}">
        <p14:creationId xmlns:p14="http://schemas.microsoft.com/office/powerpoint/2010/main" val="196796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1016000" y="1269593"/>
            <a:ext cx="10635838" cy="4318814"/>
          </a:xfrm>
        </p:spPr>
        <p:txBody>
          <a:bodyPr>
            <a:noAutofit/>
          </a:bodyPr>
          <a:lstStyle/>
          <a:p>
            <a:pPr lvl="1">
              <a:lnSpc>
                <a:spcPct val="100000"/>
              </a:lnSpc>
              <a:spcBef>
                <a:spcPts val="1200"/>
              </a:spcBef>
            </a:pPr>
            <a:r>
              <a:rPr lang="en-US" sz="2200" dirty="0">
                <a:latin typeface="Futura Medium"/>
              </a:rPr>
              <a:t>No access to applicant data will be given to UA before admission decisions are made</a:t>
            </a:r>
          </a:p>
          <a:p>
            <a:pPr lvl="1">
              <a:lnSpc>
                <a:spcPct val="100000"/>
              </a:lnSpc>
              <a:spcBef>
                <a:spcPts val="1200"/>
              </a:spcBef>
            </a:pPr>
            <a:r>
              <a:rPr lang="en-US" sz="2200" dirty="0">
                <a:latin typeface="Futura Medium"/>
              </a:rPr>
              <a:t>Data will be shared two weeks past deposit deadline (in two waves)</a:t>
            </a:r>
          </a:p>
          <a:p>
            <a:pPr lvl="1">
              <a:lnSpc>
                <a:spcPct val="100000"/>
              </a:lnSpc>
              <a:spcBef>
                <a:spcPts val="1200"/>
              </a:spcBef>
            </a:pPr>
            <a:r>
              <a:rPr lang="en-US" sz="2200" dirty="0">
                <a:latin typeface="Futura Medium"/>
              </a:rPr>
              <a:t>UA will receive basic biographical data; no FAFSA forms will be shared</a:t>
            </a:r>
          </a:p>
          <a:p>
            <a:pPr lvl="1">
              <a:lnSpc>
                <a:spcPct val="100000"/>
              </a:lnSpc>
              <a:spcBef>
                <a:spcPts val="1200"/>
              </a:spcBef>
            </a:pPr>
            <a:r>
              <a:rPr lang="en-US" sz="2200" dirty="0">
                <a:latin typeface="Futura Medium"/>
              </a:rPr>
              <a:t>No donor information shall be made public without donor’s consent, unless required by law.</a:t>
            </a:r>
          </a:p>
          <a:p>
            <a:pPr lvl="1">
              <a:lnSpc>
                <a:spcPct val="100000"/>
              </a:lnSpc>
              <a:spcBef>
                <a:spcPts val="1200"/>
              </a:spcBef>
              <a:buFont typeface="Arial" panose="020B0604020202020204" pitchFamily="34" charset="0"/>
              <a:buChar char="•"/>
            </a:pPr>
            <a:r>
              <a:rPr lang="en-US" sz="2200" dirty="0">
                <a:latin typeface="Futura Medium"/>
              </a:rPr>
              <a:t>Information to be used for:</a:t>
            </a:r>
          </a:p>
          <a:p>
            <a:pPr lvl="2">
              <a:lnSpc>
                <a:spcPct val="100000"/>
              </a:lnSpc>
              <a:spcBef>
                <a:spcPts val="1200"/>
              </a:spcBef>
              <a:buFont typeface="Wingdings" panose="05000000000000000000" pitchFamily="2" charset="2"/>
              <a:buChar char="v"/>
            </a:pPr>
            <a:r>
              <a:rPr lang="en-US" sz="2200" dirty="0">
                <a:latin typeface="Futura Medium"/>
              </a:rPr>
              <a:t>New family event marketing/communication</a:t>
            </a:r>
          </a:p>
          <a:p>
            <a:pPr lvl="2">
              <a:lnSpc>
                <a:spcPct val="100000"/>
              </a:lnSpc>
              <a:spcBef>
                <a:spcPts val="1200"/>
              </a:spcBef>
              <a:buFont typeface="Wingdings" panose="05000000000000000000" pitchFamily="2" charset="2"/>
              <a:buChar char="v"/>
            </a:pPr>
            <a:r>
              <a:rPr lang="en-US" sz="2200" dirty="0">
                <a:latin typeface="Futura Medium"/>
              </a:rPr>
              <a:t>Gift solicitation</a:t>
            </a:r>
          </a:p>
          <a:p>
            <a:pPr lvl="2">
              <a:lnSpc>
                <a:spcPct val="100000"/>
              </a:lnSpc>
              <a:spcBef>
                <a:spcPts val="1200"/>
              </a:spcBef>
              <a:buFont typeface="Wingdings" panose="05000000000000000000" pitchFamily="2" charset="2"/>
              <a:buChar char="v"/>
            </a:pPr>
            <a:r>
              <a:rPr lang="en-US" sz="2200" dirty="0">
                <a:latin typeface="Futura Medium"/>
              </a:rPr>
              <a:t>General outreach</a:t>
            </a:r>
          </a:p>
          <a:p>
            <a:pPr marL="914400" lvl="2" indent="0">
              <a:lnSpc>
                <a:spcPct val="100000"/>
              </a:lnSpc>
              <a:spcBef>
                <a:spcPts val="1200"/>
              </a:spcBef>
              <a:buNone/>
            </a:pPr>
            <a:endParaRPr lang="en-US" dirty="0">
              <a:latin typeface="Futura Medium"/>
            </a:endParaRPr>
          </a:p>
          <a:p>
            <a:pPr marL="914400" lvl="2" indent="0">
              <a:lnSpc>
                <a:spcPct val="100000"/>
              </a:lnSpc>
              <a:spcBef>
                <a:spcPts val="1200"/>
              </a:spcBef>
              <a:buNone/>
            </a:pPr>
            <a:endParaRPr lang="en-US" sz="2800" dirty="0">
              <a:latin typeface="Futura Bk BT" panose="020B0502020204020303" pitchFamily="34" charset="0"/>
            </a:endParaRPr>
          </a:p>
          <a:p>
            <a:pPr marL="457200" lvl="1" indent="0">
              <a:lnSpc>
                <a:spcPct val="100000"/>
              </a:lnSpc>
              <a:spcBef>
                <a:spcPts val="1200"/>
              </a:spcBef>
              <a:buNone/>
            </a:pPr>
            <a:endParaRPr lang="en-US" sz="3200" dirty="0">
              <a:latin typeface="Futura Bk BT" panose="020B0502020204020303" pitchFamily="34" charset="0"/>
            </a:endParaRPr>
          </a:p>
          <a:p>
            <a:pPr lvl="1">
              <a:lnSpc>
                <a:spcPct val="100000"/>
              </a:lnSpc>
              <a:spcBef>
                <a:spcPts val="1200"/>
              </a:spcBef>
            </a:pPr>
            <a:endParaRPr lang="en-US" sz="3200" dirty="0">
              <a:latin typeface="Futura Bk BT" panose="020B0502020204020303" pitchFamily="34" charset="0"/>
            </a:endParaRPr>
          </a:p>
          <a:p>
            <a:pPr lvl="1">
              <a:lnSpc>
                <a:spcPct val="100000"/>
              </a:lnSpc>
              <a:spcBef>
                <a:spcPts val="1200"/>
              </a:spcBef>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145473" y="112156"/>
            <a:ext cx="11963400" cy="1416601"/>
          </a:xfrm>
        </p:spPr>
        <p:txBody>
          <a:bodyPr>
            <a:normAutofit/>
          </a:bodyPr>
          <a:lstStyle/>
          <a:p>
            <a:r>
              <a:rPr lang="en-US" sz="4800" dirty="0">
                <a:latin typeface="Futura Bk BT" panose="020B0502020204020303" pitchFamily="34" charset="0"/>
              </a:rPr>
              <a:t>Sharing of Student Applicant Data</a:t>
            </a:r>
          </a:p>
        </p:txBody>
      </p:sp>
    </p:spTree>
    <p:extLst>
      <p:ext uri="{BB962C8B-B14F-4D97-AF65-F5344CB8AC3E}">
        <p14:creationId xmlns:p14="http://schemas.microsoft.com/office/powerpoint/2010/main" val="23665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F31-631C-41BC-A890-890D0F8ED5F0}"/>
              </a:ext>
            </a:extLst>
          </p:cNvPr>
          <p:cNvSpPr>
            <a:spLocks noGrp="1"/>
          </p:cNvSpPr>
          <p:nvPr>
            <p:ph type="title"/>
          </p:nvPr>
        </p:nvSpPr>
        <p:spPr>
          <a:xfrm>
            <a:off x="456460" y="182996"/>
            <a:ext cx="10515600" cy="1325563"/>
          </a:xfrm>
        </p:spPr>
        <p:txBody>
          <a:bodyPr>
            <a:normAutofit fontScale="90000"/>
          </a:bodyPr>
          <a:lstStyle/>
          <a:p>
            <a:r>
              <a:rPr lang="en-US" dirty="0">
                <a:latin typeface="Futura Bk BT" panose="020B0502020204020303" pitchFamily="34" charset="0"/>
              </a:rPr>
              <a:t>Chapman’s Fair Admission Process</a:t>
            </a:r>
            <a:endParaRPr lang="en-US" dirty="0"/>
          </a:p>
        </p:txBody>
      </p:sp>
      <p:sp>
        <p:nvSpPr>
          <p:cNvPr id="3" name="Content Placeholder 2">
            <a:extLst>
              <a:ext uri="{FF2B5EF4-FFF2-40B4-BE49-F238E27FC236}">
                <a16:creationId xmlns:a16="http://schemas.microsoft.com/office/drawing/2014/main" id="{34C1D336-2D9F-47E7-817A-529A7025BD27}"/>
              </a:ext>
            </a:extLst>
          </p:cNvPr>
          <p:cNvSpPr>
            <a:spLocks noGrp="1"/>
          </p:cNvSpPr>
          <p:nvPr>
            <p:ph idx="1"/>
          </p:nvPr>
        </p:nvSpPr>
        <p:spPr>
          <a:xfrm>
            <a:off x="838200" y="1651247"/>
            <a:ext cx="10515600" cy="4525716"/>
          </a:xfrm>
        </p:spPr>
        <p:txBody>
          <a:bodyPr/>
          <a:lstStyle/>
          <a:p>
            <a:pPr marL="0" indent="0">
              <a:buNone/>
            </a:pPr>
            <a:r>
              <a:rPr lang="en-US" dirty="0"/>
              <a:t>  </a:t>
            </a:r>
          </a:p>
        </p:txBody>
      </p:sp>
      <p:sp>
        <p:nvSpPr>
          <p:cNvPr id="4" name="Rectangle 3">
            <a:extLst>
              <a:ext uri="{FF2B5EF4-FFF2-40B4-BE49-F238E27FC236}">
                <a16:creationId xmlns:a16="http://schemas.microsoft.com/office/drawing/2014/main" id="{E968FC5C-2168-4F15-A618-D95F89FFF2D2}"/>
              </a:ext>
            </a:extLst>
          </p:cNvPr>
          <p:cNvSpPr/>
          <p:nvPr/>
        </p:nvSpPr>
        <p:spPr>
          <a:xfrm>
            <a:off x="568172" y="1304373"/>
            <a:ext cx="11008310" cy="418877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000" dirty="0">
                <a:latin typeface="Futura Medium"/>
              </a:rPr>
              <a:t>Integrity and transparency of process is of utmost importance</a:t>
            </a:r>
          </a:p>
          <a:p>
            <a:pPr marL="457200" indent="-457200">
              <a:lnSpc>
                <a:spcPct val="150000"/>
              </a:lnSpc>
              <a:buFont typeface="Arial" panose="020B0604020202020204" pitchFamily="34" charset="0"/>
              <a:buChar char="•"/>
            </a:pPr>
            <a:r>
              <a:rPr lang="en-US" sz="2000" dirty="0">
                <a:latin typeface="Futura Medium"/>
              </a:rPr>
              <a:t>Staff and faculty must be protected from conflicts of interest and/or any perception of quid pro quo</a:t>
            </a:r>
            <a:endParaRPr lang="en-US" sz="2000" b="1" dirty="0">
              <a:latin typeface="Futura Medium"/>
            </a:endParaRPr>
          </a:p>
          <a:p>
            <a:pPr marL="457200" indent="-457200">
              <a:lnSpc>
                <a:spcPct val="150000"/>
              </a:lnSpc>
              <a:buFont typeface="Arial" panose="020B0604020202020204" pitchFamily="34" charset="0"/>
              <a:buChar char="•"/>
            </a:pPr>
            <a:r>
              <a:rPr lang="en-US" sz="2000" dirty="0">
                <a:latin typeface="Futura Medium"/>
              </a:rPr>
              <a:t>Past, present and/or anticipation of future gifts has no impact on admission decisions</a:t>
            </a:r>
          </a:p>
          <a:p>
            <a:pPr marL="457200" indent="-457200">
              <a:lnSpc>
                <a:spcPct val="150000"/>
              </a:lnSpc>
              <a:buFont typeface="Arial" panose="020B0604020202020204" pitchFamily="34" charset="0"/>
              <a:buChar char="•"/>
            </a:pPr>
            <a:r>
              <a:rPr lang="en-US" sz="2000" dirty="0">
                <a:latin typeface="Futura Medium"/>
              </a:rPr>
              <a:t>Advancement or fund-raising staff have no influence on admission decisions</a:t>
            </a:r>
          </a:p>
          <a:p>
            <a:pPr marL="457200" indent="-457200">
              <a:lnSpc>
                <a:spcPct val="150000"/>
              </a:lnSpc>
              <a:buFont typeface="Arial" panose="020B0604020202020204" pitchFamily="34" charset="0"/>
              <a:buChar char="•"/>
            </a:pPr>
            <a:r>
              <a:rPr lang="en-US" sz="2000" dirty="0">
                <a:latin typeface="Futura Medium"/>
              </a:rPr>
              <a:t>Faculty and staff have two pathways to report concerns: </a:t>
            </a:r>
            <a:br>
              <a:rPr lang="en-US" sz="2000" dirty="0">
                <a:latin typeface="Futura Medium"/>
              </a:rPr>
            </a:br>
            <a:r>
              <a:rPr lang="en-US" sz="2000" dirty="0">
                <a:latin typeface="Futura Medium"/>
              </a:rPr>
              <a:t>1. Immediate supervisor or HR representative</a:t>
            </a:r>
            <a:br>
              <a:rPr lang="en-US" sz="2000" dirty="0">
                <a:latin typeface="Futura Medium"/>
              </a:rPr>
            </a:br>
            <a:r>
              <a:rPr lang="en-US" sz="2000" dirty="0">
                <a:latin typeface="Futura Medium"/>
              </a:rPr>
              <a:t>2. </a:t>
            </a:r>
            <a:r>
              <a:rPr lang="en-US" sz="2000" dirty="0">
                <a:latin typeface="Futura Medium"/>
                <a:hlinkClick r:id="rId2"/>
              </a:rPr>
              <a:t>Ethics Point Helpline</a:t>
            </a:r>
            <a:endParaRPr lang="en-US" sz="1400" dirty="0">
              <a:latin typeface="Futura Medium"/>
            </a:endParaRPr>
          </a:p>
        </p:txBody>
      </p:sp>
    </p:spTree>
    <p:extLst>
      <p:ext uri="{BB962C8B-B14F-4D97-AF65-F5344CB8AC3E}">
        <p14:creationId xmlns:p14="http://schemas.microsoft.com/office/powerpoint/2010/main" val="3102879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134" y="916281"/>
            <a:ext cx="9144000" cy="1808641"/>
          </a:xfrm>
        </p:spPr>
        <p:txBody>
          <a:bodyPr>
            <a:noAutofit/>
          </a:bodyPr>
          <a:lstStyle/>
          <a:p>
            <a:r>
              <a:rPr lang="en-US" sz="4800" b="1" cap="small" dirty="0">
                <a:solidFill>
                  <a:schemeClr val="bg1"/>
                </a:solidFill>
                <a:effectLst>
                  <a:outerShdw blurRad="38100" dist="38100" dir="2700000" algn="tl">
                    <a:srgbClr val="000000">
                      <a:alpha val="43137"/>
                    </a:srgbClr>
                  </a:outerShdw>
                </a:effectLst>
                <a:latin typeface="Futura Bk BT" panose="020B0502020204020303" pitchFamily="34" charset="0"/>
              </a:rPr>
              <a:t>Frequently Asked Questions</a:t>
            </a:r>
            <a:endParaRPr lang="en-US" sz="4800" b="1" cap="small"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236597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675407" y="1868525"/>
            <a:ext cx="10880438" cy="3556441"/>
          </a:xfrm>
        </p:spPr>
        <p:txBody>
          <a:bodyPr>
            <a:noAutofit/>
          </a:bodyPr>
          <a:lstStyle/>
          <a:p>
            <a:pPr lvl="1">
              <a:lnSpc>
                <a:spcPct val="100000"/>
              </a:lnSpc>
              <a:spcBef>
                <a:spcPts val="600"/>
              </a:spcBef>
            </a:pPr>
            <a:r>
              <a:rPr lang="en-US" dirty="0">
                <a:latin typeface="Futura Medium"/>
              </a:rPr>
              <a:t>Governing board members play no role in admission decisions.</a:t>
            </a:r>
          </a:p>
          <a:p>
            <a:pPr lvl="1">
              <a:lnSpc>
                <a:spcPct val="100000"/>
              </a:lnSpc>
              <a:spcBef>
                <a:spcPts val="600"/>
              </a:spcBef>
            </a:pPr>
            <a:r>
              <a:rPr lang="en-US" dirty="0">
                <a:latin typeface="Futura Medium"/>
              </a:rPr>
              <a:t>Governing board members are encouraged to use the IRF to alert admission team members about strong student applicants and/or to formally recommend a student for admission</a:t>
            </a:r>
            <a:endParaRPr lang="en-US" b="1" dirty="0">
              <a:latin typeface="Futura Medium"/>
            </a:endParaRPr>
          </a:p>
          <a:p>
            <a:pPr lvl="1">
              <a:lnSpc>
                <a:spcPct val="100000"/>
              </a:lnSpc>
              <a:spcBef>
                <a:spcPts val="600"/>
              </a:spcBef>
            </a:pPr>
            <a:r>
              <a:rPr lang="en-US" dirty="0">
                <a:latin typeface="Futura Medium"/>
              </a:rPr>
              <a:t>For reference, visit the Admission Guidelines FAQs for Governing Boards </a:t>
            </a:r>
            <a:r>
              <a:rPr lang="en-US" dirty="0">
                <a:hlinkClick r:id="rId3"/>
              </a:rPr>
              <a:t>https://www.chapman.edu/campus-services/institutional-compliance-and-internal-audit/institutional-compliance/policies/admissions-guidelines-faq-for-governing-boards.aspx</a:t>
            </a: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67854" y="0"/>
            <a:ext cx="11695545" cy="1838036"/>
          </a:xfrm>
        </p:spPr>
        <p:txBody>
          <a:bodyPr>
            <a:normAutofit/>
          </a:bodyPr>
          <a:lstStyle/>
          <a:p>
            <a:r>
              <a:rPr lang="en-US" sz="4400" dirty="0">
                <a:latin typeface="Futura Bk BT" panose="020B0502020204020303" pitchFamily="34" charset="0"/>
              </a:rPr>
              <a:t>What role do Governing Board Members Play </a:t>
            </a:r>
            <a:br>
              <a:rPr lang="en-US" sz="4400" dirty="0">
                <a:latin typeface="Futura Bk BT" panose="020B0502020204020303" pitchFamily="34" charset="0"/>
              </a:rPr>
            </a:br>
            <a:r>
              <a:rPr lang="en-US" sz="4400" dirty="0">
                <a:latin typeface="Futura Bk BT" panose="020B0502020204020303" pitchFamily="34" charset="0"/>
              </a:rPr>
              <a:t>in admission decisions?</a:t>
            </a:r>
          </a:p>
        </p:txBody>
      </p:sp>
    </p:spTree>
    <p:extLst>
      <p:ext uri="{BB962C8B-B14F-4D97-AF65-F5344CB8AC3E}">
        <p14:creationId xmlns:p14="http://schemas.microsoft.com/office/powerpoint/2010/main" val="356919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655781" y="1965821"/>
            <a:ext cx="10880438" cy="3556441"/>
          </a:xfrm>
        </p:spPr>
        <p:txBody>
          <a:bodyPr>
            <a:noAutofit/>
          </a:bodyPr>
          <a:lstStyle/>
          <a:p>
            <a:pPr lvl="1">
              <a:lnSpc>
                <a:spcPct val="100000"/>
              </a:lnSpc>
              <a:spcBef>
                <a:spcPts val="600"/>
              </a:spcBef>
            </a:pPr>
            <a:r>
              <a:rPr lang="en-US" dirty="0">
                <a:latin typeface="Futura Medium"/>
              </a:rPr>
              <a:t>No, accepting a gift might inadvertently imply that it will be considered in, or influence, the admission decision</a:t>
            </a:r>
          </a:p>
          <a:p>
            <a:pPr lvl="1">
              <a:lnSpc>
                <a:spcPct val="100000"/>
              </a:lnSpc>
              <a:spcBef>
                <a:spcPts val="600"/>
              </a:spcBef>
            </a:pPr>
            <a:r>
              <a:rPr lang="en-US" b="1" i="1" dirty="0">
                <a:latin typeface="Futura Medium"/>
              </a:rPr>
              <a:t>Chapman does not consider past, present or the anticipation of future gifts in admission and/or University business decisions to best avoid any potential undue influence</a:t>
            </a:r>
          </a:p>
          <a:p>
            <a:pPr lvl="1">
              <a:lnSpc>
                <a:spcPct val="100000"/>
              </a:lnSpc>
              <a:spcBef>
                <a:spcPts val="600"/>
              </a:spcBef>
            </a:pPr>
            <a:r>
              <a:rPr lang="en-US" dirty="0">
                <a:latin typeface="Futura Medium"/>
              </a:rPr>
              <a:t>If a gift is received from a prospective student family, or someone acting on their behalf, it should be returned.</a:t>
            </a:r>
          </a:p>
          <a:p>
            <a:pPr lvl="1">
              <a:lnSpc>
                <a:spcPct val="100000"/>
              </a:lnSpc>
              <a:spcBef>
                <a:spcPts val="600"/>
              </a:spcBef>
            </a:pPr>
            <a:r>
              <a:rPr lang="en-US" dirty="0">
                <a:latin typeface="Futura Medium"/>
              </a:rPr>
              <a:t>For extra precaution, matter should be reported to the EVP of University Advancement</a:t>
            </a:r>
          </a:p>
          <a:p>
            <a:pPr lvl="1">
              <a:lnSpc>
                <a:spcPct val="100000"/>
              </a:lnSpc>
              <a:spcBef>
                <a:spcPts val="600"/>
              </a:spcBef>
            </a:pPr>
            <a:endParaRPr lang="en-US" dirty="0">
              <a:latin typeface="Futura Medium"/>
            </a:endParaRPr>
          </a:p>
          <a:p>
            <a:pPr lvl="1">
              <a:lnSpc>
                <a:spcPct val="100000"/>
              </a:lnSpc>
              <a:spcBef>
                <a:spcPts val="600"/>
              </a:spcBef>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67854" y="0"/>
            <a:ext cx="11695545" cy="1838036"/>
          </a:xfrm>
        </p:spPr>
        <p:txBody>
          <a:bodyPr>
            <a:normAutofit/>
          </a:bodyPr>
          <a:lstStyle/>
          <a:p>
            <a:r>
              <a:rPr lang="en-US" sz="4400" dirty="0">
                <a:latin typeface="Futura Bk BT" panose="020B0502020204020303" pitchFamily="34" charset="0"/>
              </a:rPr>
              <a:t>Should Gifts Be Accepted by Families or Third Parties of Prospective Student Families?</a:t>
            </a:r>
          </a:p>
        </p:txBody>
      </p:sp>
    </p:spTree>
    <p:extLst>
      <p:ext uri="{BB962C8B-B14F-4D97-AF65-F5344CB8AC3E}">
        <p14:creationId xmlns:p14="http://schemas.microsoft.com/office/powerpoint/2010/main" val="321217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773061" y="2046079"/>
            <a:ext cx="10880438" cy="3556441"/>
          </a:xfrm>
        </p:spPr>
        <p:txBody>
          <a:bodyPr>
            <a:noAutofit/>
          </a:bodyPr>
          <a:lstStyle/>
          <a:p>
            <a:pPr lvl="1">
              <a:lnSpc>
                <a:spcPct val="100000"/>
              </a:lnSpc>
              <a:spcBef>
                <a:spcPts val="600"/>
              </a:spcBef>
            </a:pPr>
            <a:r>
              <a:rPr lang="en-US" dirty="0">
                <a:latin typeface="Futura Medium"/>
              </a:rPr>
              <a:t>No, staff members in the office of advancement cannot make promises or assurances of, or influence, the admission decision</a:t>
            </a:r>
          </a:p>
          <a:p>
            <a:pPr lvl="1">
              <a:lnSpc>
                <a:spcPct val="100000"/>
              </a:lnSpc>
              <a:spcBef>
                <a:spcPts val="600"/>
              </a:spcBef>
            </a:pPr>
            <a:r>
              <a:rPr lang="en-US" dirty="0">
                <a:latin typeface="Futura Medium"/>
              </a:rPr>
              <a:t>Questions regarding admissions should be directed to the Office of Admission; specifically the designated counselor </a:t>
            </a:r>
          </a:p>
          <a:p>
            <a:pPr lvl="1">
              <a:lnSpc>
                <a:spcPct val="100000"/>
              </a:lnSpc>
              <a:spcBef>
                <a:spcPts val="600"/>
              </a:spcBef>
            </a:pPr>
            <a:r>
              <a:rPr lang="en-US" dirty="0">
                <a:latin typeface="Futura Medium"/>
              </a:rPr>
              <a:t>Admission decisions are made by the office of admission and/or school-college admission committees</a:t>
            </a:r>
          </a:p>
          <a:p>
            <a:pPr lvl="1">
              <a:lnSpc>
                <a:spcPct val="100000"/>
              </a:lnSpc>
              <a:spcBef>
                <a:spcPts val="600"/>
              </a:spcBef>
            </a:pPr>
            <a:r>
              <a:rPr lang="en-US" dirty="0">
                <a:latin typeface="Futura Medium"/>
              </a:rPr>
              <a:t>If someone in advancement wants to recommend a student for admission, they should use the IRF form</a:t>
            </a: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67854" y="0"/>
            <a:ext cx="11695545" cy="1838036"/>
          </a:xfrm>
        </p:spPr>
        <p:txBody>
          <a:bodyPr>
            <a:normAutofit/>
          </a:bodyPr>
          <a:lstStyle/>
          <a:p>
            <a:r>
              <a:rPr lang="en-US" sz="4400" dirty="0">
                <a:latin typeface="Futura Bk BT" panose="020B0502020204020303" pitchFamily="34" charset="0"/>
              </a:rPr>
              <a:t>Can Advancement/Fund-Raising Team Members Make Promises of Admission?</a:t>
            </a:r>
          </a:p>
        </p:txBody>
      </p:sp>
    </p:spTree>
    <p:extLst>
      <p:ext uri="{BB962C8B-B14F-4D97-AF65-F5344CB8AC3E}">
        <p14:creationId xmlns:p14="http://schemas.microsoft.com/office/powerpoint/2010/main" val="11792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249382" y="1681019"/>
            <a:ext cx="11833266" cy="4675616"/>
          </a:xfrm>
        </p:spPr>
        <p:txBody>
          <a:bodyPr>
            <a:noAutofit/>
          </a:bodyPr>
          <a:lstStyle/>
          <a:p>
            <a:pPr lvl="1">
              <a:lnSpc>
                <a:spcPct val="100000"/>
              </a:lnSpc>
              <a:spcBef>
                <a:spcPts val="600"/>
              </a:spcBef>
            </a:pPr>
            <a:r>
              <a:rPr lang="en-US" sz="2200" dirty="0">
                <a:latin typeface="Futura Medium"/>
              </a:rPr>
              <a:t>For security and privacy reasons, many donors prefer for their gift or pledge to be anonymous</a:t>
            </a:r>
          </a:p>
          <a:p>
            <a:pPr lvl="1">
              <a:lnSpc>
                <a:spcPct val="100000"/>
              </a:lnSpc>
              <a:spcBef>
                <a:spcPts val="600"/>
              </a:spcBef>
            </a:pPr>
            <a:r>
              <a:rPr lang="en-US" sz="2200" dirty="0">
                <a:latin typeface="Futura Medium"/>
              </a:rPr>
              <a:t>The Anonymity Protocol outlines who will ‘need to know’ the donor information and the levels of anonymity that exist</a:t>
            </a:r>
          </a:p>
          <a:p>
            <a:pPr lvl="1">
              <a:lnSpc>
                <a:spcPct val="100000"/>
              </a:lnSpc>
              <a:spcBef>
                <a:spcPts val="600"/>
              </a:spcBef>
            </a:pPr>
            <a:r>
              <a:rPr lang="en-US" sz="2200" dirty="0">
                <a:latin typeface="Futura Medium"/>
              </a:rPr>
              <a:t>Chapman University will never accept a donation from a completely anonymous or unknown source</a:t>
            </a:r>
          </a:p>
          <a:p>
            <a:pPr lvl="1">
              <a:lnSpc>
                <a:spcPct val="100000"/>
              </a:lnSpc>
              <a:spcBef>
                <a:spcPts val="600"/>
              </a:spcBef>
            </a:pPr>
            <a:r>
              <a:rPr lang="en-US" sz="2200" dirty="0">
                <a:latin typeface="Futura Medium"/>
              </a:rPr>
              <a:t>Chapman may receive electronically transferred securities without donor information.  These can be challenging.  The Gifts of Securities Protocol addresses how these should be handled.</a:t>
            </a:r>
            <a:endParaRPr lang="en-US" sz="2200" dirty="0">
              <a:highlight>
                <a:srgbClr val="FFFF00"/>
              </a:highlight>
              <a:latin typeface="Futura Medium"/>
            </a:endParaRPr>
          </a:p>
          <a:p>
            <a:pPr lvl="1">
              <a:lnSpc>
                <a:spcPct val="100000"/>
              </a:lnSpc>
              <a:spcBef>
                <a:spcPts val="600"/>
              </a:spcBef>
            </a:pPr>
            <a:endParaRPr lang="en-US" sz="2800" dirty="0">
              <a:latin typeface="Futura Bk BT" panose="020B0502020204020303" pitchFamily="34" charset="0"/>
            </a:endParaRPr>
          </a:p>
          <a:p>
            <a:pPr marL="457200" lvl="1" indent="0">
              <a:lnSpc>
                <a:spcPct val="100000"/>
              </a:lnSpc>
              <a:spcBef>
                <a:spcPts val="600"/>
              </a:spcBef>
              <a:buNone/>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101600" y="166260"/>
            <a:ext cx="11714018" cy="1416601"/>
          </a:xfrm>
        </p:spPr>
        <p:txBody>
          <a:bodyPr>
            <a:normAutofit/>
          </a:bodyPr>
          <a:lstStyle/>
          <a:p>
            <a:r>
              <a:rPr lang="en-US" sz="4400" dirty="0">
                <a:latin typeface="Futura Bk BT" panose="020B0502020204020303" pitchFamily="34" charset="0"/>
              </a:rPr>
              <a:t>What Is Difference between anonymous and unknown donation?</a:t>
            </a:r>
          </a:p>
        </p:txBody>
      </p:sp>
    </p:spTree>
    <p:extLst>
      <p:ext uri="{BB962C8B-B14F-4D97-AF65-F5344CB8AC3E}">
        <p14:creationId xmlns:p14="http://schemas.microsoft.com/office/powerpoint/2010/main" val="19048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477982" y="2183907"/>
            <a:ext cx="10550236" cy="4015708"/>
          </a:xfrm>
        </p:spPr>
        <p:txBody>
          <a:bodyPr>
            <a:noAutofit/>
          </a:bodyPr>
          <a:lstStyle/>
          <a:p>
            <a:pPr lvl="1">
              <a:lnSpc>
                <a:spcPct val="100000"/>
              </a:lnSpc>
              <a:spcBef>
                <a:spcPts val="600"/>
              </a:spcBef>
            </a:pPr>
            <a:r>
              <a:rPr lang="en-US" sz="3200" dirty="0">
                <a:latin typeface="Futura Bk BT" panose="020B0502020204020303" pitchFamily="34" charset="0"/>
              </a:rPr>
              <a:t>As a non-profit, we must acknowledge the gifts with a receipt and provide proper credit for tax purposes</a:t>
            </a:r>
          </a:p>
          <a:p>
            <a:pPr lvl="1">
              <a:lnSpc>
                <a:spcPct val="100000"/>
              </a:lnSpc>
              <a:spcBef>
                <a:spcPts val="600"/>
              </a:spcBef>
            </a:pPr>
            <a:r>
              <a:rPr lang="en-US" sz="3200" dirty="0">
                <a:latin typeface="Futura Bk BT" panose="020B0502020204020303" pitchFamily="34" charset="0"/>
              </a:rPr>
              <a:t>State and federal requirements for reporting gift income</a:t>
            </a:r>
          </a:p>
          <a:p>
            <a:pPr lvl="1">
              <a:lnSpc>
                <a:spcPct val="100000"/>
              </a:lnSpc>
              <a:spcBef>
                <a:spcPts val="600"/>
              </a:spcBef>
            </a:pPr>
            <a:r>
              <a:rPr lang="en-US" sz="3200" dirty="0">
                <a:latin typeface="Futura Bk BT" panose="020B0502020204020303" pitchFamily="34" charset="0"/>
              </a:rPr>
              <a:t>Potentiality for fraud, money-laundering, </a:t>
            </a:r>
            <a:r>
              <a:rPr lang="en-US" sz="3200">
                <a:latin typeface="Futura Bk BT" panose="020B0502020204020303" pitchFamily="34" charset="0"/>
              </a:rPr>
              <a:t>tax evasion</a:t>
            </a: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a:p>
            <a:pPr lvl="1">
              <a:lnSpc>
                <a:spcPct val="100000"/>
              </a:lnSpc>
              <a:spcBef>
                <a:spcPts val="600"/>
              </a:spcBef>
            </a:pPr>
            <a:endParaRPr lang="en-US" sz="2800" dirty="0">
              <a:latin typeface="Futura Bk BT" panose="020B0502020204020303" pitchFamily="34" charset="0"/>
            </a:endParaRPr>
          </a:p>
          <a:p>
            <a:pPr marL="457200" lvl="1" indent="0">
              <a:lnSpc>
                <a:spcPct val="100000"/>
              </a:lnSpc>
              <a:spcBef>
                <a:spcPts val="600"/>
              </a:spcBef>
              <a:buNone/>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49382" y="310718"/>
            <a:ext cx="11714018" cy="1305018"/>
          </a:xfrm>
        </p:spPr>
        <p:txBody>
          <a:bodyPr>
            <a:normAutofit/>
          </a:bodyPr>
          <a:lstStyle/>
          <a:p>
            <a:r>
              <a:rPr lang="en-US" sz="4400" dirty="0">
                <a:latin typeface="Futura Bk BT" panose="020B0502020204020303" pitchFamily="34" charset="0"/>
              </a:rPr>
              <a:t>Why Is It Important For Us To Know The Source of Donations?</a:t>
            </a:r>
          </a:p>
        </p:txBody>
      </p:sp>
    </p:spTree>
    <p:extLst>
      <p:ext uri="{BB962C8B-B14F-4D97-AF65-F5344CB8AC3E}">
        <p14:creationId xmlns:p14="http://schemas.microsoft.com/office/powerpoint/2010/main" val="364456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98467" y="1416607"/>
            <a:ext cx="12160333" cy="4339663"/>
          </a:xfrm>
        </p:spPr>
        <p:txBody>
          <a:bodyPr>
            <a:noAutofit/>
          </a:bodyPr>
          <a:lstStyle/>
          <a:p>
            <a:pPr lvl="1">
              <a:lnSpc>
                <a:spcPct val="100000"/>
              </a:lnSpc>
              <a:spcBef>
                <a:spcPts val="600"/>
              </a:spcBef>
            </a:pPr>
            <a:endParaRPr lang="en-US" sz="3200" dirty="0">
              <a:latin typeface="Futura Bk BT" panose="020B0502020204020303" pitchFamily="34" charset="0"/>
            </a:endParaRPr>
          </a:p>
          <a:p>
            <a:pPr lvl="1">
              <a:lnSpc>
                <a:spcPct val="100000"/>
              </a:lnSpc>
              <a:spcBef>
                <a:spcPts val="600"/>
              </a:spcBef>
            </a:pPr>
            <a:endParaRPr lang="en-US" sz="2800" dirty="0">
              <a:latin typeface="Futura Bk BT" panose="020B0502020204020303" pitchFamily="34" charset="0"/>
            </a:endParaRPr>
          </a:p>
          <a:p>
            <a:pPr marL="457200" lvl="1" indent="0">
              <a:lnSpc>
                <a:spcPct val="100000"/>
              </a:lnSpc>
              <a:spcBef>
                <a:spcPts val="600"/>
              </a:spcBef>
              <a:buNone/>
            </a:pPr>
            <a:endParaRPr lang="en-US" sz="3200" dirty="0">
              <a:latin typeface="Futura Bk BT" panose="020B0502020204020303" pitchFamily="34" charset="0"/>
            </a:endParaRPr>
          </a:p>
          <a:p>
            <a:pPr lvl="1">
              <a:lnSpc>
                <a:spcPct val="100000"/>
              </a:lnSpc>
              <a:spcBef>
                <a:spcPts val="600"/>
              </a:spcBef>
            </a:pPr>
            <a:endParaRPr lang="en-US" sz="3200" dirty="0">
              <a:latin typeface="Futura Bk BT" panose="020B0502020204020303" pitchFamily="34" charset="0"/>
            </a:endParaRPr>
          </a:p>
          <a:p>
            <a:pPr marL="457200" lvl="1" indent="0">
              <a:lnSpc>
                <a:spcPct val="100000"/>
              </a:lnSpc>
              <a:spcBef>
                <a:spcPts val="600"/>
              </a:spcBef>
              <a:buNone/>
            </a:pPr>
            <a:endParaRPr lang="en-US" sz="32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249382" y="6"/>
            <a:ext cx="11714018" cy="1416601"/>
          </a:xfrm>
        </p:spPr>
        <p:txBody>
          <a:bodyPr>
            <a:normAutofit/>
          </a:bodyPr>
          <a:lstStyle/>
          <a:p>
            <a:r>
              <a:rPr lang="en-US" sz="4400" dirty="0">
                <a:latin typeface="Futura Bk BT" panose="020B0502020204020303" pitchFamily="34" charset="0"/>
              </a:rPr>
              <a:t>Should we Take Gifts From Third Parties?</a:t>
            </a:r>
          </a:p>
        </p:txBody>
      </p:sp>
      <p:sp>
        <p:nvSpPr>
          <p:cNvPr id="2" name="Rectangle 1">
            <a:extLst>
              <a:ext uri="{FF2B5EF4-FFF2-40B4-BE49-F238E27FC236}">
                <a16:creationId xmlns:a16="http://schemas.microsoft.com/office/drawing/2014/main" id="{144FE75D-9ABE-4753-B664-AE5CD12BC13D}"/>
              </a:ext>
            </a:extLst>
          </p:cNvPr>
          <p:cNvSpPr/>
          <p:nvPr/>
        </p:nvSpPr>
        <p:spPr>
          <a:xfrm>
            <a:off x="840509" y="1697618"/>
            <a:ext cx="9559636" cy="2954655"/>
          </a:xfrm>
          <a:prstGeom prst="rect">
            <a:avLst/>
          </a:prstGeom>
        </p:spPr>
        <p:txBody>
          <a:bodyPr wrap="square">
            <a:spAutoFit/>
          </a:bodyPr>
          <a:lstStyle/>
          <a:p>
            <a:pPr marL="742950" lvl="1" indent="-285750">
              <a:lnSpc>
                <a:spcPct val="100000"/>
              </a:lnSpc>
              <a:spcBef>
                <a:spcPts val="600"/>
              </a:spcBef>
              <a:buFont typeface="Arial" panose="020B0604020202020204" pitchFamily="34" charset="0"/>
              <a:buChar char="•"/>
            </a:pPr>
            <a:r>
              <a:rPr lang="en-US" sz="2200" dirty="0">
                <a:latin typeface="Futura Medium"/>
              </a:rPr>
              <a:t>Chapman’s Gift Acceptance Policy does not preclude the acceptance of a donation offered to Chapman through a third-party agent.  </a:t>
            </a:r>
          </a:p>
          <a:p>
            <a:pPr marL="742950" lvl="1" indent="-285750">
              <a:lnSpc>
                <a:spcPct val="100000"/>
              </a:lnSpc>
              <a:spcBef>
                <a:spcPts val="600"/>
              </a:spcBef>
              <a:buFont typeface="Arial" panose="020B0604020202020204" pitchFamily="34" charset="0"/>
              <a:buChar char="•"/>
            </a:pPr>
            <a:r>
              <a:rPr lang="en-US" sz="2200" dirty="0">
                <a:latin typeface="Futura Medium"/>
              </a:rPr>
              <a:t>However, that third-party agent </a:t>
            </a:r>
            <a:r>
              <a:rPr lang="en-US" sz="2200" i="1" u="sng" dirty="0">
                <a:latin typeface="Futura Medium"/>
              </a:rPr>
              <a:t>must</a:t>
            </a:r>
            <a:r>
              <a:rPr lang="en-US" sz="2200" dirty="0">
                <a:latin typeface="Futura Medium"/>
              </a:rPr>
              <a:t> certify in writing that they have direct knowledge pertaining to the source of funds and its provenance.</a:t>
            </a:r>
          </a:p>
          <a:p>
            <a:pPr marL="742950" lvl="1" indent="-285750">
              <a:spcBef>
                <a:spcPts val="600"/>
              </a:spcBef>
              <a:buFont typeface="Arial" panose="020B0604020202020204" pitchFamily="34" charset="0"/>
              <a:buChar char="•"/>
            </a:pPr>
            <a:r>
              <a:rPr lang="en-US" sz="2200" dirty="0">
                <a:latin typeface="Futura Medium"/>
              </a:rPr>
              <a:t>A gift from a third-party agent cannot be received on behalf of a prospective student family during the admission process.</a:t>
            </a:r>
          </a:p>
        </p:txBody>
      </p:sp>
    </p:spTree>
    <p:extLst>
      <p:ext uri="{BB962C8B-B14F-4D97-AF65-F5344CB8AC3E}">
        <p14:creationId xmlns:p14="http://schemas.microsoft.com/office/powerpoint/2010/main" val="1288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585926" y="1447060"/>
            <a:ext cx="10910658" cy="4452898"/>
          </a:xfrm>
        </p:spPr>
        <p:txBody>
          <a:bodyPr>
            <a:noAutofit/>
          </a:bodyPr>
          <a:lstStyle/>
          <a:p>
            <a:pPr marL="795338" lvl="1" indent="-338138">
              <a:lnSpc>
                <a:spcPct val="100000"/>
              </a:lnSpc>
              <a:spcBef>
                <a:spcPts val="600"/>
              </a:spcBef>
            </a:pPr>
            <a:r>
              <a:rPr lang="en-US" sz="2100" dirty="0">
                <a:latin typeface="Futura Medium"/>
              </a:rPr>
              <a:t>There are appropriate times when Chapman should make special exceptions or honor extraordinary requests. This might include, but not limited to, the following: a student needs extra financial aid in order to graduate; extenuating circumstances that must be considered before admission is granted or denied; academic performance drops inexplicably; or a housing grant is warranted for a student with difficult living conditions</a:t>
            </a:r>
          </a:p>
          <a:p>
            <a:pPr marL="795338" lvl="1" indent="-338138">
              <a:lnSpc>
                <a:spcPct val="100000"/>
              </a:lnSpc>
              <a:spcBef>
                <a:spcPts val="600"/>
              </a:spcBef>
            </a:pPr>
            <a:r>
              <a:rPr lang="en-US" sz="2100" dirty="0">
                <a:highlight>
                  <a:srgbClr val="FFFFFF"/>
                </a:highlight>
                <a:latin typeface="Futura Medium"/>
              </a:rPr>
              <a:t>These kinds of requests will be outlined on an IRF form and reviewed annually, as well as on an as-needed basis, by the IRF Committee (IRFC) </a:t>
            </a:r>
          </a:p>
          <a:p>
            <a:pPr marL="1252538" lvl="2" indent="-338138">
              <a:lnSpc>
                <a:spcPct val="100000"/>
              </a:lnSpc>
              <a:spcBef>
                <a:spcPts val="600"/>
              </a:spcBef>
            </a:pPr>
            <a:r>
              <a:rPr lang="en-US" dirty="0">
                <a:highlight>
                  <a:srgbClr val="FFFFFF"/>
                </a:highlight>
                <a:latin typeface="Futura Medium"/>
              </a:rPr>
              <a:t>The IRFC consists of EVP/COO; EVP/Provost; Chief Compliance Officer; EVP of UA; VP/Dean of Enrollment; and VP/Dean of Student Affairs</a:t>
            </a:r>
            <a:r>
              <a:rPr lang="en-US" dirty="0">
                <a:highlight>
                  <a:srgbClr val="FFFFFF"/>
                </a:highlight>
                <a:latin typeface="Futura Bk BT" panose="020B0502020204020303" pitchFamily="34" charset="0"/>
              </a:rPr>
              <a:t>.</a:t>
            </a:r>
          </a:p>
          <a:p>
            <a:pPr marL="1252538" lvl="2" indent="-338138">
              <a:lnSpc>
                <a:spcPct val="100000"/>
              </a:lnSpc>
              <a:spcBef>
                <a:spcPts val="600"/>
              </a:spcBef>
            </a:pPr>
            <a:r>
              <a:rPr lang="en-US" dirty="0">
                <a:highlight>
                  <a:srgbClr val="FFFFFF"/>
                </a:highlight>
                <a:latin typeface="Futura Medium"/>
              </a:rPr>
              <a:t>The IRFC is advised by the VP &amp; General Counsel</a:t>
            </a:r>
          </a:p>
          <a:p>
            <a:pPr marL="457200" lvl="1" indent="0">
              <a:lnSpc>
                <a:spcPct val="100000"/>
              </a:lnSpc>
              <a:spcBef>
                <a:spcPts val="600"/>
              </a:spcBef>
              <a:buNone/>
            </a:pPr>
            <a:endParaRPr lang="en-US" sz="4000" dirty="0">
              <a:solidFill>
                <a:srgbClr val="FF0000"/>
              </a:solidFill>
              <a:latin typeface="Futura Bk BT" panose="020B0502020204020303" pitchFamily="34" charset="0"/>
            </a:endParaRPr>
          </a:p>
          <a:p>
            <a:pPr lvl="1">
              <a:lnSpc>
                <a:spcPct val="100000"/>
              </a:lnSpc>
              <a:spcBef>
                <a:spcPts val="600"/>
              </a:spcBef>
            </a:pPr>
            <a:endParaRPr lang="en-US" sz="4000" dirty="0">
              <a:latin typeface="Futura Bk BT" panose="020B0502020204020303" pitchFamily="34" charset="0"/>
            </a:endParaRPr>
          </a:p>
          <a:p>
            <a:pPr lvl="1">
              <a:lnSpc>
                <a:spcPct val="100000"/>
              </a:lnSpc>
              <a:spcBef>
                <a:spcPts val="600"/>
              </a:spcBef>
            </a:pPr>
            <a:endParaRPr lang="en-US" sz="40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175490" y="-213756"/>
            <a:ext cx="11889839" cy="1660816"/>
          </a:xfrm>
        </p:spPr>
        <p:txBody>
          <a:bodyPr>
            <a:normAutofit/>
          </a:bodyPr>
          <a:lstStyle/>
          <a:p>
            <a:r>
              <a:rPr lang="en-US" sz="4800" dirty="0">
                <a:latin typeface="Futura Bk BT" panose="020B0502020204020303" pitchFamily="34" charset="0"/>
              </a:rPr>
              <a:t>Should Special Requests Be Granted?</a:t>
            </a:r>
          </a:p>
        </p:txBody>
      </p:sp>
    </p:spTree>
    <p:extLst>
      <p:ext uri="{BB962C8B-B14F-4D97-AF65-F5344CB8AC3E}">
        <p14:creationId xmlns:p14="http://schemas.microsoft.com/office/powerpoint/2010/main" val="173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727969" y="995795"/>
            <a:ext cx="10662081" cy="4452898"/>
          </a:xfrm>
        </p:spPr>
        <p:txBody>
          <a:bodyPr vert="horz" lIns="91440" tIns="45720" rIns="91440" bIns="45720" rtlCol="0" anchor="t">
            <a:noAutofit/>
          </a:bodyPr>
          <a:lstStyle/>
          <a:p>
            <a:pPr lvl="1">
              <a:lnSpc>
                <a:spcPct val="100000"/>
              </a:lnSpc>
              <a:spcBef>
                <a:spcPts val="600"/>
              </a:spcBef>
            </a:pPr>
            <a:endParaRPr lang="en-US" sz="3200" dirty="0">
              <a:latin typeface="Futura Medium"/>
            </a:endParaRPr>
          </a:p>
          <a:p>
            <a:pPr lvl="1">
              <a:lnSpc>
                <a:spcPct val="100000"/>
              </a:lnSpc>
              <a:spcBef>
                <a:spcPts val="600"/>
              </a:spcBef>
            </a:pPr>
            <a:r>
              <a:rPr lang="en-US" sz="2200" dirty="0">
                <a:latin typeface="Futura Medium"/>
              </a:rPr>
              <a:t>Unlike Division I and II Programs, which offer athletic scholarships, Chapman’s Intercollegiate Athletic Program does not “fill” admission slots with top-ranked athletes</a:t>
            </a:r>
          </a:p>
          <a:p>
            <a:pPr lvl="1">
              <a:lnSpc>
                <a:spcPct val="100000"/>
              </a:lnSpc>
              <a:spcBef>
                <a:spcPts val="600"/>
              </a:spcBef>
            </a:pPr>
            <a:r>
              <a:rPr lang="en-US" sz="2200" dirty="0">
                <a:latin typeface="Futura Medium"/>
              </a:rPr>
              <a:t>Athletic coaches do not influence admission decisions</a:t>
            </a:r>
          </a:p>
          <a:p>
            <a:pPr lvl="1">
              <a:lnSpc>
                <a:spcPct val="100000"/>
              </a:lnSpc>
              <a:spcBef>
                <a:spcPts val="600"/>
              </a:spcBef>
            </a:pPr>
            <a:r>
              <a:rPr lang="en-US" sz="2200" dirty="0">
                <a:latin typeface="Futura Medium"/>
              </a:rPr>
              <a:t>The scholar athletes that play on Chapman’s 21 Division III men’s and women’s intercollegiate teams are admitted under the same rubric used for all other undergraduate admissions (460 athletes,  590 including club sports)</a:t>
            </a:r>
          </a:p>
          <a:p>
            <a:pPr marL="457200" lvl="1" indent="0">
              <a:lnSpc>
                <a:spcPct val="100000"/>
              </a:lnSpc>
              <a:spcBef>
                <a:spcPts val="600"/>
              </a:spcBef>
              <a:buNone/>
            </a:pPr>
            <a:endParaRPr lang="en-US" sz="4000" dirty="0">
              <a:latin typeface="Futura Bk BT" panose="020B0502020204020303" pitchFamily="34" charset="0"/>
            </a:endParaRPr>
          </a:p>
          <a:p>
            <a:pPr lvl="1">
              <a:lnSpc>
                <a:spcPct val="100000"/>
              </a:lnSpc>
              <a:spcBef>
                <a:spcPts val="600"/>
              </a:spcBef>
            </a:pPr>
            <a:endParaRPr lang="en-US" sz="4000" dirty="0">
              <a:latin typeface="Futura Bk BT" panose="020B0502020204020303" pitchFamily="34" charset="0"/>
            </a:endParaRPr>
          </a:p>
          <a:p>
            <a:pPr lvl="1">
              <a:lnSpc>
                <a:spcPct val="100000"/>
              </a:lnSpc>
              <a:spcBef>
                <a:spcPts val="600"/>
              </a:spcBef>
            </a:pPr>
            <a:endParaRPr lang="en-US" sz="4000" dirty="0">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138544" y="350982"/>
            <a:ext cx="11926785" cy="851863"/>
          </a:xfrm>
        </p:spPr>
        <p:txBody>
          <a:bodyPr>
            <a:normAutofit/>
          </a:bodyPr>
          <a:lstStyle/>
          <a:p>
            <a:r>
              <a:rPr lang="en-US" sz="4800" dirty="0">
                <a:latin typeface="Futura Bk BT" panose="020B0502020204020303" pitchFamily="34" charset="0"/>
              </a:rPr>
              <a:t>Does Athletics Play a Role in Admission?</a:t>
            </a:r>
          </a:p>
        </p:txBody>
      </p:sp>
    </p:spTree>
    <p:extLst>
      <p:ext uri="{BB962C8B-B14F-4D97-AF65-F5344CB8AC3E}">
        <p14:creationId xmlns:p14="http://schemas.microsoft.com/office/powerpoint/2010/main" val="16880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134" y="916281"/>
            <a:ext cx="9144000" cy="1808641"/>
          </a:xfrm>
        </p:spPr>
        <p:txBody>
          <a:bodyPr>
            <a:noAutofit/>
          </a:bodyPr>
          <a:lstStyle/>
          <a:p>
            <a:r>
              <a:rPr lang="en-US" sz="4800" b="1" cap="small" dirty="0">
                <a:solidFill>
                  <a:schemeClr val="bg1"/>
                </a:solidFill>
                <a:effectLst>
                  <a:outerShdw blurRad="38100" dist="38100" dir="2700000" algn="tl">
                    <a:srgbClr val="000000">
                      <a:alpha val="43137"/>
                    </a:srgbClr>
                  </a:outerShdw>
                </a:effectLst>
                <a:latin typeface="Futura Bk BT" panose="020B0502020204020303" pitchFamily="34" charset="0"/>
              </a:rPr>
              <a:t>Questions &amp; Answers</a:t>
            </a:r>
            <a:endParaRPr lang="en-US" sz="4800" b="1" cap="small"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425414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A10C9-1A0D-4541-AB73-51FC7CE0F9B0}"/>
              </a:ext>
            </a:extLst>
          </p:cNvPr>
          <p:cNvSpPr>
            <a:spLocks noGrp="1"/>
          </p:cNvSpPr>
          <p:nvPr>
            <p:ph type="title"/>
          </p:nvPr>
        </p:nvSpPr>
        <p:spPr>
          <a:xfrm>
            <a:off x="186246" y="47775"/>
            <a:ext cx="11510454" cy="1266675"/>
          </a:xfrm>
        </p:spPr>
        <p:txBody>
          <a:bodyPr>
            <a:noAutofit/>
          </a:bodyPr>
          <a:lstStyle/>
          <a:p>
            <a:pPr lvl="1"/>
            <a:r>
              <a:rPr lang="en-US" sz="4800" b="1" cap="small" dirty="0">
                <a:effectLst>
                  <a:outerShdw blurRad="38100" dist="38100" dir="2700000" algn="tl">
                    <a:srgbClr val="000000">
                      <a:alpha val="43137"/>
                    </a:srgbClr>
                  </a:outerShdw>
                </a:effectLst>
                <a:latin typeface="Futura Bk BT" panose="020B0502020204020303" pitchFamily="34" charset="0"/>
              </a:rPr>
              <a:t>Policies Related to Admissions</a:t>
            </a:r>
          </a:p>
        </p:txBody>
      </p:sp>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186246" y="1577584"/>
            <a:ext cx="11510454" cy="4489323"/>
          </a:xfrm>
        </p:spPr>
        <p:txBody>
          <a:bodyPr>
            <a:noAutofit/>
          </a:bodyPr>
          <a:lstStyle/>
          <a:p>
            <a:pPr lvl="1" indent="0">
              <a:lnSpc>
                <a:spcPct val="100000"/>
              </a:lnSpc>
              <a:spcAft>
                <a:spcPts val="1200"/>
              </a:spcAft>
              <a:buNone/>
            </a:pPr>
            <a:endParaRPr lang="en-US" sz="2000" dirty="0">
              <a:latin typeface="Futura Bk BT"/>
            </a:endParaRPr>
          </a:p>
          <a:p>
            <a:pPr marL="914400" lvl="1">
              <a:lnSpc>
                <a:spcPct val="100000"/>
              </a:lnSpc>
              <a:spcAft>
                <a:spcPts val="1200"/>
              </a:spcAft>
            </a:pPr>
            <a:r>
              <a:rPr lang="en-US" sz="2000" dirty="0">
                <a:latin typeface="Futura Bk BT"/>
              </a:rPr>
              <a:t>Admissions criteria – </a:t>
            </a:r>
            <a:r>
              <a:rPr lang="en-US" sz="2000" b="1" i="1" dirty="0">
                <a:latin typeface="Futura Bk BT"/>
              </a:rPr>
              <a:t>Chapman University does not consider past, present or the anticipation of future contributions or gifts in admission decisions.</a:t>
            </a:r>
            <a:endParaRPr lang="en-US" sz="2000" b="1" i="1" dirty="0">
              <a:latin typeface="Garamond"/>
            </a:endParaRPr>
          </a:p>
          <a:p>
            <a:pPr marL="914400" lvl="1">
              <a:lnSpc>
                <a:spcPct val="100000"/>
              </a:lnSpc>
              <a:spcAft>
                <a:spcPts val="1200"/>
              </a:spcAft>
            </a:pPr>
            <a:r>
              <a:rPr lang="en-US" sz="2000" dirty="0">
                <a:latin typeface="Futura Bk BT"/>
              </a:rPr>
              <a:t>Admissions Committee Members are provided annual training on admission criteria and how to evaluate an application for admission</a:t>
            </a:r>
          </a:p>
          <a:p>
            <a:pPr lvl="1" indent="0">
              <a:lnSpc>
                <a:spcPct val="100000"/>
              </a:lnSpc>
              <a:spcAft>
                <a:spcPts val="1200"/>
              </a:spcAft>
              <a:buNone/>
            </a:pPr>
            <a:endParaRPr lang="en-US" sz="2000" dirty="0">
              <a:solidFill>
                <a:srgbClr val="FF0000"/>
              </a:solidFill>
              <a:latin typeface="Futura Bk BT"/>
            </a:endParaRPr>
          </a:p>
          <a:p>
            <a:pPr marL="914400" lvl="1">
              <a:lnSpc>
                <a:spcPct val="100000"/>
              </a:lnSpc>
              <a:spcAft>
                <a:spcPts val="1200"/>
              </a:spcAft>
            </a:pPr>
            <a:endParaRPr lang="en-US" sz="2000" dirty="0">
              <a:latin typeface="Futura Bk BT"/>
            </a:endParaRPr>
          </a:p>
        </p:txBody>
      </p:sp>
    </p:spTree>
    <p:extLst>
      <p:ext uri="{BB962C8B-B14F-4D97-AF65-F5344CB8AC3E}">
        <p14:creationId xmlns:p14="http://schemas.microsoft.com/office/powerpoint/2010/main" val="8650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Title"/>
          <p:cNvSpPr txBox="1">
            <a:spLocks noGrp="1"/>
          </p:cNvSpPr>
          <p:nvPr>
            <p:ph type="title"/>
          </p:nvPr>
        </p:nvSpPr>
        <p:spPr>
          <a:prstGeom prst="rect">
            <a:avLst/>
          </a:prstGeom>
        </p:spPr>
        <p:txBody>
          <a:bodyPr/>
          <a:lstStyle/>
          <a:p>
            <a:endParaRPr dirty="0"/>
          </a:p>
        </p:txBody>
      </p:sp>
      <p:sp>
        <p:nvSpPr>
          <p:cNvPr id="580" name="Body"/>
          <p:cNvSpPr txBox="1">
            <a:spLocks noGrp="1"/>
          </p:cNvSpPr>
          <p:nvPr>
            <p:ph type="body" idx="1"/>
          </p:nvPr>
        </p:nvSpPr>
        <p:spPr>
          <a:prstGeom prst="rect">
            <a:avLst/>
          </a:prstGeom>
        </p:spPr>
        <p:txBody>
          <a:bodyPr/>
          <a:lstStyle/>
          <a:p>
            <a:endParaRPr dirty="0"/>
          </a:p>
        </p:txBody>
      </p:sp>
      <p:pic>
        <p:nvPicPr>
          <p:cNvPr id="581" name="CHP-003BoardPresentationv9116-small.jpg" descr="CHP-003BoardPresentationv9116-small.jpg"/>
          <p:cNvPicPr>
            <a:picLocks noChangeAspect="1"/>
          </p:cNvPicPr>
          <p:nvPr/>
        </p:nvPicPr>
        <p:blipFill>
          <a:blip r:embed="rId3"/>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640781237"/>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1269505" y="1334262"/>
            <a:ext cx="9450279" cy="4189475"/>
          </a:xfrm>
        </p:spPr>
        <p:txBody>
          <a:bodyPr vert="horz" lIns="91440" tIns="45720" rIns="91440" bIns="45720" rtlCol="0" anchor="t">
            <a:noAutofit/>
          </a:bodyPr>
          <a:lstStyle/>
          <a:p>
            <a:pPr marL="457200" lvl="1" indent="0">
              <a:lnSpc>
                <a:spcPct val="150000"/>
              </a:lnSpc>
              <a:buNone/>
            </a:pPr>
            <a:r>
              <a:rPr lang="en-US" b="1" dirty="0">
                <a:latin typeface="Futura Medium"/>
              </a:rPr>
              <a:t>Undergraduate (UG) Admission</a:t>
            </a:r>
          </a:p>
          <a:p>
            <a:pPr lvl="2">
              <a:lnSpc>
                <a:spcPct val="100000"/>
              </a:lnSpc>
            </a:pPr>
            <a:r>
              <a:rPr lang="en-US" sz="2400" dirty="0">
                <a:latin typeface="Futura Medium"/>
              </a:rPr>
              <a:t>Office of Admission or Admission Committee</a:t>
            </a:r>
          </a:p>
          <a:p>
            <a:pPr lvl="2">
              <a:lnSpc>
                <a:spcPct val="100000"/>
              </a:lnSpc>
            </a:pPr>
            <a:r>
              <a:rPr lang="en-US" sz="2400" dirty="0">
                <a:latin typeface="Futura Medium"/>
              </a:rPr>
              <a:t>Committees within COPA, Art and Dodge</a:t>
            </a:r>
          </a:p>
          <a:p>
            <a:pPr lvl="2">
              <a:lnSpc>
                <a:spcPct val="100000"/>
              </a:lnSpc>
            </a:pPr>
            <a:r>
              <a:rPr lang="en-US" sz="2400" dirty="0">
                <a:latin typeface="Futura Medium"/>
              </a:rPr>
              <a:t>Faculty Admission Committee</a:t>
            </a:r>
          </a:p>
          <a:p>
            <a:pPr lvl="2">
              <a:lnSpc>
                <a:spcPct val="100000"/>
              </a:lnSpc>
            </a:pPr>
            <a:r>
              <a:rPr lang="en-US" sz="2400" dirty="0">
                <a:highlight>
                  <a:srgbClr val="FFFFFF"/>
                </a:highlight>
                <a:latin typeface="Futura Medium"/>
              </a:rPr>
              <a:t>University President</a:t>
            </a:r>
            <a:endParaRPr lang="en-US" sz="1100" dirty="0">
              <a:highlight>
                <a:srgbClr val="FFFF00"/>
              </a:highlight>
              <a:latin typeface="Futura Medium"/>
            </a:endParaRPr>
          </a:p>
          <a:p>
            <a:pPr marL="457200" lvl="1" indent="0">
              <a:spcBef>
                <a:spcPts val="1200"/>
              </a:spcBef>
              <a:buNone/>
            </a:pPr>
            <a:r>
              <a:rPr lang="en-US" b="1" dirty="0">
                <a:latin typeface="Futura Medium"/>
              </a:rPr>
              <a:t>Graduate (GR) Admission</a:t>
            </a:r>
          </a:p>
          <a:p>
            <a:pPr lvl="2">
              <a:lnSpc>
                <a:spcPct val="100000"/>
              </a:lnSpc>
              <a:spcBef>
                <a:spcPts val="1200"/>
              </a:spcBef>
            </a:pPr>
            <a:r>
              <a:rPr lang="en-US" sz="2400" dirty="0">
                <a:latin typeface="Futura Medium"/>
              </a:rPr>
              <a:t>Decentralized by School or College</a:t>
            </a:r>
          </a:p>
          <a:p>
            <a:pPr lvl="2">
              <a:lnSpc>
                <a:spcPct val="100000"/>
              </a:lnSpc>
              <a:spcBef>
                <a:spcPts val="1200"/>
              </a:spcBef>
            </a:pPr>
            <a:r>
              <a:rPr lang="en-US" sz="2400" dirty="0">
                <a:highlight>
                  <a:srgbClr val="FFFFFF"/>
                </a:highlight>
                <a:latin typeface="Futura Medium"/>
              </a:rPr>
              <a:t>University President</a:t>
            </a:r>
            <a:endParaRPr lang="en-US" sz="1100" dirty="0">
              <a:highlight>
                <a:srgbClr val="FFFF00"/>
              </a:highlight>
              <a:latin typeface="Futura Medium"/>
            </a:endParaRPr>
          </a:p>
          <a:p>
            <a:pPr lvl="2">
              <a:lnSpc>
                <a:spcPct val="100000"/>
              </a:lnSpc>
              <a:spcBef>
                <a:spcPts val="1200"/>
              </a:spcBef>
            </a:pPr>
            <a:endParaRPr lang="en-US" sz="2400" dirty="0">
              <a:highlight>
                <a:srgbClr val="FFFFFF"/>
              </a:highlight>
              <a:latin typeface="Futura Bk BT" panose="020B0502020204020303" pitchFamily="34" charset="0"/>
            </a:endParaRPr>
          </a:p>
        </p:txBody>
      </p:sp>
      <p:sp>
        <p:nvSpPr>
          <p:cNvPr id="3" name="Title 2">
            <a:extLst>
              <a:ext uri="{FF2B5EF4-FFF2-40B4-BE49-F238E27FC236}">
                <a16:creationId xmlns:a16="http://schemas.microsoft.com/office/drawing/2014/main" id="{14D12E6D-DEB3-4DEC-BBCB-E724374741AF}"/>
              </a:ext>
            </a:extLst>
          </p:cNvPr>
          <p:cNvSpPr>
            <a:spLocks noGrp="1"/>
          </p:cNvSpPr>
          <p:nvPr>
            <p:ph type="title"/>
          </p:nvPr>
        </p:nvSpPr>
        <p:spPr>
          <a:xfrm>
            <a:off x="195308" y="8699"/>
            <a:ext cx="10320291" cy="1325563"/>
          </a:xfrm>
        </p:spPr>
        <p:txBody>
          <a:bodyPr>
            <a:normAutofit/>
          </a:bodyPr>
          <a:lstStyle/>
          <a:p>
            <a:r>
              <a:rPr lang="en-US" sz="4800" dirty="0">
                <a:latin typeface="Futura Bk BT" panose="020B0502020204020303" pitchFamily="34" charset="0"/>
              </a:rPr>
              <a:t>Who Makes Admission Decisions?</a:t>
            </a:r>
          </a:p>
        </p:txBody>
      </p:sp>
    </p:spTree>
    <p:extLst>
      <p:ext uri="{BB962C8B-B14F-4D97-AF65-F5344CB8AC3E}">
        <p14:creationId xmlns:p14="http://schemas.microsoft.com/office/powerpoint/2010/main" val="30111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167" y="188198"/>
            <a:ext cx="10111666" cy="2752078"/>
          </a:xfrm>
        </p:spPr>
        <p:txBody>
          <a:bodyPr>
            <a:noAutofit/>
          </a:bodyPr>
          <a:lstStyle/>
          <a:p>
            <a:r>
              <a:rPr lang="en-US" sz="4800" b="1" dirty="0">
                <a:solidFill>
                  <a:schemeClr val="bg1"/>
                </a:solidFill>
                <a:latin typeface="Futura Bk BT" panose="020B0502020204020303" pitchFamily="34" charset="0"/>
                <a:cs typeface="Arial" panose="020B0604020202020204" pitchFamily="34" charset="0"/>
              </a:rPr>
              <a:t>Undergraduate Admission Process</a:t>
            </a:r>
            <a:endParaRPr lang="en-US" b="1" dirty="0">
              <a:solidFill>
                <a:schemeClr val="bg1"/>
              </a:solidFill>
              <a:latin typeface="Futura Bk BT" panose="020B0502020204020303" pitchFamily="34" charset="0"/>
              <a:cs typeface="Arial" panose="020B0604020202020204" pitchFamily="34" charset="0"/>
            </a:endParaRPr>
          </a:p>
        </p:txBody>
      </p:sp>
      <p:sp>
        <p:nvSpPr>
          <p:cNvPr id="3" name="Subtitle 2"/>
          <p:cNvSpPr>
            <a:spLocks noGrp="1"/>
          </p:cNvSpPr>
          <p:nvPr>
            <p:ph type="subTitle" idx="1"/>
          </p:nvPr>
        </p:nvSpPr>
        <p:spPr>
          <a:xfrm>
            <a:off x="2460171" y="3917724"/>
            <a:ext cx="9144000" cy="1655762"/>
          </a:xfrm>
        </p:spPr>
        <p:txBody>
          <a:bodyPr>
            <a:normAutofit/>
          </a:bodyPr>
          <a:lstStyle/>
          <a:p>
            <a:pPr algn="r"/>
            <a:endParaRPr lang="en-US" b="1" dirty="0">
              <a:solidFill>
                <a:schemeClr val="bg1"/>
              </a:solidFill>
              <a:latin typeface="Futura Bk BT" panose="020B0502020204020303" pitchFamily="34" charset="0"/>
              <a:cs typeface="Arial" panose="020B0604020202020204" pitchFamily="34" charset="0"/>
            </a:endParaRPr>
          </a:p>
          <a:p>
            <a:pPr algn="r"/>
            <a:endParaRPr lang="en-US" b="1" dirty="0">
              <a:solidFill>
                <a:schemeClr val="bg1"/>
              </a:solidFill>
              <a:latin typeface="Futura Bk BT" panose="020B0502020204020303" pitchFamily="34" charset="0"/>
              <a:cs typeface="Arial" panose="020B0604020202020204" pitchFamily="34" charset="0"/>
            </a:endParaRPr>
          </a:p>
          <a:p>
            <a:pPr algn="r"/>
            <a:r>
              <a:rPr lang="en-US" b="1" dirty="0">
                <a:solidFill>
                  <a:schemeClr val="bg1"/>
                </a:solidFill>
                <a:latin typeface="Futura Bk BT" panose="020B0502020204020303" pitchFamily="34" charset="0"/>
                <a:cs typeface="Arial" panose="020B0604020202020204" pitchFamily="34" charset="0"/>
              </a:rPr>
              <a:t>March, 2020</a:t>
            </a:r>
          </a:p>
        </p:txBody>
      </p:sp>
    </p:spTree>
    <p:extLst>
      <p:ext uri="{BB962C8B-B14F-4D97-AF65-F5344CB8AC3E}">
        <p14:creationId xmlns:p14="http://schemas.microsoft.com/office/powerpoint/2010/main" val="61710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A10C9-1A0D-4541-AB73-51FC7CE0F9B0}"/>
              </a:ext>
            </a:extLst>
          </p:cNvPr>
          <p:cNvSpPr>
            <a:spLocks noGrp="1"/>
          </p:cNvSpPr>
          <p:nvPr>
            <p:ph type="title"/>
          </p:nvPr>
        </p:nvSpPr>
        <p:spPr>
          <a:xfrm>
            <a:off x="165464" y="-438150"/>
            <a:ext cx="11362308" cy="2036131"/>
          </a:xfrm>
        </p:spPr>
        <p:txBody>
          <a:bodyPr>
            <a:noAutofit/>
          </a:bodyPr>
          <a:lstStyle/>
          <a:p>
            <a:pPr lvl="1"/>
            <a:r>
              <a:rPr lang="en-US" sz="4000" b="1" cap="small" dirty="0">
                <a:effectLst>
                  <a:outerShdw blurRad="38100" dist="38100" dir="2700000" algn="tl">
                    <a:srgbClr val="000000">
                      <a:alpha val="43137"/>
                    </a:srgbClr>
                  </a:outerShdw>
                </a:effectLst>
                <a:latin typeface="Futura Bk BT" panose="020B0502020204020303" pitchFamily="34" charset="0"/>
              </a:rPr>
              <a:t>How Are UG Admission Decisions Made?</a:t>
            </a:r>
          </a:p>
        </p:txBody>
      </p:sp>
      <p:sp>
        <p:nvSpPr>
          <p:cNvPr id="6" name="Content Placeholder 6">
            <a:extLst>
              <a:ext uri="{FF2B5EF4-FFF2-40B4-BE49-F238E27FC236}">
                <a16:creationId xmlns:a16="http://schemas.microsoft.com/office/drawing/2014/main" id="{EB2EB0B2-E911-4A9E-807C-6BEC4EB7FDEB}"/>
              </a:ext>
            </a:extLst>
          </p:cNvPr>
          <p:cNvSpPr>
            <a:spLocks noGrp="1"/>
          </p:cNvSpPr>
          <p:nvPr>
            <p:ph idx="1"/>
          </p:nvPr>
        </p:nvSpPr>
        <p:spPr>
          <a:xfrm>
            <a:off x="664228" y="1198485"/>
            <a:ext cx="11080468" cy="4572922"/>
          </a:xfrm>
        </p:spPr>
        <p:txBody>
          <a:bodyPr>
            <a:noAutofit/>
          </a:bodyPr>
          <a:lstStyle/>
          <a:p>
            <a:pPr lvl="1">
              <a:lnSpc>
                <a:spcPct val="150000"/>
              </a:lnSpc>
              <a:spcBef>
                <a:spcPts val="0"/>
              </a:spcBef>
            </a:pPr>
            <a:r>
              <a:rPr lang="en-US" sz="1800" b="1" dirty="0">
                <a:latin typeface="Futura Medium"/>
              </a:rPr>
              <a:t>Rubric</a:t>
            </a:r>
            <a:r>
              <a:rPr lang="en-US" sz="1800" dirty="0">
                <a:latin typeface="Futura Medium"/>
              </a:rPr>
              <a:t> currently used (next slides)</a:t>
            </a:r>
            <a:br>
              <a:rPr lang="en-US" sz="1800" dirty="0">
                <a:latin typeface="Futura Medium"/>
              </a:rPr>
            </a:br>
            <a:r>
              <a:rPr lang="en-US" sz="1800" b="1" dirty="0">
                <a:latin typeface="Futura Medium"/>
              </a:rPr>
              <a:t>Other factors</a:t>
            </a:r>
            <a:r>
              <a:rPr lang="en-US" sz="1800" dirty="0">
                <a:latin typeface="Futura Medium"/>
              </a:rPr>
              <a:t>: curriculum/preparation for major; interview; character; leadership; essays; and recommendation letters</a:t>
            </a:r>
          </a:p>
          <a:p>
            <a:pPr lvl="1">
              <a:lnSpc>
                <a:spcPct val="150000"/>
              </a:lnSpc>
              <a:spcBef>
                <a:spcPts val="0"/>
              </a:spcBef>
            </a:pPr>
            <a:r>
              <a:rPr lang="en-US" sz="1800" b="1" dirty="0">
                <a:latin typeface="Futura Medium"/>
              </a:rPr>
              <a:t>Balance</a:t>
            </a:r>
            <a:r>
              <a:rPr lang="en-US" sz="1800" dirty="0">
                <a:latin typeface="Futura Medium"/>
              </a:rPr>
              <a:t> the entering class for all majors</a:t>
            </a:r>
          </a:p>
          <a:p>
            <a:pPr lvl="1">
              <a:lnSpc>
                <a:spcPct val="150000"/>
              </a:lnSpc>
              <a:spcBef>
                <a:spcPts val="0"/>
              </a:spcBef>
            </a:pPr>
            <a:r>
              <a:rPr lang="en-US" sz="1800" dirty="0">
                <a:latin typeface="Futura Medium"/>
              </a:rPr>
              <a:t>Consideration of success and retention</a:t>
            </a:r>
          </a:p>
          <a:p>
            <a:pPr lvl="1">
              <a:lnSpc>
                <a:spcPct val="150000"/>
              </a:lnSpc>
              <a:spcBef>
                <a:spcPts val="0"/>
              </a:spcBef>
            </a:pPr>
            <a:r>
              <a:rPr lang="en-US" sz="1800" dirty="0">
                <a:latin typeface="Futura Medium"/>
              </a:rPr>
              <a:t>New </a:t>
            </a:r>
            <a:r>
              <a:rPr lang="en-US" sz="1800" b="1" dirty="0">
                <a:latin typeface="Futura Medium"/>
              </a:rPr>
              <a:t>Internal Recommendation Form (IRF):</a:t>
            </a:r>
            <a:r>
              <a:rPr lang="en-US" sz="1800" dirty="0">
                <a:latin typeface="Futura Medium"/>
              </a:rPr>
              <a:t> will provide campus stakeholders a formal way to submit information to the Admission Committee. This form becomes part of the application file and will be treated just like any other recommendation in terms of impact on admission decisions</a:t>
            </a:r>
            <a:r>
              <a:rPr lang="en-US" sz="2000" dirty="0">
                <a:latin typeface="Futura Medium"/>
              </a:rPr>
              <a:t>. </a:t>
            </a:r>
          </a:p>
          <a:p>
            <a:pPr lvl="2">
              <a:lnSpc>
                <a:spcPct val="150000"/>
              </a:lnSpc>
              <a:spcBef>
                <a:spcPts val="0"/>
              </a:spcBef>
            </a:pPr>
            <a:endParaRPr lang="en-US" sz="1900" dirty="0">
              <a:latin typeface="Futura Medium"/>
            </a:endParaRPr>
          </a:p>
          <a:p>
            <a:pPr lvl="1">
              <a:lnSpc>
                <a:spcPct val="150000"/>
              </a:lnSpc>
              <a:spcBef>
                <a:spcPts val="0"/>
              </a:spcBef>
            </a:pPr>
            <a:endParaRPr lang="en-US" sz="2800" dirty="0">
              <a:latin typeface="Futura Bk BT" panose="020B0502020204020303" pitchFamily="34" charset="0"/>
            </a:endParaRPr>
          </a:p>
        </p:txBody>
      </p:sp>
    </p:spTree>
    <p:extLst>
      <p:ext uri="{BB962C8B-B14F-4D97-AF65-F5344CB8AC3E}">
        <p14:creationId xmlns:p14="http://schemas.microsoft.com/office/powerpoint/2010/main" val="153810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326994"/>
            <a:ext cx="9591315" cy="1143000"/>
          </a:xfrm>
        </p:spPr>
        <p:txBody>
          <a:bodyPr>
            <a:noAutofit/>
          </a:bodyPr>
          <a:lstStyle/>
          <a:p>
            <a:r>
              <a:rPr lang="en-US" b="1" dirty="0">
                <a:latin typeface="Futura Bk BT" panose="020B0502020204020303" pitchFamily="34" charset="0"/>
              </a:rPr>
              <a:t>Admission </a:t>
            </a:r>
            <a:r>
              <a:rPr lang="en-US" dirty="0">
                <a:latin typeface="Futura Bk BT" panose="020B0502020204020303" pitchFamily="34" charset="0"/>
              </a:rPr>
              <a:t>Rubric</a:t>
            </a:r>
            <a:br>
              <a:rPr lang="en-US" b="1" dirty="0">
                <a:latin typeface="Garamond" panose="02020404030301010803" pitchFamily="18" charset="0"/>
                <a:cs typeface="Times New Roman" pitchFamily="18" charset="0"/>
              </a:rPr>
            </a:br>
            <a:r>
              <a:rPr lang="en-US" sz="3200" dirty="0">
                <a:latin typeface="Futura Bk BT" panose="020B0502020204020303" pitchFamily="34" charset="0"/>
              </a:rPr>
              <a:t>Students are ranked* on four factors</a:t>
            </a:r>
            <a:endParaRPr lang="en-US" sz="4800" dirty="0">
              <a:latin typeface="Futura Bk BT" panose="020B0502020204020303" pitchFamily="34" charset="0"/>
            </a:endParaRPr>
          </a:p>
        </p:txBody>
      </p:sp>
      <p:sp>
        <p:nvSpPr>
          <p:cNvPr id="3" name="Content Placeholder 2"/>
          <p:cNvSpPr>
            <a:spLocks noGrp="1"/>
          </p:cNvSpPr>
          <p:nvPr>
            <p:ph idx="1"/>
          </p:nvPr>
        </p:nvSpPr>
        <p:spPr>
          <a:xfrm>
            <a:off x="1981200" y="1714130"/>
            <a:ext cx="9591314" cy="4229470"/>
          </a:xfrm>
        </p:spPr>
        <p:txBody>
          <a:bodyPr vert="horz" lIns="91440" tIns="45720" rIns="91440" bIns="45720" rtlCol="0" anchor="t">
            <a:normAutofit/>
          </a:bodyPr>
          <a:lstStyle/>
          <a:p>
            <a:pPr marL="514350" indent="-514350">
              <a:buAutoNum type="arabicPeriod"/>
            </a:pPr>
            <a:r>
              <a:rPr lang="en-US" dirty="0">
                <a:latin typeface="Futura Medium"/>
                <a:cs typeface="Times New Roman" pitchFamily="18" charset="0"/>
              </a:rPr>
              <a:t>Academics (GPA, test scores**</a:t>
            </a:r>
            <a:r>
              <a:rPr lang="en-US" sz="1400" dirty="0">
                <a:latin typeface="Futura Medium"/>
                <a:cs typeface="Times New Roman" pitchFamily="18" charset="0"/>
              </a:rPr>
              <a:t>, </a:t>
            </a:r>
            <a:r>
              <a:rPr lang="en-US" dirty="0">
                <a:latin typeface="Futura Medium"/>
                <a:cs typeface="Times New Roman" pitchFamily="18" charset="0"/>
              </a:rPr>
              <a:t>curriculum)</a:t>
            </a:r>
          </a:p>
          <a:p>
            <a:pPr marL="514350" indent="-514350">
              <a:buAutoNum type="arabicPeriod"/>
            </a:pPr>
            <a:r>
              <a:rPr lang="en-US" dirty="0">
                <a:latin typeface="Futura Medium"/>
                <a:cs typeface="Times New Roman" pitchFamily="18" charset="0"/>
              </a:rPr>
              <a:t>Extra-curricular/leadership</a:t>
            </a:r>
          </a:p>
          <a:p>
            <a:pPr marL="514350" indent="-514350">
              <a:buAutoNum type="arabicPeriod"/>
            </a:pPr>
            <a:r>
              <a:rPr lang="en-US" dirty="0">
                <a:latin typeface="Futura Medium"/>
                <a:cs typeface="Times New Roman" pitchFamily="18" charset="0"/>
              </a:rPr>
              <a:t>Counselor rating</a:t>
            </a:r>
          </a:p>
          <a:p>
            <a:pPr marL="514350" indent="-514350">
              <a:buAutoNum type="arabicPeriod"/>
            </a:pPr>
            <a:r>
              <a:rPr lang="en-US" dirty="0">
                <a:latin typeface="Futura Medium"/>
                <a:cs typeface="Times New Roman"/>
              </a:rPr>
              <a:t>Talent Rating (COPA, Art and Dodge only)</a:t>
            </a:r>
          </a:p>
          <a:p>
            <a:pPr marL="457200" lvl="1" indent="0">
              <a:buNone/>
            </a:pPr>
            <a:endParaRPr lang="en-US" i="1" dirty="0">
              <a:latin typeface="Futura Medium"/>
              <a:cs typeface="Times New Roman" pitchFamily="18" charset="0"/>
            </a:endParaRPr>
          </a:p>
          <a:p>
            <a:pPr marL="457200" lvl="1" indent="0">
              <a:buNone/>
            </a:pPr>
            <a:r>
              <a:rPr lang="en-US" i="1" dirty="0">
                <a:latin typeface="Futura Medium"/>
                <a:cs typeface="Times New Roman" pitchFamily="18" charset="0"/>
              </a:rPr>
              <a:t>Admission staff utilizes territory management</a:t>
            </a:r>
          </a:p>
          <a:p>
            <a:pPr marL="457200" lvl="1" indent="0">
              <a:buNone/>
            </a:pPr>
            <a:endParaRPr lang="en-US" sz="2000" i="1" dirty="0">
              <a:latin typeface="Futura Medium"/>
            </a:endParaRPr>
          </a:p>
          <a:p>
            <a:pPr marL="457200" lvl="1" indent="0">
              <a:buNone/>
            </a:pPr>
            <a:r>
              <a:rPr lang="en-US" sz="1600" dirty="0">
                <a:latin typeface="Futura Medium"/>
                <a:cs typeface="Times New Roman" pitchFamily="18" charset="0"/>
              </a:rPr>
              <a:t>*Scale of 1-5 used, with one being highest</a:t>
            </a:r>
            <a:br>
              <a:rPr lang="en-US" sz="1600" dirty="0">
                <a:latin typeface="Futura Medium"/>
                <a:cs typeface="Times New Roman" pitchFamily="18" charset="0"/>
              </a:rPr>
            </a:br>
            <a:r>
              <a:rPr lang="en-US" sz="1600" dirty="0">
                <a:latin typeface="Futura Medium"/>
                <a:cs typeface="Times New Roman" pitchFamily="18" charset="0"/>
              </a:rPr>
              <a:t>** Prior to 2021</a:t>
            </a:r>
          </a:p>
          <a:p>
            <a:pPr marL="457200" lvl="1" indent="0">
              <a:buNone/>
            </a:pPr>
            <a:endParaRPr lang="en-US" sz="2000" i="1" dirty="0"/>
          </a:p>
        </p:txBody>
      </p:sp>
      <p:sp>
        <p:nvSpPr>
          <p:cNvPr id="5" name="Rectangle 4"/>
          <p:cNvSpPr/>
          <p:nvPr/>
        </p:nvSpPr>
        <p:spPr>
          <a:xfrm>
            <a:off x="1981200" y="1676400"/>
            <a:ext cx="8001000" cy="427534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C9AA-B561-43A2-86F1-404EF6087C00}" type="slidenum">
              <a:rPr lang="en-US" smtClean="0"/>
              <a:pPr/>
              <a:t>8</a:t>
            </a:fld>
            <a:endParaRPr lang="en-US" dirty="0"/>
          </a:p>
        </p:txBody>
      </p:sp>
    </p:spTree>
    <p:extLst>
      <p:ext uri="{BB962C8B-B14F-4D97-AF65-F5344CB8AC3E}">
        <p14:creationId xmlns:p14="http://schemas.microsoft.com/office/powerpoint/2010/main" val="305050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 y="-175202"/>
            <a:ext cx="9712036" cy="1143000"/>
          </a:xfrm>
        </p:spPr>
        <p:txBody>
          <a:bodyPr>
            <a:normAutofit fontScale="90000"/>
          </a:bodyPr>
          <a:lstStyle/>
          <a:p>
            <a:br>
              <a:rPr lang="en-US" sz="4600" dirty="0">
                <a:latin typeface="Garamond" panose="02020404030301010803" pitchFamily="18" charset="0"/>
              </a:rPr>
            </a:br>
            <a:r>
              <a:rPr lang="en-US" sz="6000" dirty="0">
                <a:latin typeface="Futura Bk BT" panose="020B0502020204020303" pitchFamily="34" charset="0"/>
              </a:rPr>
              <a:t>Academic Rating</a:t>
            </a:r>
          </a:p>
        </p:txBody>
      </p:sp>
      <p:sp>
        <p:nvSpPr>
          <p:cNvPr id="3" name="Content Placeholder 2"/>
          <p:cNvSpPr>
            <a:spLocks noGrp="1"/>
          </p:cNvSpPr>
          <p:nvPr>
            <p:ph idx="1"/>
          </p:nvPr>
        </p:nvSpPr>
        <p:spPr>
          <a:xfrm>
            <a:off x="1775834" y="1299874"/>
            <a:ext cx="9160020" cy="4724400"/>
          </a:xfrm>
        </p:spPr>
        <p:txBody>
          <a:bodyPr>
            <a:normAutofit fontScale="77500" lnSpcReduction="20000"/>
          </a:bodyPr>
          <a:lstStyle/>
          <a:p>
            <a:pPr>
              <a:lnSpc>
                <a:spcPct val="150000"/>
              </a:lnSpc>
            </a:pPr>
            <a:r>
              <a:rPr lang="en-US" dirty="0">
                <a:latin typeface="Futura Medium"/>
                <a:cs typeface="Times New Roman" pitchFamily="18" charset="0"/>
              </a:rPr>
              <a:t>Grade point average in academic solids</a:t>
            </a:r>
          </a:p>
          <a:p>
            <a:pPr lvl="0">
              <a:lnSpc>
                <a:spcPct val="150000"/>
              </a:lnSpc>
            </a:pPr>
            <a:r>
              <a:rPr lang="en-US" dirty="0">
                <a:latin typeface="Futura Medium"/>
                <a:cs typeface="Times New Roman" pitchFamily="18" charset="0"/>
              </a:rPr>
              <a:t>SAT/ACT and SATII (if available)</a:t>
            </a:r>
          </a:p>
          <a:p>
            <a:pPr lvl="0">
              <a:lnSpc>
                <a:spcPct val="150000"/>
              </a:lnSpc>
            </a:pPr>
            <a:r>
              <a:rPr lang="en-US" dirty="0">
                <a:latin typeface="Futura Medium"/>
                <a:cs typeface="Times New Roman" pitchFamily="18" charset="0"/>
              </a:rPr>
              <a:t>Quality of school/ rank-in-class (if provided) or decile ranking</a:t>
            </a:r>
          </a:p>
          <a:p>
            <a:pPr lvl="0">
              <a:lnSpc>
                <a:spcPct val="150000"/>
              </a:lnSpc>
            </a:pPr>
            <a:r>
              <a:rPr lang="en-US" dirty="0">
                <a:latin typeface="Futura Medium"/>
                <a:cs typeface="Times New Roman" pitchFamily="18" charset="0"/>
              </a:rPr>
              <a:t>Strength of program (rigor in the context of available resources) and prep for intended major.</a:t>
            </a:r>
          </a:p>
          <a:p>
            <a:pPr>
              <a:lnSpc>
                <a:spcPct val="150000"/>
              </a:lnSpc>
            </a:pPr>
            <a:r>
              <a:rPr lang="en-US" dirty="0">
                <a:latin typeface="Futura Medium"/>
                <a:cs typeface="Times New Roman" pitchFamily="18" charset="0"/>
              </a:rPr>
              <a:t>Essay and overall writing ability</a:t>
            </a:r>
          </a:p>
          <a:p>
            <a:pPr lvl="0">
              <a:lnSpc>
                <a:spcPct val="150000"/>
              </a:lnSpc>
            </a:pPr>
            <a:r>
              <a:rPr lang="en-US" sz="2600" dirty="0">
                <a:latin typeface="Futura Medium"/>
                <a:cs typeface="Times New Roman" pitchFamily="18" charset="0"/>
              </a:rPr>
              <a:t>L</a:t>
            </a:r>
            <a:r>
              <a:rPr lang="en-US" dirty="0">
                <a:latin typeface="Futura Medium"/>
                <a:cs typeface="Times New Roman" pitchFamily="18" charset="0"/>
              </a:rPr>
              <a:t>etters of recommendation from teachers, counselors, clergy, employers, campus stakeholders, etc.</a:t>
            </a:r>
          </a:p>
          <a:p>
            <a:pPr marL="0" indent="0" algn="r">
              <a:buNone/>
            </a:pPr>
            <a:r>
              <a:rPr lang="en-US" sz="2000" dirty="0">
                <a:latin typeface="Futura Medium"/>
                <a:cs typeface="Times New Roman" pitchFamily="18" charset="0"/>
              </a:rPr>
              <a:t>These factors initially “anchor” the applicant’s Academic Rating</a:t>
            </a:r>
          </a:p>
          <a:p>
            <a:endParaRPr lang="en-US" sz="200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C9AA-B561-43A2-86F1-404EF6087C00}" type="slidenum">
              <a:rPr lang="en-US" smtClean="0"/>
              <a:pPr/>
              <a:t>9</a:t>
            </a:fld>
            <a:endParaRPr lang="en-US" dirty="0"/>
          </a:p>
        </p:txBody>
      </p:sp>
    </p:spTree>
    <p:extLst>
      <p:ext uri="{BB962C8B-B14F-4D97-AF65-F5344CB8AC3E}">
        <p14:creationId xmlns:p14="http://schemas.microsoft.com/office/powerpoint/2010/main" val="314834347"/>
      </p:ext>
    </p:extLst>
  </p:cSld>
  <p:clrMapOvr>
    <a:masterClrMapping/>
  </p:clrMapOvr>
</p:sld>
</file>

<file path=ppt/theme/theme1.xml><?xml version="1.0" encoding="utf-8"?>
<a:theme xmlns:a="http://schemas.openxmlformats.org/drawingml/2006/main" name="Office Theme">
  <a:themeElements>
    <a:clrScheme name="chapman">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U18_Video_FINAL2" id="{94FEF292-2610-1E41-8D65-D00E1C2E243A}" vid="{9C8CAE99-39A6-614E-A23A-5C06B55385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5583</TotalTime>
  <Words>3969</Words>
  <Application>Microsoft Office PowerPoint</Application>
  <PresentationFormat>Widescreen</PresentationFormat>
  <Paragraphs>723</Paragraphs>
  <Slides>40</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Futura Bk BT</vt:lpstr>
      <vt:lpstr>Futura Medium</vt:lpstr>
      <vt:lpstr>Garamond</vt:lpstr>
      <vt:lpstr>Oswald</vt:lpstr>
      <vt:lpstr>Perpetua</vt:lpstr>
      <vt:lpstr>Times New Roman</vt:lpstr>
      <vt:lpstr>Wingdings</vt:lpstr>
      <vt:lpstr>Office Theme</vt:lpstr>
      <vt:lpstr>4_Office Theme</vt:lpstr>
      <vt:lpstr>Chapman University’s  Values and Commitment to  a Fair Admissions Process  Training Materials</vt:lpstr>
      <vt:lpstr>Policies/Protocols  Applicable to All Employees </vt:lpstr>
      <vt:lpstr>Chapman’s Fair Admission Process</vt:lpstr>
      <vt:lpstr>Policies Related to Admissions</vt:lpstr>
      <vt:lpstr>Who Makes Admission Decisions?</vt:lpstr>
      <vt:lpstr>Undergraduate Admission Process</vt:lpstr>
      <vt:lpstr>How Are UG Admission Decisions Made?</vt:lpstr>
      <vt:lpstr>Admission Rubric Students are ranked* on four factors</vt:lpstr>
      <vt:lpstr> Academic Rating</vt:lpstr>
      <vt:lpstr> Testing and Class Rank </vt:lpstr>
      <vt:lpstr>Strength of Curriculum </vt:lpstr>
      <vt:lpstr> Extra-curricular/Leadership examples </vt:lpstr>
      <vt:lpstr>Counselor Rating Think: match, added value to Chapman</vt:lpstr>
      <vt:lpstr>CDM HS- Applicants to fall term in academic rank order</vt:lpstr>
      <vt:lpstr>Graduate Admission Process</vt:lpstr>
      <vt:lpstr>How Are GR Decisions Made?</vt:lpstr>
      <vt:lpstr>Special Circumstances</vt:lpstr>
      <vt:lpstr>Alumni Legacy Admission</vt:lpstr>
      <vt:lpstr>Annual List of Recommended Applicants</vt:lpstr>
      <vt:lpstr>Admission Status Checks</vt:lpstr>
      <vt:lpstr>Barriers  Between Admission Decisions  and Gift Acceptance</vt:lpstr>
      <vt:lpstr>Policies Related to Gift Acceptance</vt:lpstr>
      <vt:lpstr>Who Makes Gift Acceptance Decisions?</vt:lpstr>
      <vt:lpstr>Gift Acceptance Requirements </vt:lpstr>
      <vt:lpstr>How and When Gifts  Should be Accepted </vt:lpstr>
      <vt:lpstr>Gift Solicitation Procedures</vt:lpstr>
      <vt:lpstr>Gifts From Prospective Student Families</vt:lpstr>
      <vt:lpstr>Gifts From Multi-Generational Families</vt:lpstr>
      <vt:lpstr>Sharing of Student Applicant Data</vt:lpstr>
      <vt:lpstr>Frequently Asked Questions</vt:lpstr>
      <vt:lpstr>What role do Governing Board Members Play  in admission decisions?</vt:lpstr>
      <vt:lpstr>Should Gifts Be Accepted by Families or Third Parties of Prospective Student Families?</vt:lpstr>
      <vt:lpstr>Can Advancement/Fund-Raising Team Members Make Promises of Admission?</vt:lpstr>
      <vt:lpstr>What Is Difference between anonymous and unknown donation?</vt:lpstr>
      <vt:lpstr>Why Is It Important For Us To Know The Source of Donations?</vt:lpstr>
      <vt:lpstr>Should we Take Gifts From Third Parties?</vt:lpstr>
      <vt:lpstr>Should Special Requests Be Granted?</vt:lpstr>
      <vt:lpstr>Does Athletics Play a Role in Admission?</vt:lpstr>
      <vt:lpstr>Questions &amp;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Nishida, Gail</cp:lastModifiedBy>
  <cp:revision>314</cp:revision>
  <cp:lastPrinted>2020-03-13T13:23:14Z</cp:lastPrinted>
  <dcterms:created xsi:type="dcterms:W3CDTF">2018-03-15T23:07:36Z</dcterms:created>
  <dcterms:modified xsi:type="dcterms:W3CDTF">2020-03-24T22:44:40Z</dcterms:modified>
</cp:coreProperties>
</file>