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8" r:id="rId2"/>
    <p:sldId id="261" r:id="rId3"/>
    <p:sldId id="268" r:id="rId4"/>
    <p:sldId id="259" r:id="rId5"/>
    <p:sldId id="269" r:id="rId6"/>
    <p:sldId id="270" r:id="rId7"/>
    <p:sldId id="263" r:id="rId8"/>
    <p:sldId id="271" r:id="rId9"/>
    <p:sldId id="267" r:id="rId10"/>
    <p:sldId id="262" r:id="rId11"/>
    <p:sldId id="273" r:id="rId12"/>
    <p:sldId id="265" r:id="rId13"/>
    <p:sldId id="274" r:id="rId14"/>
    <p:sldId id="275" r:id="rId15"/>
    <p:sldId id="272" r:id="rId16"/>
    <p:sldId id="27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CAE9E-4645-4A43-8930-09AA54EE31B4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82C4F-F897-4FC1-883D-A593CEF3A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5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282C4F-F897-4FC1-883D-A593CEF3AD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086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50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2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4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25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7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2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37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8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5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11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0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D00C1-06AA-486A-B74A-323A89431BBD}" type="datetimeFigureOut">
              <a:rPr lang="en-US" smtClean="0"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34498-B624-4BDE-8733-3EC10F081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7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mdb.com/name/nm0000123/" TargetMode="External"/><Relationship Id="rId3" Type="http://schemas.openxmlformats.org/officeDocument/2006/relationships/image" Target="../media/image6.jpeg"/><Relationship Id="rId7" Type="http://schemas.openxmlformats.org/officeDocument/2006/relationships/image" Target="../media/image9.jpeg"/><Relationship Id="rId12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11" Type="http://schemas.openxmlformats.org/officeDocument/2006/relationships/hyperlink" Target="http://www.imdb.com/name/nm0005453/" TargetMode="External"/><Relationship Id="rId5" Type="http://schemas.openxmlformats.org/officeDocument/2006/relationships/hyperlink" Target="http://www.imdb.com/name/nm0000093/" TargetMode="External"/><Relationship Id="rId10" Type="http://schemas.openxmlformats.org/officeDocument/2006/relationships/image" Target="../media/image11.jpeg"/><Relationship Id="rId4" Type="http://schemas.openxmlformats.org/officeDocument/2006/relationships/image" Target="../media/image7.jpe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600200" y="1524000"/>
            <a:ext cx="601980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Spend, Spend, SPEND!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600200" y="2057400"/>
            <a:ext cx="3810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>
                <a:solidFill>
                  <a:schemeClr val="tx1"/>
                </a:solidFill>
              </a:rPr>
              <a:t>2.  Invest in assets . . .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00200" y="3124200"/>
            <a:ext cx="6019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>
                <a:solidFill>
                  <a:schemeClr val="tx1"/>
                </a:solidFill>
              </a:rPr>
              <a:t>4.  Buy a fancy car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600200" y="2590800"/>
            <a:ext cx="6019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>
                <a:solidFill>
                  <a:schemeClr val="tx1"/>
                </a:solidFill>
              </a:rPr>
              <a:t>3.  </a:t>
            </a:r>
            <a:r>
              <a:rPr lang="en-US" dirty="0" smtClean="0">
                <a:solidFill>
                  <a:schemeClr val="tx1"/>
                </a:solidFill>
              </a:rPr>
              <a:t>Travel (OUS)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600200" y="3710940"/>
            <a:ext cx="6019800" cy="697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AutoNum type="arabicPeriod" startAt="5"/>
            </a:pPr>
            <a:r>
              <a:rPr lang="en-US" dirty="0" smtClean="0">
                <a:solidFill>
                  <a:schemeClr val="tx1"/>
                </a:solidFill>
              </a:rPr>
              <a:t>Saving for retirement is . . .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5257800" y="2057400"/>
            <a:ext cx="2057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>
                <a:solidFill>
                  <a:schemeClr val="tx1"/>
                </a:solidFill>
              </a:rPr>
              <a:t>like purses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084938" y="4267200"/>
            <a:ext cx="3020462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>
                <a:solidFill>
                  <a:schemeClr val="tx1"/>
                </a:solidFill>
              </a:rPr>
              <a:t>for </a:t>
            </a:r>
            <a:r>
              <a:rPr lang="en-US" dirty="0" err="1" smtClean="0">
                <a:solidFill>
                  <a:schemeClr val="tx1"/>
                </a:solidFill>
              </a:rPr>
              <a:t>Loooosers</a:t>
            </a:r>
            <a:r>
              <a:rPr lang="en-US" dirty="0" smtClean="0">
                <a:solidFill>
                  <a:schemeClr val="tx1"/>
                </a:solidFill>
              </a:rPr>
              <a:t>!!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81000" y="426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Personal Finance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0920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2" grpId="0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2590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/>
              <a:t>Instead of throwing out </a:t>
            </a:r>
            <a:r>
              <a:rPr lang="en-US" b="1" dirty="0" smtClean="0"/>
              <a:t>damaged </a:t>
            </a:r>
            <a:r>
              <a:rPr lang="en-US" b="1" dirty="0"/>
              <a:t>clothing, repair it instead.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90705" y="1002268"/>
            <a:ext cx="196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Drink more water.</a:t>
            </a:r>
            <a:r>
              <a:rPr lang="en-US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2611944" y="1764268"/>
            <a:ext cx="3920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Make a quadruple batch of a casserole.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51455" y="3657600"/>
            <a:ext cx="3041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Learn how to dress minimally.</a:t>
            </a:r>
            <a:endParaRPr lang="en-US" dirty="0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685800" y="53340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u="sng" dirty="0" smtClean="0"/>
              <a:t>Focus</a:t>
            </a:r>
            <a:r>
              <a:rPr lang="en-US" sz="3200" dirty="0" smtClean="0"/>
              <a:t> on making more money</a:t>
            </a:r>
            <a:endParaRPr lang="en-US" sz="3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676400" y="4419600"/>
            <a:ext cx="5715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Being cheap . . . Is for </a:t>
            </a:r>
            <a:r>
              <a:rPr lang="en-US" sz="2000" dirty="0" err="1" smtClean="0"/>
              <a:t>Looooosers</a:t>
            </a:r>
            <a:r>
              <a:rPr lang="en-US" sz="2000" dirty="0" smtClean="0"/>
              <a:t>! </a:t>
            </a:r>
            <a:endParaRPr lang="en-US" sz="20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5800" y="762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Rule #4 – Save, save, save . . . 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8564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23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3276600" y="5684599"/>
            <a:ext cx="21199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(S&amp;P 500, Russell 3000, Wilshire 5000, etc.)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3505200" y="48006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(80% fail to</a:t>
            </a:r>
          </a:p>
          <a:p>
            <a:pPr algn="ctr"/>
            <a:r>
              <a:rPr lang="en-US" sz="1600" dirty="0" smtClean="0"/>
              <a:t>beat the Index)</a:t>
            </a:r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465116" y="1600200"/>
            <a:ext cx="906483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Bonds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997909" y="2329155"/>
            <a:ext cx="912806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Gov’t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093701" y="5417899"/>
            <a:ext cx="912806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Funds</a:t>
            </a:r>
            <a:endParaRPr lang="en-US" sz="1400" dirty="0"/>
          </a:p>
        </p:txBody>
      </p:sp>
      <p:sp>
        <p:nvSpPr>
          <p:cNvPr id="70" name="Rectangle 69"/>
          <p:cNvSpPr/>
          <p:nvPr/>
        </p:nvSpPr>
        <p:spPr>
          <a:xfrm>
            <a:off x="998954" y="2329155"/>
            <a:ext cx="912806" cy="533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Corporate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363794" y="5746860"/>
            <a:ext cx="912806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Index</a:t>
            </a:r>
            <a:endParaRPr lang="en-US" sz="1400" dirty="0"/>
          </a:p>
        </p:txBody>
      </p:sp>
      <p:sp>
        <p:nvSpPr>
          <p:cNvPr id="87" name="Rectangle 86"/>
          <p:cNvSpPr/>
          <p:nvPr/>
        </p:nvSpPr>
        <p:spPr>
          <a:xfrm>
            <a:off x="465116" y="3124200"/>
            <a:ext cx="906484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Real Estate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998954" y="3886200"/>
            <a:ext cx="912806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Funds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(REITs)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999464" y="3886200"/>
            <a:ext cx="912806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Property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65117" y="762000"/>
            <a:ext cx="906483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Money Market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2362239" y="4800600"/>
            <a:ext cx="912806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Actively Managed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458794" y="4724400"/>
            <a:ext cx="912806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Stocks</a:t>
            </a:r>
            <a:endParaRPr lang="en-US" sz="1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492971"/>
              </p:ext>
            </p:extLst>
          </p:nvPr>
        </p:nvGraphicFramePr>
        <p:xfrm>
          <a:off x="5867400" y="5660682"/>
          <a:ext cx="11575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550"/>
              </a:tblGrid>
              <a:tr h="20859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</a:t>
                      </a:r>
                      <a:endParaRPr lang="en-US" sz="1400" dirty="0"/>
                    </a:p>
                  </a:txBody>
                  <a:tcPr/>
                </a:tc>
              </a:tr>
              <a:tr h="20859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International</a:t>
                      </a:r>
                      <a:endParaRPr lang="en-US" sz="1400" dirty="0"/>
                    </a:p>
                  </a:txBody>
                  <a:tcPr/>
                </a:tc>
              </a:tr>
              <a:tr h="2686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Blend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60657"/>
              </p:ext>
            </p:extLst>
          </p:nvPr>
        </p:nvGraphicFramePr>
        <p:xfrm>
          <a:off x="6506100" y="4724400"/>
          <a:ext cx="1157550" cy="936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550"/>
              </a:tblGrid>
              <a:tr h="2697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/>
                </a:tc>
              </a:tr>
              <a:tr h="26976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Growth</a:t>
                      </a:r>
                      <a:endParaRPr lang="en-US" sz="1400" dirty="0"/>
                    </a:p>
                  </a:txBody>
                  <a:tcPr/>
                </a:tc>
              </a:tr>
              <a:tr h="3266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Blend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24859"/>
              </p:ext>
            </p:extLst>
          </p:nvPr>
        </p:nvGraphicFramePr>
        <p:xfrm>
          <a:off x="7177350" y="5660683"/>
          <a:ext cx="115755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7550"/>
              </a:tblGrid>
              <a:tr h="192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Small</a:t>
                      </a:r>
                      <a:endParaRPr lang="en-US" sz="1400" dirty="0"/>
                    </a:p>
                  </a:txBody>
                  <a:tcPr/>
                </a:tc>
              </a:tr>
              <a:tr h="1920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Mid</a:t>
                      </a:r>
                      <a:endParaRPr lang="en-US" sz="1400" dirty="0"/>
                    </a:p>
                  </a:txBody>
                  <a:tcPr/>
                </a:tc>
              </a:tr>
              <a:tr h="225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Large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Elbow Connector 10"/>
          <p:cNvCxnSpPr>
            <a:stCxn id="55" idx="2"/>
            <a:endCxn id="70" idx="0"/>
          </p:cNvCxnSpPr>
          <p:nvPr/>
        </p:nvCxnSpPr>
        <p:spPr>
          <a:xfrm rot="16200000" flipH="1">
            <a:off x="1089080" y="1962877"/>
            <a:ext cx="195555" cy="53699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>
            <a:stCxn id="55" idx="2"/>
            <a:endCxn id="68" idx="0"/>
          </p:cNvCxnSpPr>
          <p:nvPr/>
        </p:nvCxnSpPr>
        <p:spPr>
          <a:xfrm rot="16200000" flipH="1">
            <a:off x="1588558" y="1463400"/>
            <a:ext cx="195555" cy="153595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26" idx="2"/>
            <a:endCxn id="69" idx="1"/>
          </p:cNvCxnSpPr>
          <p:nvPr/>
        </p:nvCxnSpPr>
        <p:spPr>
          <a:xfrm rot="16200000" flipH="1">
            <a:off x="791050" y="5381947"/>
            <a:ext cx="426799" cy="178504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69" idx="3"/>
            <a:endCxn id="107" idx="1"/>
          </p:cNvCxnSpPr>
          <p:nvPr/>
        </p:nvCxnSpPr>
        <p:spPr>
          <a:xfrm flipV="1">
            <a:off x="2006507" y="5067300"/>
            <a:ext cx="355732" cy="61729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69" idx="3"/>
            <a:endCxn id="71" idx="1"/>
          </p:cNvCxnSpPr>
          <p:nvPr/>
        </p:nvCxnSpPr>
        <p:spPr>
          <a:xfrm>
            <a:off x="2006507" y="5684599"/>
            <a:ext cx="357287" cy="32896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87" idx="2"/>
            <a:endCxn id="88" idx="0"/>
          </p:cNvCxnSpPr>
          <p:nvPr/>
        </p:nvCxnSpPr>
        <p:spPr>
          <a:xfrm rot="16200000" flipH="1">
            <a:off x="1072557" y="3503400"/>
            <a:ext cx="228600" cy="536999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87" idx="2"/>
            <a:endCxn id="89" idx="0"/>
          </p:cNvCxnSpPr>
          <p:nvPr/>
        </p:nvCxnSpPr>
        <p:spPr>
          <a:xfrm rot="16200000" flipH="1">
            <a:off x="1572812" y="3003145"/>
            <a:ext cx="228600" cy="1537509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65117" y="1447800"/>
            <a:ext cx="30400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2971800"/>
            <a:ext cx="3048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33400" y="4495800"/>
            <a:ext cx="78486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Down Arrow 97"/>
          <p:cNvSpPr/>
          <p:nvPr/>
        </p:nvSpPr>
        <p:spPr>
          <a:xfrm>
            <a:off x="4386415" y="1485899"/>
            <a:ext cx="381000" cy="2171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3756915" y="830579"/>
            <a:ext cx="16400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Lower Risk</a:t>
            </a:r>
          </a:p>
          <a:p>
            <a:pPr algn="ctr"/>
            <a:r>
              <a:rPr lang="en-US" dirty="0" smtClean="0"/>
              <a:t>Lower “Return”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3733800" y="3658968"/>
            <a:ext cx="1686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Higher Risk</a:t>
            </a:r>
          </a:p>
          <a:p>
            <a:pPr algn="ctr"/>
            <a:r>
              <a:rPr lang="en-US" dirty="0" smtClean="0"/>
              <a:t>Higher “Return”</a:t>
            </a:r>
            <a:endParaRPr lang="en-US" dirty="0"/>
          </a:p>
        </p:txBody>
      </p:sp>
      <p:sp>
        <p:nvSpPr>
          <p:cNvPr id="102" name="Title 1"/>
          <p:cNvSpPr txBox="1">
            <a:spLocks/>
          </p:cNvSpPr>
          <p:nvPr/>
        </p:nvSpPr>
        <p:spPr>
          <a:xfrm>
            <a:off x="685800" y="762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Rule #5 – </a:t>
            </a:r>
            <a:r>
              <a:rPr lang="en-US" sz="2000" dirty="0" smtClean="0"/>
              <a:t>Investing</a:t>
            </a:r>
            <a:endParaRPr 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096000" y="1447800"/>
            <a:ext cx="0" cy="3048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026998" y="1905000"/>
            <a:ext cx="906483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People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10400" y="2743954"/>
            <a:ext cx="906483" cy="533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Purses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44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6" grpId="0"/>
      <p:bldP spid="55" grpId="0" animBg="1"/>
      <p:bldP spid="68" grpId="0" animBg="1"/>
      <p:bldP spid="69" grpId="0" animBg="1"/>
      <p:bldP spid="70" grpId="0" animBg="1"/>
      <p:bldP spid="71" grpId="0" animBg="1"/>
      <p:bldP spid="87" grpId="0" animBg="1"/>
      <p:bldP spid="88" grpId="0" animBg="1"/>
      <p:bldP spid="89" grpId="0" animBg="1"/>
      <p:bldP spid="106" grpId="0" animBg="1"/>
      <p:bldP spid="107" grpId="0" animBg="1"/>
      <p:bldP spid="26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3259687" y="2588478"/>
            <a:ext cx="2607713" cy="53572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Leveraged Pyramid</a:t>
            </a:r>
            <a:endParaRPr lang="en-US" sz="2000" dirty="0"/>
          </a:p>
        </p:txBody>
      </p:sp>
      <p:sp>
        <p:nvSpPr>
          <p:cNvPr id="18" name="Isosceles Triangle 17"/>
          <p:cNvSpPr/>
          <p:nvPr/>
        </p:nvSpPr>
        <p:spPr>
          <a:xfrm>
            <a:off x="3276600" y="782910"/>
            <a:ext cx="2514600" cy="1852961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Firm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581400" y="2359878"/>
            <a:ext cx="1904577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You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3581400" y="931593"/>
            <a:ext cx="1904577" cy="1400407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Everyone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(Livelihood)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0" y="3247579"/>
            <a:ext cx="22098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Billable hours</a:t>
            </a:r>
          </a:p>
          <a:p>
            <a:r>
              <a:rPr lang="en-US" dirty="0" smtClean="0"/>
              <a:t>Bill per hour</a:t>
            </a:r>
          </a:p>
          <a:p>
            <a:r>
              <a:rPr lang="en-US" dirty="0" smtClean="0"/>
              <a:t>Bill per year</a:t>
            </a:r>
          </a:p>
          <a:p>
            <a:endParaRPr lang="en-US" dirty="0"/>
          </a:p>
          <a:p>
            <a:r>
              <a:rPr lang="en-US" dirty="0" smtClean="0"/>
              <a:t>Charge to clients</a:t>
            </a:r>
          </a:p>
          <a:p>
            <a:endParaRPr lang="en-US" dirty="0" smtClean="0"/>
          </a:p>
          <a:p>
            <a:r>
              <a:rPr lang="en-US" dirty="0" smtClean="0"/>
              <a:t>Collect from clients</a:t>
            </a:r>
          </a:p>
          <a:p>
            <a:r>
              <a:rPr lang="en-US" dirty="0" smtClean="0"/>
              <a:t>What they pay you</a:t>
            </a:r>
          </a:p>
          <a:p>
            <a:r>
              <a:rPr lang="en-US" dirty="0" smtClean="0"/>
              <a:t>Misc. costs of you</a:t>
            </a:r>
          </a:p>
          <a:p>
            <a:endParaRPr lang="en-US" sz="900" dirty="0" smtClean="0"/>
          </a:p>
          <a:p>
            <a:r>
              <a:rPr lang="en-US" dirty="0" smtClean="0"/>
              <a:t>Profit to them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22113" y="3247579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2,000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65764" y="3792647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$800,000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171055" y="4355574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</a:t>
            </a:r>
            <a:r>
              <a:rPr lang="en-US" dirty="0" smtClean="0"/>
              <a:t>650,000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171055" y="4871115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$600,000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89564" y="5175915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($100,000)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11875" y="546357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($50,000)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579821" y="3518327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$400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971800" y="5832902"/>
            <a:ext cx="125547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89564" y="5850047"/>
            <a:ext cx="1202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($500,000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648200" y="3247579"/>
            <a:ext cx="1073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2,400 </a:t>
            </a:r>
            <a:r>
              <a:rPr lang="en-US" dirty="0" err="1" smtClean="0"/>
              <a:t>Hrs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724400" y="5164247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$40/</a:t>
            </a:r>
            <a:r>
              <a:rPr lang="en-US" dirty="0" err="1" smtClean="0"/>
              <a:t>Hr</a:t>
            </a:r>
            <a:endParaRPr lang="en-US" dirty="0"/>
          </a:p>
        </p:txBody>
      </p:sp>
      <p:sp>
        <p:nvSpPr>
          <p:cNvPr id="37" name="Right Arrow 36"/>
          <p:cNvSpPr/>
          <p:nvPr/>
        </p:nvSpPr>
        <p:spPr>
          <a:xfrm>
            <a:off x="4297429" y="3259247"/>
            <a:ext cx="27457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4297429" y="5175915"/>
            <a:ext cx="274571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791200" y="5175915"/>
            <a:ext cx="29785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dirty="0" smtClean="0"/>
              <a:t>Competency = Hors d’oeuvres</a:t>
            </a:r>
            <a:endParaRPr lang="en-US" dirty="0"/>
          </a:p>
        </p:txBody>
      </p:sp>
      <p:sp>
        <p:nvSpPr>
          <p:cNvPr id="49" name="Multiply 48"/>
          <p:cNvSpPr/>
          <p:nvPr/>
        </p:nvSpPr>
        <p:spPr>
          <a:xfrm>
            <a:off x="4865376" y="5000179"/>
            <a:ext cx="609600" cy="685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685800" y="762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Rule #5 – </a:t>
            </a:r>
            <a:r>
              <a:rPr lang="en-US" sz="2000" dirty="0" smtClean="0"/>
              <a:t>Investing in You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123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2" grpId="0"/>
      <p:bldP spid="13" grpId="0"/>
      <p:bldP spid="14" grpId="0"/>
      <p:bldP spid="15" grpId="0"/>
      <p:bldP spid="21" grpId="0"/>
      <p:bldP spid="22" grpId="0"/>
      <p:bldP spid="26" grpId="0"/>
      <p:bldP spid="27" grpId="0"/>
      <p:bldP spid="37" grpId="0" animBg="1"/>
      <p:bldP spid="38" grpId="0" animBg="1"/>
      <p:bldP spid="46" grpId="0"/>
      <p:bldP spid="4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113780" y="1676400"/>
            <a:ext cx="1924820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Opportunity</a:t>
            </a:r>
            <a:endParaRPr lang="en-US" sz="20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5800" y="762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Rule #5 – </a:t>
            </a:r>
            <a:r>
              <a:rPr lang="en-US" sz="2000" dirty="0" smtClean="0"/>
              <a:t>What for?  For the 5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Year . . . </a:t>
            </a:r>
            <a:endParaRPr lang="en-US" sz="2000" dirty="0"/>
          </a:p>
        </p:txBody>
      </p:sp>
      <p:sp>
        <p:nvSpPr>
          <p:cNvPr id="2" name="Oval 1"/>
          <p:cNvSpPr/>
          <p:nvPr/>
        </p:nvSpPr>
        <p:spPr>
          <a:xfrm>
            <a:off x="1752600" y="1143000"/>
            <a:ext cx="3390900" cy="3276600"/>
          </a:xfrm>
          <a:prstGeom prst="ellipse">
            <a:avLst/>
          </a:prstGeom>
          <a:solidFill>
            <a:schemeClr val="accent1">
              <a:lumMod val="40000"/>
              <a:lumOff val="60000"/>
              <a:alpha val="25000"/>
            </a:schemeClr>
          </a:solidFill>
          <a:ln>
            <a:solidFill>
              <a:schemeClr val="accent1">
                <a:shade val="50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076700" y="1143000"/>
            <a:ext cx="3390900" cy="3276600"/>
          </a:xfrm>
          <a:prstGeom prst="ellipse">
            <a:avLst/>
          </a:prstGeom>
          <a:solidFill>
            <a:schemeClr val="accent2">
              <a:lumMod val="40000"/>
              <a:lumOff val="60000"/>
              <a:alpha val="25000"/>
            </a:schemeClr>
          </a:solidFill>
          <a:ln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33700" y="2438400"/>
            <a:ext cx="3390900" cy="3276600"/>
          </a:xfrm>
          <a:prstGeom prst="ellipse">
            <a:avLst/>
          </a:prstGeom>
          <a:solidFill>
            <a:schemeClr val="accent3">
              <a:lumMod val="40000"/>
              <a:lumOff val="60000"/>
              <a:alpha val="25000"/>
            </a:schemeClr>
          </a:solidFill>
          <a:ln>
            <a:solidFill>
              <a:schemeClr val="accent3">
                <a:lumMod val="75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90380" y="1676400"/>
            <a:ext cx="1924820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Interest</a:t>
            </a:r>
            <a:endParaRPr lang="en-US" sz="20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666740" y="4418594"/>
            <a:ext cx="1924820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Resources</a:t>
            </a:r>
            <a:endParaRPr lang="en-US" sz="2000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637780" y="2438400"/>
            <a:ext cx="1924820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You</a:t>
            </a:r>
            <a:endParaRPr lang="en-US" sz="20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199976" y="5791200"/>
            <a:ext cx="2819824" cy="1071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My first awesome “Dude” Venn Diagram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78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Personal</a:t>
            </a:r>
            <a:r>
              <a:rPr lang="en-US" dirty="0" smtClean="0"/>
              <a:t> Finance</a:t>
            </a:r>
            <a:br>
              <a:rPr lang="en-US" dirty="0" smtClean="0"/>
            </a:br>
            <a:r>
              <a:rPr lang="en-US" dirty="0" smtClean="0"/>
              <a:t>5 for 5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1905000"/>
            <a:ext cx="40386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spcBef>
                <a:spcPts val="0"/>
              </a:spcBef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Spend, Spend, SPEND!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Invest in assets . . . like purses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Buy </a:t>
            </a:r>
            <a:r>
              <a:rPr lang="en-US" sz="2000" dirty="0">
                <a:solidFill>
                  <a:schemeClr val="tx1"/>
                </a:solidFill>
              </a:rPr>
              <a:t>a fancy car</a:t>
            </a:r>
          </a:p>
          <a:p>
            <a:pPr marL="514350" indent="-514350" algn="l">
              <a:spcBef>
                <a:spcPts val="0"/>
              </a:spcBef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Travel</a:t>
            </a:r>
          </a:p>
          <a:p>
            <a:pPr marL="514350" indent="-514350" algn="l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Retirement </a:t>
            </a:r>
            <a:r>
              <a:rPr lang="en-US" sz="2000" dirty="0" smtClean="0">
                <a:solidFill>
                  <a:schemeClr val="tx1"/>
                </a:solidFill>
              </a:rPr>
              <a:t>saving is . . . </a:t>
            </a:r>
            <a:r>
              <a:rPr lang="en-US" sz="2000" dirty="0">
                <a:solidFill>
                  <a:schemeClr val="tx1"/>
                </a:solidFill>
              </a:rPr>
              <a:t>for </a:t>
            </a:r>
            <a:r>
              <a:rPr lang="en-US" sz="2000" dirty="0" err="1" smtClean="0">
                <a:solidFill>
                  <a:schemeClr val="tx1"/>
                </a:solidFill>
              </a:rPr>
              <a:t>Looooosers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86400" y="2362200"/>
            <a:ext cx="3352800" cy="198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Emergency fund</a:t>
            </a:r>
          </a:p>
          <a:p>
            <a:pPr marL="514350" indent="-514350" algn="just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Retirement</a:t>
            </a:r>
            <a:endParaRPr lang="en-US" sz="2000" dirty="0">
              <a:solidFill>
                <a:schemeClr val="tx1"/>
              </a:solidFill>
            </a:endParaRPr>
          </a:p>
          <a:p>
            <a:pPr marL="514350" indent="-514350" algn="just">
              <a:spcBef>
                <a:spcPts val="0"/>
              </a:spcBef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Pay off debts</a:t>
            </a:r>
          </a:p>
          <a:p>
            <a:pPr marL="514350" indent="-514350" algn="just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Focus on income growth</a:t>
            </a:r>
          </a:p>
          <a:p>
            <a:pPr marL="514350" indent="-514350" algn="just">
              <a:spcBef>
                <a:spcPts val="0"/>
              </a:spcBef>
              <a:buFont typeface="Arial" pitchFamily="34" charset="0"/>
              <a:buAutoNum type="arabicPeriod"/>
            </a:pPr>
            <a:r>
              <a:rPr lang="en-US" sz="2000" dirty="0" smtClean="0">
                <a:solidFill>
                  <a:schemeClr val="tx1"/>
                </a:solidFill>
              </a:rPr>
              <a:t>Think equity</a:t>
            </a:r>
            <a:endParaRPr lang="en-US" sz="2000" dirty="0">
              <a:solidFill>
                <a:schemeClr val="tx1"/>
              </a:solidFill>
            </a:endParaRPr>
          </a:p>
          <a:p>
            <a:pPr marL="514350" indent="-514350" algn="just">
              <a:spcBef>
                <a:spcPts val="0"/>
              </a:spcBef>
              <a:buAutoNum type="arabicPeriod"/>
            </a:pP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1200" y="5791200"/>
            <a:ext cx="5359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Spend </a:t>
            </a:r>
            <a:r>
              <a:rPr lang="en-US" dirty="0" smtClean="0"/>
              <a:t>prudently, </a:t>
            </a:r>
            <a:r>
              <a:rPr lang="en-US" dirty="0" smtClean="0"/>
              <a:t>invest wisely and </a:t>
            </a:r>
            <a:r>
              <a:rPr lang="en-US" dirty="0" smtClean="0"/>
              <a:t>live purposefully . . .</a:t>
            </a:r>
            <a:endParaRPr lang="en-US" dirty="0"/>
          </a:p>
        </p:txBody>
      </p:sp>
      <p:sp>
        <p:nvSpPr>
          <p:cNvPr id="8" name="Isosceles Triangle 7"/>
          <p:cNvSpPr/>
          <p:nvPr/>
        </p:nvSpPr>
        <p:spPr>
          <a:xfrm>
            <a:off x="4171950" y="4257844"/>
            <a:ext cx="952500" cy="526542"/>
          </a:xfrm>
          <a:prstGeom prst="triangle">
            <a:avLst/>
          </a:prstGeom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256755">
            <a:off x="1447800" y="4191000"/>
            <a:ext cx="6400800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6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“The Claw chooses who will go and who will stay”</a:t>
            </a:r>
            <a:endParaRPr lang="en-US" sz="2800" dirty="0"/>
          </a:p>
        </p:txBody>
      </p:sp>
      <p:pic>
        <p:nvPicPr>
          <p:cNvPr id="2052" name="Picture 4" descr="http://ts4.mm.bing.net/th?id=H.4787755839325951&amp;w=257&amp;h=165&amp;c=7&amp;rs=1&amp;url=http%3a%2f%2fwww.pinterest.com%2fpin%2f393009504952272238%2f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28800"/>
            <a:ext cx="3446629" cy="2212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s2.mm.bing.net/th?id=H.5037542532580305&amp;w=160&amp;h=160&amp;c=7&amp;rs=1&amp;url=https%3a%2f%2fwww.facebook.com%2fpages%2fThe-Claw-from-Toy-Story%2f133994603287872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082" y="1828800"/>
            <a:ext cx="2212817" cy="2212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657600" y="5040868"/>
            <a:ext cx="2153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    Narrative </a:t>
            </a:r>
            <a:r>
              <a:rPr lang="en-US" dirty="0" smtClean="0"/>
              <a:t>Thread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4583668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.    </a:t>
            </a:r>
            <a:r>
              <a:rPr lang="en-US" dirty="0" smtClean="0"/>
              <a:t>5  x   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7600" y="6107668"/>
            <a:ext cx="1408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4.    Prioritize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57600" y="5585936"/>
            <a:ext cx="2318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3.    A word on shyness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5800" y="762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Finding a job . . 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231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 txBox="1">
            <a:spLocks/>
          </p:cNvSpPr>
          <p:nvPr/>
        </p:nvSpPr>
        <p:spPr>
          <a:xfrm>
            <a:off x="685800" y="762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Finding a job . . .</a:t>
            </a:r>
            <a:endParaRPr 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0" y="152400"/>
            <a:ext cx="5086350" cy="6621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57200" y="2701151"/>
            <a:ext cx="2590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Food for thought . . 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176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Arrow 2"/>
          <p:cNvSpPr/>
          <p:nvPr/>
        </p:nvSpPr>
        <p:spPr>
          <a:xfrm>
            <a:off x="1312457" y="3051810"/>
            <a:ext cx="6781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293407" y="2969895"/>
            <a:ext cx="0" cy="5295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94257" y="2977515"/>
            <a:ext cx="0" cy="5295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6743" y="3733799"/>
            <a:ext cx="12314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Graduate</a:t>
            </a:r>
          </a:p>
          <a:p>
            <a:pPr algn="ctr"/>
            <a:r>
              <a:rPr lang="en-US" dirty="0" smtClean="0"/>
              <a:t>Law School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52041" y="3733800"/>
            <a:ext cx="10585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Graduate</a:t>
            </a:r>
          </a:p>
          <a:p>
            <a:pPr algn="ctr"/>
            <a:r>
              <a:rPr lang="en-US" dirty="0" smtClean="0"/>
              <a:t>Life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960407" y="3424354"/>
            <a:ext cx="1524000" cy="1071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Stuff</a:t>
            </a:r>
            <a:endParaRPr lang="en-US" sz="2000" dirty="0"/>
          </a:p>
        </p:txBody>
      </p:sp>
      <p:sp>
        <p:nvSpPr>
          <p:cNvPr id="6" name="Down Arrow 5"/>
          <p:cNvSpPr/>
          <p:nvPr/>
        </p:nvSpPr>
        <p:spPr>
          <a:xfrm>
            <a:off x="904840" y="2514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2057400"/>
            <a:ext cx="1362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You are here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514600" y="2971800"/>
            <a:ext cx="0" cy="5295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33600" y="2602468"/>
            <a:ext cx="756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Year 5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981200"/>
            <a:ext cx="2743200" cy="2590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057400" y="64525"/>
            <a:ext cx="5029199" cy="1078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5 Rules for the first 5 Years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361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349375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Net Worth = Assets + Liabilities</a:t>
            </a:r>
            <a:endParaRPr lang="en-US" sz="4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3048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Some Math Stuff</a:t>
            </a:r>
            <a:endParaRPr lang="en-US" sz="200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2057400" y="3760787"/>
            <a:ext cx="1752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Age</a:t>
            </a:r>
            <a:endParaRPr lang="en-US" sz="4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09800" y="5105400"/>
            <a:ext cx="1447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2"/>
          <p:cNvSpPr txBox="1">
            <a:spLocks/>
          </p:cNvSpPr>
          <p:nvPr/>
        </p:nvSpPr>
        <p:spPr>
          <a:xfrm>
            <a:off x="2057400" y="4800600"/>
            <a:ext cx="1752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10</a:t>
            </a:r>
            <a:endParaRPr lang="en-US" sz="4000" dirty="0"/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3581400" y="4370387"/>
            <a:ext cx="3810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X     Income</a:t>
            </a:r>
            <a:endParaRPr lang="en-US" sz="4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04800" y="32766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89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48" y="152400"/>
            <a:ext cx="7772400" cy="1071446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Some Tax Stuff</a:t>
            </a:r>
            <a:endParaRPr lang="en-US" sz="20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2895600" y="1828800"/>
            <a:ext cx="0" cy="45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755503" y="6134100"/>
            <a:ext cx="356616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4136503" y="5438000"/>
            <a:ext cx="356616" cy="6960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3124200" y="6134100"/>
            <a:ext cx="6313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124200" y="5428488"/>
            <a:ext cx="10123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3124200" y="4648201"/>
            <a:ext cx="16870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517503" y="4648200"/>
            <a:ext cx="358815" cy="7722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4898503" y="3823900"/>
            <a:ext cx="356616" cy="824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3139629" y="3810000"/>
            <a:ext cx="213987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ight Arrow 64"/>
          <p:cNvSpPr/>
          <p:nvPr/>
        </p:nvSpPr>
        <p:spPr>
          <a:xfrm rot="16200000">
            <a:off x="5279503" y="2012655"/>
            <a:ext cx="1066800" cy="6990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3124200" y="6123801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$8,700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3139629" y="5438001"/>
            <a:ext cx="694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$35,350</a:t>
            </a:r>
            <a:endParaRPr lang="en-US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3139629" y="4648201"/>
            <a:ext cx="6944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$85,650</a:t>
            </a:r>
            <a:endParaRPr lang="en-US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3139629" y="3837801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$178,650</a:t>
            </a:r>
            <a:endParaRPr lang="en-US" sz="1200" dirty="0"/>
          </a:p>
        </p:txBody>
      </p:sp>
      <p:sp>
        <p:nvSpPr>
          <p:cNvPr id="70" name="Rectangle 69"/>
          <p:cNvSpPr/>
          <p:nvPr/>
        </p:nvSpPr>
        <p:spPr>
          <a:xfrm>
            <a:off x="5279503" y="2905899"/>
            <a:ext cx="356616" cy="9041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" name="Straight Connector 70"/>
          <p:cNvCxnSpPr/>
          <p:nvPr/>
        </p:nvCxnSpPr>
        <p:spPr>
          <a:xfrm>
            <a:off x="3145903" y="2895600"/>
            <a:ext cx="2133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145903" y="2923401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$388,350</a:t>
            </a:r>
            <a:endParaRPr lang="en-US" sz="1200" dirty="0"/>
          </a:p>
        </p:txBody>
      </p:sp>
      <p:sp>
        <p:nvSpPr>
          <p:cNvPr id="73" name="TextBox 72"/>
          <p:cNvSpPr txBox="1"/>
          <p:nvPr/>
        </p:nvSpPr>
        <p:spPr>
          <a:xfrm>
            <a:off x="5542636" y="2362200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35%</a:t>
            </a:r>
            <a:endParaRPr lang="en-US" sz="1600" dirty="0"/>
          </a:p>
        </p:txBody>
      </p:sp>
      <p:sp>
        <p:nvSpPr>
          <p:cNvPr id="74" name="TextBox 73"/>
          <p:cNvSpPr txBox="1"/>
          <p:nvPr/>
        </p:nvSpPr>
        <p:spPr>
          <a:xfrm>
            <a:off x="5196170" y="3200400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33%</a:t>
            </a:r>
            <a:endParaRPr lang="en-US" sz="1600" dirty="0"/>
          </a:p>
        </p:txBody>
      </p:sp>
      <p:sp>
        <p:nvSpPr>
          <p:cNvPr id="75" name="TextBox 74"/>
          <p:cNvSpPr txBox="1"/>
          <p:nvPr/>
        </p:nvSpPr>
        <p:spPr>
          <a:xfrm>
            <a:off x="4806544" y="4066773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28%</a:t>
            </a:r>
            <a:endParaRPr lang="en-US" sz="1600" dirty="0"/>
          </a:p>
        </p:txBody>
      </p:sp>
      <p:sp>
        <p:nvSpPr>
          <p:cNvPr id="76" name="TextBox 75"/>
          <p:cNvSpPr txBox="1"/>
          <p:nvPr/>
        </p:nvSpPr>
        <p:spPr>
          <a:xfrm>
            <a:off x="4426643" y="4865072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25%</a:t>
            </a:r>
            <a:endParaRPr lang="en-US" sz="1600" dirty="0"/>
          </a:p>
        </p:txBody>
      </p:sp>
      <p:sp>
        <p:nvSpPr>
          <p:cNvPr id="77" name="TextBox 76"/>
          <p:cNvSpPr txBox="1"/>
          <p:nvPr/>
        </p:nvSpPr>
        <p:spPr>
          <a:xfrm>
            <a:off x="4044544" y="5616772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15%</a:t>
            </a:r>
            <a:endParaRPr lang="en-US" sz="1600" dirty="0"/>
          </a:p>
        </p:txBody>
      </p:sp>
      <p:sp>
        <p:nvSpPr>
          <p:cNvPr id="78" name="TextBox 77"/>
          <p:cNvSpPr txBox="1"/>
          <p:nvPr/>
        </p:nvSpPr>
        <p:spPr>
          <a:xfrm>
            <a:off x="3672170" y="6248400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10%</a:t>
            </a:r>
            <a:endParaRPr lang="en-US" sz="1600" dirty="0"/>
          </a:p>
        </p:txBody>
      </p:sp>
      <p:sp>
        <p:nvSpPr>
          <p:cNvPr id="80" name="TextBox 79"/>
          <p:cNvSpPr txBox="1"/>
          <p:nvPr/>
        </p:nvSpPr>
        <p:spPr>
          <a:xfrm>
            <a:off x="228600" y="2209800"/>
            <a:ext cx="24272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Employee</a:t>
            </a:r>
          </a:p>
          <a:p>
            <a:r>
              <a:rPr lang="en-US" dirty="0" smtClean="0"/>
              <a:t>7.7%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6.2% (Soc. Sec./Disability)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0.9% (Medicare)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0.6% (Unemployment)</a:t>
            </a:r>
            <a:endParaRPr lang="en-US" sz="1200" dirty="0"/>
          </a:p>
        </p:txBody>
      </p:sp>
      <p:sp>
        <p:nvSpPr>
          <p:cNvPr id="81" name="TextBox 80"/>
          <p:cNvSpPr txBox="1"/>
          <p:nvPr/>
        </p:nvSpPr>
        <p:spPr>
          <a:xfrm>
            <a:off x="228600" y="4066773"/>
            <a:ext cx="25058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Self-employed</a:t>
            </a:r>
          </a:p>
          <a:p>
            <a:r>
              <a:rPr lang="en-US" dirty="0" smtClean="0"/>
              <a:t>15.3%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12.4% (Soc. Sec./Disability)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/>
              <a:t>2.9% (Medicare)</a:t>
            </a:r>
            <a:endParaRPr lang="en-US" sz="1200" dirty="0"/>
          </a:p>
        </p:txBody>
      </p:sp>
      <p:cxnSp>
        <p:nvCxnSpPr>
          <p:cNvPr id="82" name="Straight Connector 81"/>
          <p:cNvCxnSpPr/>
          <p:nvPr/>
        </p:nvCxnSpPr>
        <p:spPr>
          <a:xfrm>
            <a:off x="6477000" y="1828800"/>
            <a:ext cx="0" cy="4572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85800" y="1219200"/>
            <a:ext cx="1404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Payroll Taxes</a:t>
            </a:r>
            <a:endParaRPr lang="en-US" b="1" u="sng" dirty="0"/>
          </a:p>
        </p:txBody>
      </p:sp>
      <p:sp>
        <p:nvSpPr>
          <p:cNvPr id="84" name="TextBox 83"/>
          <p:cNvSpPr txBox="1"/>
          <p:nvPr/>
        </p:nvSpPr>
        <p:spPr>
          <a:xfrm>
            <a:off x="3456215" y="1219200"/>
            <a:ext cx="2214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Federal Income Taxes</a:t>
            </a:r>
            <a:endParaRPr lang="en-US" b="1" u="sng" dirty="0"/>
          </a:p>
        </p:txBody>
      </p:sp>
      <p:sp>
        <p:nvSpPr>
          <p:cNvPr id="85" name="TextBox 84"/>
          <p:cNvSpPr txBox="1"/>
          <p:nvPr/>
        </p:nvSpPr>
        <p:spPr>
          <a:xfrm>
            <a:off x="6796115" y="1219200"/>
            <a:ext cx="2002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State Income Taxes</a:t>
            </a:r>
            <a:endParaRPr lang="en-US" b="1" u="sng" dirty="0"/>
          </a:p>
        </p:txBody>
      </p:sp>
      <p:sp>
        <p:nvSpPr>
          <p:cNvPr id="86" name="TextBox 85"/>
          <p:cNvSpPr txBox="1"/>
          <p:nvPr/>
        </p:nvSpPr>
        <p:spPr>
          <a:xfrm>
            <a:off x="6820395" y="3086166"/>
            <a:ext cx="2057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California</a:t>
            </a:r>
          </a:p>
          <a:p>
            <a:pPr algn="ctr"/>
            <a:r>
              <a:rPr lang="en-US" dirty="0" smtClean="0">
                <a:latin typeface="Calibri"/>
                <a:cs typeface="Calibri"/>
              </a:rPr>
              <a:t>≈</a:t>
            </a:r>
            <a:r>
              <a:rPr lang="en-US" dirty="0" smtClean="0"/>
              <a:t>9.3% for taxable income over $50K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20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62" grpId="0" animBg="1"/>
      <p:bldP spid="63" grpId="0" animBg="1"/>
      <p:bldP spid="65" grpId="0" animBg="1"/>
      <p:bldP spid="66" grpId="0"/>
      <p:bldP spid="67" grpId="0"/>
      <p:bldP spid="68" grpId="0"/>
      <p:bldP spid="69" grpId="0"/>
      <p:bldP spid="70" grpId="0" animBg="1"/>
      <p:bldP spid="72" grpId="0"/>
      <p:bldP spid="73" grpId="0"/>
      <p:bldP spid="74" grpId="0"/>
      <p:bldP spid="75" grpId="0"/>
      <p:bldP spid="76" grpId="0"/>
      <p:bldP spid="77" grpId="0"/>
      <p:bldP spid="78" grpId="0"/>
      <p:bldP spid="84" grpId="0"/>
      <p:bldP spid="85" grpId="0"/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s1.mm.bing.net/th?id=H.4804381654385520&amp;w=257&amp;h=177&amp;c=7&amp;rs=1&amp;url=http%3a%2f%2fusneando.blogspot.com%2f2011%2f05%2flas-vegas.html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91" y="4669665"/>
            <a:ext cx="2116003" cy="145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s2.mm.bing.net/th?id=H.5006038905194085&amp;w=213&amp;h=168&amp;c=7&amp;rs=1&amp;url=http%3a%2f%2fwww.yelp.com%2fbiz_photos%2fno1-nails-spa-long-beach%3fselect%3dR3PXIBLm6yykHEM1x97MbQ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4669665"/>
            <a:ext cx="1905000" cy="150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ts2.mm.bing.net/th?id=H.4756737579221933&amp;w=234&amp;h=174&amp;c=7&amp;rs=1&amp;url=http%3a%2f%2fjustin-bieber-fan.com%2fjustin-bieber%2fjustin-bieber-concert-tickets-in-singapore%2f&amp;pid=1.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0" y="4669666"/>
            <a:ext cx="2000250" cy="1487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ultiply 3"/>
          <p:cNvSpPr/>
          <p:nvPr/>
        </p:nvSpPr>
        <p:spPr>
          <a:xfrm>
            <a:off x="628891" y="4326766"/>
            <a:ext cx="609600" cy="685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3429000" y="4336893"/>
            <a:ext cx="609600" cy="685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Multiply 17"/>
          <p:cNvSpPr/>
          <p:nvPr/>
        </p:nvSpPr>
        <p:spPr>
          <a:xfrm>
            <a:off x="6019800" y="4336893"/>
            <a:ext cx="609600" cy="685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Multiply 18"/>
          <p:cNvSpPr/>
          <p:nvPr/>
        </p:nvSpPr>
        <p:spPr>
          <a:xfrm>
            <a:off x="6477000" y="4336893"/>
            <a:ext cx="609600" cy="685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http://ts1.mm.bing.net/th?id=H.4937667348070964&amp;w=257&amp;h=188&amp;c=7&amp;rs=1&amp;url=http%3a%2f%2fwww.gagful.com%2f5281%2fwhy-me.html&amp;pid=1.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16" y="1219200"/>
            <a:ext cx="3803684" cy="2782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228600" y="76200"/>
            <a:ext cx="8534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Rule #1 – Emergency fund (3 to 6 months / 6 to 12 months of </a:t>
            </a:r>
            <a:r>
              <a:rPr lang="en-US" sz="2000" u="sng" dirty="0"/>
              <a:t>living</a:t>
            </a:r>
            <a:r>
              <a:rPr lang="en-US" sz="2000" dirty="0"/>
              <a:t> </a:t>
            </a:r>
            <a:r>
              <a:rPr lang="en-US" sz="2000" dirty="0" smtClean="0"/>
              <a:t>expenses)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080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  <p:bldP spid="18" grpId="0" animBg="1"/>
      <p:bldP spid="19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ts4.mm.bing.net/th?id=H.4967796558334627&amp;w=255&amp;h=184&amp;c=7&amp;rs=1&amp;url=http%3a%2f%2fwww.wallpapershell.com%2fwallpapers%2fcelebs%2fdiane-lane%2fdiane-lane-wallpaper-004-1024.htm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36178"/>
            <a:ext cx="1796039" cy="129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data:image/jpeg;base64,/9j/4AAQSkZJRgABAQAAAQABAAD/2wCEAAkGBwgHBgkIBwgKCgkLDRYPDQwMDRsUFRAWIB0iIiAdHx8kKDQsJCYxJx8fLT0tMTU3Ojo6Iys/RD84QzQ5OjcBCgoKDQwNGg8PGjclHyU3Nzc3Nzc3Nzc3Nzc3Nzc3Nzc3Nzc3Nzc3Nzc3Nzc3Nzc3Nzc3Nzc3Nzc3Nzc3Nzc3N//AABEIAHcAngMBIgACEQEDEQH/xAAcAAABBQEBAQAAAAAAAAAAAAADAAIEBQYBBwj/xAA8EAACAQMCBAQEBAQCCwAAAAABAgMABBEFIQYSMUETUWFxIjKBoRRCkbEHI8HRYuEVFiQzQ1JygpKy8f/EABoBAAIDAQEAAAAAAAAAAAAAAAMEAAECBQb/xAAjEQACAgICAgIDAQAAAAAAAAAAAQIRAyESMQQiE0FRYXEy/9oADAMBAAIRAxEAPwD2SlXaVaBnKq+JJTHpb4O7kD75/pVpWe4ukHgwJn8xY1qPZUujMc29SNOuuW6lfP8Au4z96rJL21Ehi/FIJBsR1waZFkJMLeQOZR17UxKa4aARhc6YXU9WWD5myT0GazlzfvdE7nl8s0W5s5geeUZJPU1XSMEY8tc6bb7PQ+Lgx41a2w0Xvij+NyDrVeJTzHtXXlGKyqHg8lyT3qDPMc01m5qGcE5NZcihjljTRuNzRWG1DxmsEGsKWKR9acN6hAfQ70ia648qYQcb1DIORqE+TRSoxQ2qyH1FSpVwkAdvrTp5sFczx28ZklYKg6k15HxZxFc6neylSYbaH4IwvVyemaX8QuK5zf4idBbQseVOYZ8uY/2rJabq8d7ayvIP5keWKHoxI2/9T+tCm2+jcUMQmz8S9vZAUB5YIF2Uk7kk98YqL/rJe3DHwZVihzgsQcVziMzSQRAEn4xESPNgAzfcf+Qqph8JnPM6jEjJGp6Kq9T9akZNLRpxT7NVpl00pLNeFmbYlI3c49+Xb6VcyQNOnOjYP+JTg+2QKxUOsxWiFYXilKj/AIgIX9Bj96n2fGSqeS4tE5R1MDcpH0zj9c0RTjJexlKeN3Am3iSW7kOuMHf3qOJearNNRttVtW8CV5E6FT8Lr7g7H6VUXdvJbNlOVoz0ZdqDKH4Ong8vkqkGLYNcFQ0uPUVID537UFoejJMMelDPWnjeuYxVGxnLmljFExTGOKhRwjahP5UQb5zTGqGQZUmhsu9HbYUJiM1Cj6crz7+LHElxpttDpdnIbc3Kl7i7xnwYs4wo7sx2Ar0DNeT/AMVHW94gtEtwHNrAS7McIGyfm9h9z6U5J0jz0VbMY00AtWDo1vC4wqOQZX9WPbP1PtVPp9pM9zJFbyRQqVBQHPKN+533NFuJ7eJ28IPdT9Gl5SB64z2p2mSMZg1yoCdOWsXSNpHdYgu/xEsDxSqrMG2B2I6Ov02I74BFaLhrgQaofxl/bhVc5Azyg77mr/h6L8aE8dPFgXHIJFBx7Z6dq31vCEhUIuBjpSs8j6iMwx/bMlbcD6TZ/FFZwlh+YqCaHf8AClrdx8jwIfdRWyZcdaAy46Clt3bYxqjxjiHhyfh3GoWsJ5IziZQNmShq6Xtu7Ws3My45o264xkEHy/zr2S5s0vIHimjVlcEEEV4NqFrPw1xPJYtkLC2IyfzxNuP03rpRi1GxFy9qBTDkkyBg46Z2NPhu84BparAvjNIj4HXAHX1qtSTDnFSSscxZGaOGUN0opO1VFpKfOrIPlAaC0OxlYUNTW3NNVtqWaybsVNPzV0sKaDk9KhRyQ1EmDkjlqcVHeguMnarsqrPoDifWV0iwLKQbiTaNfL1rw/jXU2HgoxdjIS7IrbyN2B74/vWo1nVJ9QvGmutyx2AOwHkKz2o6atzINQmIjjhUqJHGwPXYdz7UVz5SE8vjrBgr7ZQJdXT26pLCiHsByj9BRbC18W4QM2w32GwrtxOlpbm5IRS20akb++ar9NvmN6p3+JsEjoajtoTjpntvCtqps4nUYVRtnvWpQ4GB0rPcLknToj2I2zVrNczqeS1hRmHzSSthF/qTSURqXRMcZGcVEkZQCSdqy2q8XT2V5+GubrTFJOAquS33NXthN/pCDnQhsjt0qpvejUFXZnuLOJXsHjsreZbcyDnmuXOBCnp/iPavPeM7iw1mwS60xblrnTwDK8yNzNETjOSNwDg+mTWz1XgxNVvryTUvEfLAQlWK4GPvnJFaHStJjSCSG7xLFInhlX3BXGMe2KbwzS9WxXNBv2SPEruXxbGObJ+JcYxVYvXFam80MWV5faSzsI7aTmgkIzmMjbPqM4qhvrKSxuDFKO2VI6MPOjo1jdj7Y4qzhbKgGqy33qeDyqCaG0OQeg4bFd5s1GD5oqHJoTGEPPWnpTSNqQ2qix7mgsd6czUF33qFmplk+IM5wPWs5q19c6hqDPL4kVjA3hwRqOu+M+58/wC1X9w2em58qr5kQMo2I5ubcdKvlRPKw/KjM6kCbkGVdsYiQn8o7+37nNRIrxVnV1AwhzgDrV3xLaiJr+dBuscSrt+U4GfuazdtCZYQV7vy4z5DNFi01ZxXFqVH0DwJepe6BbOD8XKAw8jUjiSx1XUbZrfTblLYMfiYnfl7geprGfw8v3sojayZAYAivRbe75kB65pJ0paHYxbRi9H4JbTfxQ8YytdAB3lVXbAPmR19evtW10+BLS1SJAAV8qkhkK5OBUOKRpZ3CjKqfOpJtu2SMElpBrlS6MY8cw3UMcAmoBueZCdwRsR3FdvG1B+ZIEji5tgGbJHrt+1UEpjsJLfT0vTLdXDktuC2y7kjsNgP0rXLktdoquL/AKZbiS6Q8X52Ktbxh89wWcf2rPapY3IdoHDPHGeeFzvgHqvt0P1qz4q/kcbMiv8AJaKM+Z5mNWulahatPD8QJ3jYsABjp3PpTsWm9iLbi7Rh4YmWTkK4Pl6UO7uiJvBH5dzW41bSreaJ5dIMMjQwl5zGcgjOBjtvg7elYOdFebxR8x61qSpDWLJzWiZAxIqZHUGBqmo21LNHRUtBSelNZqaWFCd6lFWOkao7NvXJJKjySgdauiuVGzd+UfLmq+cktnOPQ0V5SSajyDO9Ckx+h10BdQ8pUfFF4ePbp/T9KoLyzjsb2G53FrI4517JnqavoGAOG6d65dQFonUYIcfKRtWYzaZzc2FKRsIrC00+yF6lzH4KrnmL5B6dKubG5/lgqcj9q8eSSO1gurdI/wCZE6yxt8wQjoRv71veHtXN5bC5h3J2liHZvMVmWPirBrJbNgLt2IFAh1GW2kKi1lfm+IynPIPTYE/agWt5HMMA4YdR3FWVvKuMZoH2F77GSTrIhlvbyfGDiG2jKZ/7m3P0xVfarFJfs9taQwwgYyoyceWTueuSfarb8JFKeZlXHtUe7urexjZzyKigksewo8cjvoxNRcXR5LxDdcnGOoM0XO0RVFJO3yg/1NVFgbfUrkxSzyRMmVjZDv18u9V+saq19rF9exkhLiZnH/T2+2K0HC+lQ3Vp+IhUfiA2UZ88p9NuldCqOTZquDIvwkEsCFGiBIfGedvfNYnWLVrLULiFhgK5K+oPStVbSSwXXiLBJBcoeWSEPkOO3vVfxwiNJaXaLgTIQc+n/wBrfaN4ZcZtGZilwamRzdKqGfDVKhk2FBkh7Hk+mWHiZoUktAabFEhgeb4myq/vWQydgxzythB9akxWS4y5yTRwEjHKi/Wug+ZrDYRY/wAlixbPSlzfDvXer9a40Yc7UBnQOFRnI7UaOdQnhTj4OxG5WggFNjvTz8Q6YqqA5IqSop9QN1azM8vhzQORysVycfp+oq44euks5yYPDMf50WYb/QnINQ7qZYoPBmj8WEsPhzjl36g1Swy2wuWeN5H5SPhK9MH/ADo3HnGjkZF8cz121ns9RIC5aQdSNiv1qU9rcxjNtdH0Ei5+9ZjgJvHWeZfkIAO/fzraIwIweopCTcZUNxpxsqZZtaiGFNsfckVn9bi1K9s7gXbAjk2A2UY3rayxq4wwqp1mMLCADlT1UDej4pbB5Fao8wHCE1xcN+Fb+Vzbbdq1kOiS6PpgMRygHx423x1q00sS6dIUlt2e3lPMSgJaMn261a3Ye8jEUMTLCeryxEZ9AO9HlluS2LrBxi9Gb06za9vXS8DeKERoiTjK74IPnnaqbjmC6so1iuIfFjJ5llTbkPfmHbPnXoWkabJLqMbyAf7OpUtj5s4P2qfxRosN/akMilgMHbqPKulpQtHMXL5P2fOkj5ORRI5+X1Par/iThS50+R5bZC0GSSAN1/vWZQGOQFsbUHTVjKm0y4tYs4eTB71P59sCquC5BG5qWsoI2oEjq4aokcwzXCx7UNTmnisDKLojekpy21KlQRkWxpD0pUqswyLcuI5InYcyeIvMPSs3p6Y1MsoDReJ8Wf8AlzSpUaH+WcryleRHq3AVosOjM0sakSyM6jyGavlhySEZlHbeuUq5sncmwy1oLHG0igtK/wBNqctuIidsg7Ek5yKVKtw7JLoJDbch5ogCB2PUfWpTAsoLV2lTEccZQ5vsDObjLijtliOQlBgHrUy4fn2pUqcxSfChHJFcrM/qFojlhscjuK8Z430kabrThABFOviIo/L5j9f3pUqxjfvRJr1sz6lkww6ZxU+2mGN6VKjTSC+NN2TFfPSihtqVKgM6sWf/2Q=="/>
          <p:cNvSpPr>
            <a:spLocks noChangeAspect="1" noChangeArrowheads="1"/>
          </p:cNvSpPr>
          <p:nvPr/>
        </p:nvSpPr>
        <p:spPr bwMode="auto">
          <a:xfrm>
            <a:off x="307975" y="-388938"/>
            <a:ext cx="150495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data:image/jpeg;base64,/9j/4AAQSkZJRgABAQAAAQABAAD/2wCEAAkGBxQTEhUUEhQWFBQXFxUUFxQXFBQXFBQYFBQWFxQVFRQYHCggGBwlHBUUITEhJSksLi4uFx8zODMsNygtLisBCgoKDg0OGhAQGiwlHyQsLCwsLCwsLCwsLCwsLCwsLCwsLCwsLCwsLCwsLCwsLCwsLCwsLCwsLCwsLCwsLCwsLP/AABEIAMIBAwMBIgACEQEDEQH/xAAcAAAABwEBAAAAAAAAAAAAAAAAAQIDBAUGBwj/xAA8EAACAQIDBQUGBAUEAwEAAAABAgADEQQSIQUxQVFhBiJxgZETMkKhsfCCwdHxBxQjUmIVM3LhQ6KyJP/EABoBAAIDAQEAAAAAAAAAAAAAAAEDAAIEBQb/xAArEQACAwACAQMDAgcBAAAAAAAAAQIDESExEgQiQRMyUYHBIzNhcZGx0QX/2gAMAwEAAhEDEQA/AOyQQQSwvAQQQSEBATBG8Q+VSeQJ+UhGYjalfNUc/wCR+sh5oKrXN4i82pGVjj1bCWmDrZaHjM3jK3CWdevlpoOkpc8RK1odfFdZVYzaIHGV+0dpX0X1lO9RjME7N4R2fTei33T/AME3FYstvMiCEkM6RWHWji4Q+jGPLUkfPEvUlkixJevGHrSM9WMtWk0A7VqyK9WCq8ZEo2QJnicxjhWIIlCAKxLRWaGTIAbhw1EPLIEQxhiG0QJABmETAY2xkIJdoRaE0FoQDRMEURBCQ9Rw4UOazzgIUEEJASBtupai/UW9ZOJmV7abap0aYBN2NyEBGY8B4aw7nJV88FE48oy7Je2cA8tLzL7W2y7A972Y3uw3gf2oTxPPr1lHsjHms+SiO6Bcsb2vuvf4uHrDG/WCVPBvKuGB4g+f5RG0AzrpqBp/3KX/AFFKe8huZNrX426eHrGn7WqBZT5A6fpLWZZ8kplKp746PthiOml4w6WGsIbedz3rKn/As/zIy+JkhGFS9kaw3aj13xDpaR1K/wD0It5JYVztENVkisij3rr47j5yNWW3h98YnGjoRsi+hwNDapI3tIC8GjNFVKkbYwjBeVbIJhiJigJUgRiDHTGzAEK0QRHIkyACBigYgCKBhAAiNMI9EsJADVokiOxsyEEkRBjjRthCQRBDAgkAeooIUE2nnQQEwSk7U7bXDUr6Z20VTxI59JGAVtnbS0QRcF7EheI0uL8pyPaBNWuWY3sM5J1tvF/L85Ex/aJs1Qt7zBjfXU26+Ua2fjxVz5SLsEAHMlt33ziLNYyCwZxSe1JzKbagJ/dbnyAOhP5mFjcQMPRFNbBqhNyu4KgubdLX8gZLqVFV1Ue6FNRzzVBdV8zfzvymc7Q4oghza+XKo5FgrMfLOPlAn8FsK2ri2qNlAJ6XtoOZ3AczJFGqinvankhygfjILcOFvGRVRlFOkujvqTpx5np9Qekm06FjlQZiL9ATxJO8jQ+ktuEzS32ZWX4cOh5lnqX8y7mXmGxOawNOkD/jXP0zTOUcT7MXdjYcEUZQT8IJBJPykte1QU60SBzq1CWPhTRd3iY2FiFTqZqjQBHeGvTvA+On6ytxezCPdU2O/LYgHmRwjOE7RYZ7AhqR4EGy+ORmIlk5NrgionBlJB+W7wlpeMiV22Vsy9Y5TY6dDpAtS8tsdR9pqj3/AMW1t9ZR1QVNmXKeYvY/WZpQw69PqPJEsNpCvIYrR1asW0a1LR8RQjZeKUypfRZiWggIkCIEVaHBAAIiFFWiSYSAhNEloZEgBDRFo4REgSAElYTiLMQ0gBuCKghJp6cgggm084NYisEUsxsALkzkHabtf/M1mGHUHL3faNqiDjY7vpfrJ38YNt1ndcDQOQFc9aodAFPDwA1PiBMJgsaMooYNf6a+9XfQMeLW3kn9pST+CyXyRtu4J8hfMOZyrcn8R/KVGxmamwY3XRgAQRmzKwOW9uBHpNJi61NBYd57Xzsbsf8AiPh8f/aZ+thSaoZiWJO69wo5cybeHnAixoKL5y+u9CnUFrgH1A8yZT7ZZauGRxv0VrfBUQW16FbD8KmW9PYzItV0qZgwX3R3kKnNmt0OvlKGrmDM2XIzaVaf/jc399OV99otrkuuURsZmDpWUXX2a5d2jbmU+DFvWDDGsQwVTcka2OgH7D06zQ7A2K1UhUsV1tbhxIsw1E6jsns6EAvYgC2qgHqLjfFztUeBkK/I4xhtg4x2BCN0vfS+tzLNOxWJa5d1UtruJadnGy1G4eX6RmrgBymeXqZ/CNCoicRxXZevTHwv5EeUhYKpWwzZkBB4gHQ+I4zuVbZQbhM7tPs3a/duDG13SfaF2VRXRmqG0RVUVABfiQASCN9xxH3zsWJdXHC/MXselufWUKo2ExBpm4Rzpf4TwMvMOadZWI7jg2dNbA8HHTqPlNKlohLxZT4kEHSNJXvJeKoshOnzBGn0leemh5fpI4myuzCypvF02lVTxEl0K0U0a4z0sQYqR0ePAyuDUwGGIRMK8ARRjbRd4iQjE2ijAYQkKiXgUQNDEhBDxpjHHMZeHCrY2asEYNIwQ6TGeqYRgjGNxK00LtuA9ek2Hnkm3iOQfxaplsZ7JTYOqPUPFU923nk08ZkHct/ToCyLx4Dz4nrNP2mviMTUrVGyoQgYg8EzWQHz3+MzWJxzN3MNTUKONix+YAiN16PlFx9rI7YMIDmJZjrexufM/ekYSutwBYcNTc/KR8RhHOtR/K4AHlcGLwtJV108bk/oJZsqkazYxZCHB38DutxJ5+Eu8Ng6Vc3KFGOgyG1uZPDXkOUyuyq5cgLxP30m/wBiYfKAb6238ze35TLZPDTCv5LvY2ylpCy+egv56y1tE4KnYWkkpFY3yN1LgjWiHSPsI2wi2i6YwREuoMdZYSJH+nlkhV0diYP+IvZkVqBdB/UTvC28gakTlWG2iVZKqnX3H6/uJ6PxdJchzEAcydPOeeO2eyf5XGVEH+259pTI3WJvb8LXHh4zfKHGowxnzjLraNqih138wdZnHqG56aS32XWvSt8/1kXGObG/DT74SiZpiyAW1kinUkIteOoYGjTCRbUKknU3vKig8sKLRTRqjIkFoBEMYEMqxiY4TChQXgJocK8SWic0gAyYdogCOqsJBGWJZY6TGmgbCkNGCLtBAXPTBnPu1u3vaPkTVV4Diecuu1m3ggNKmbsfeI4dJzuobkk6/nNNk/hGD0PpfFfUl+hQ9scQCVRmIpqAW/yY62J8Pymewu2zeyjIg0Fri/kv5yX2npvVxApjcAGPBdefpu6Q6ODCL3Ru+I3BJPEDfqZWOYY7X72JrY4t8TeB1v4axsUCd5vfj/bryk1KBsSz304G9jv4/rxkM4gZtdRoLkN9dL+WkGgRp+z2EAIJJtu5cdbWnStl4e9jawAFgN3Qfe6c72BUDsvL6zqOzm7otMdn3GqHROpaCO5o0sdCy0dKywJhGWj7ECQ3rA8RBPEGHIDIeLxi01LsbKoJJ8I47XExHbzaNqXs/wC469QN8pDl4hkuERRtVsdUL1CUwyt3VBsX10zfKQe32Go18IfYFS9H+oALXygWqA/h18VEywTEVK1OhVV6VIMA1IDIFW4tmN733792h6Dadm+yOHWualJquTvLZmutQHgQRcrOlUnuNnOsks1Lr5Oddn8RvW++O7RW3Hfp6SX2g2CcBjfZ/wDje7UjzW/u+KnT05xja9HXpa/rukayWDK3qKoGLSJKxxBCaESqJk2i0g05MoxbRpiyYNYQMQrQi0o0Mix4tCvG7wxKFxRMJYcBkDgoRwRoGLvIQJ425iyY20gQoIi8EhDaYyoxNyb+cie2No5Wq+cVg8tyXNlUZmPICFj7H4xbI/8ApmYe0qWROLNvPIDif+5QtlqPamMtMbrgZmJvdz05fd4+2e0L4qqVUEU0JCpyA3s3U/el7oxVQ0k1IzuLk39xQNb9dLfvGYeeb1tsY23jVXuIbAcOPiQPp+0qadc37vjuB+VtIpKItmYmx93+5+VhwHpHKrqNwF+QO7x5y6KM2PY2sSR5D0PD1nXcALKJxbsdigtSmp3k38uE7ZhB3RMVq95sra8R6vWKDujMx0Vd1z1PAdZW1cA73atXdf8ACm2VV6X3mTsTWyC/Gc17X9oMRVq/y+H7pN/6jHKgIF9WI8rcT4GBa3iDnGslbcqUKLd/FMSD7rPcj53krYG1aZPdfNw3+mkx/Zbs864kVcVSSqpUgo2V2qEAi7Kbhfh13d3TfNpsPZCiqWFFKQJuFRbDXnzktiks3WGucpc5iNjhaeYSg232fD1qbkXAzA9CbWb5Eec0qLlAtwh1ucFa/JJNsz1bZ97X1txOp8ydTJmAwYTWPVGCtY7zr4w2rS+OuePsC/iQMz/FDZi18IWA79L+qrcsvvDzW/oJgcKi1KQNRble6eY5G86ptVs1NlO4gg+BFj9Zyvs64ICNrnTXxXQzb5eSTMbj4SwrNtbK9nZ1uUbjy8ZVrL+tXZGajUN6VQd0ngeFuspGpWJB4Qj65bwx2lJlISHSktTYQYaU+BbtaJDSHUxNz0j1N4qY6vkkqY4kZQx5Isfg6BCMMQhIAEO8ImJLSAAWjZaExjTNJhA80EbvBCQ2TC3rK7aGZqbIDYMLXEsWbnIbcQdJGapxUljKBcB7KndL5jbzJ+IjoLnXpE4jBgUg1S7KoVmHGod4Unq5BPgZcVltoDx+oiduU/8A8bEb7gegb9b+UHm9OTfQorUjHuxs1VhqeP0AHAflIS1CTw8/0lv2lpCmtJRuOc9NCAv1PrK3BLmzE7lBNvD9o+L9umFx93iTdj1iKykHUEflc/fKegOz+N9pSVrzz7sykbgkb9Z1fsZtKy5CYi9o0URZv3QNENgUt7i+NpGw+JvJaV5nQ9wYwcCOAHkI5ToBd0lqbyPjXAEjjnJItt4Hnh5pEwrE62JjeLxFRjlRCoG92uo8FFrn6dYFLgs484L2qUyd/TKbhge8vP8AaVuExocNr7rFSeduI8RIuOwVbEDK5C0+PFm6eERtGkmGoE3yqvG9tT9STGv+JFflf6FfZJ51+4Np1jbScq7MVCy0yLZlbXnZiQbc94nUMRhctAsSTv38rX/Ock7M/wC23qPKx/IR9T2szXfeara+BWrTDbiLNcbwwOotw4yNtHYDqocjMrct46iWeExlPvqz5jmZCoBvv0B69ZebOvVpWF7pYjTXTgbzRBxa5EeUoPg5smEOa3DnEbS0Q2m+7R7LL1AKKqGKl3AtfTjMFi95U8NIejXVPzRT4Y3EtKIkXJY6STSMzyNlPtRMpx5JHpmPqZRofou8KFeJLSYDQ2aILRLNEFoQBu0aLQnaNlpA6HmgjWeCQr5G3teN1BYQ3PXpI7k/e+UbOgRqtTWSaJzUainW2VxfpdWH/t8pFe3GCg9jzG4jmDoRFsTdX5xaK7bWDz06d/gYAnjlYBfqBM/UpNQZ0PxCwPAi+hmwelcFb/i52PdJ8xIm08IKtO9u9Y+IO7T75S8Lc4fRynRqbXaE7AwjvYqL6aC812y8MUYEgqbag9PszN/w62pTpu1HEEI3wFtAbnVdeM6DtPEYelSao7qAFuDcXvwAHXlE2+Sng+vHBMl4OuRLSnXmW2Vjg6qbEZgGAOhFxuI5y4VjKvgMWW7YrrIuMxPdkK5h1VOluF7X3X4XlHJl+F0XGzzZAIePx9NAc7AdL6+kzKUsVcmqcy62Wm3s7brXJBJ48pYYPIlz7CmSRYmpVLHqRdTz4S8En2yv033m/qv+/sOLiqtYZcPSbXdUqDKgHEgnfv4TP7R2H7Sqv8xXLinZygJympfRLHfa1/OX20NvVGsMyqOOS9z+I/kJV4bClnBNwoN7Hex5mOhKEXwVnXJRblx+Eu/1YntViDTwtUj+xjbrkIHztOW9ncIbWOgsLk6DfqTOjfxH0wNTn3Ft41FE5dgmbLYk2vci+/p4TTGKUeDmSbbJjYlgKhQnO1QsNbE3OluegMb/ANZxGX2dmVjYm11v16SpON/qkkXUHd4aXE2GHxS1aZugqWtv0b8JEYlhRs0/Y9yt6lQhqtQKp/xUblHqfWZTttgxTxJsLBu9+s0PZmhT+DMGU6hjc+F4124wRqUw/FN/hGyb8cZKGlZq+TA3i6bxFSNBolo6CnjLFKkfWpK1KkfV4toepaTS0TmjGeHmgLaLZoyzxLvGXeQmineNM5O6OUqBbfJ1KgBJ0VSciAuGMEtgIIPIt9IuXq6xmo0S0TmimzpIbqCEp1jrCNMP3i2Bkmjrp6ePLz+vjG2Qg3Xcdbc+cQlSTVTMLr5jiD/d16+vO1TFdDxfkjObSwyuSWFrA62+vPj6RylhqRwZ7ilkVnVgxvny7+vujSWOLQWYGymx37vEE7vPnKahs8gOLBr6gqVLA8O6dQflHwfHZitzdztGy7PbTNekt7LVQAG25rbjNNg8fcWbRhvnKdkYh6NUE3FtCtjqOLATpVBVqAH0IO6KtSi/6Brl5IvabgiOqZRqKlP/ADXmN/mJKobRU6XseRiGh5fUzG6lEHhIdHFDnJdPFiRImtdATAjfa0M5V4RVTGC2kpdo7TVdL36S6XPAPjZGa/i3tIDDJTFrvUGnRAWJ9cvrOVriyBa+nGWfa/ar4itnIIQAqg5C5DE9SR9JRWnTgsitOTY9k8L/AGFspar2c2H3aaOhTTDNkqq6rvVgLqeYvvvKbsemvf0Xg3AeM3Jemw9nVFxu1+v/AHJqfAMa5Kr2eRhVpPodTa+viPzmh9otakdQbgg21sZmmp+yLooLqpuANTlaW2z3VO+t8j2zW4HmY2MW4i5NRlpz7FJlZl5EiQ3Mtu0S5a78ibjwMpKrSrNzfGj1N5KRpXUnkpHi5IZXMl54RqRhngpoWMrg7yF3J3SXh8LxMcoUAo6xxmlGxsYfkMkDdE3iYYlR6QsQROYwQBwsmMSCYt2gteLZqQR3Q7/ONuDEoeH2JUDYvLyi6dQqb/LgfGAaxRUSFJLUDGotZCAbPra+7XgehmWrUalEHXQHvId414dJoqgIII0I+9YeOpLXS3uOPi09DzEZCXj/AGOZdThGwTsyrltUB1yk77b8pOoM0OxsW9IDMjhDzBOXwPGYTaOGZLgrqDmB1IvxKnf6yw2dUa9yXAsGHfaw53F7cDJOtNaZ4Talh1HD7SQjQ6/fpJxwyOO8o16azDdmWPtlDfEMw6A7vzm8pGx1mGftZujyiDW2SPgdl8DcfOQqmzq492t6qJoSsJlvLRmwNGSxGExNv93TppISYBw1zcnne819TDm8iYshRuj4TaFTSaOd43Y4IqA71qFrccpsWt6/KRsP2TJPG00mPoFTm5nXTQi2o9JqdmojoGQg/WavqezgyfSyeMotm9nQqWG+3kZBq0WDKh1OoHA23C95u0QKNdJnsVkNbNfMRoANfMnhKUa5LS3qMUeOyt7PU+9UVxlqAjeb934fKWe0tiMQWpsab23jVW/5Lx8RrFPhwcTTdd70yG8FYW/+ps1wYZLHlOpGOJo5UnrTPP8AtvGOXyVEAdLqSL2bwlQz3nUe1nZzNdT4q1tR0JnNNoYFqTFW8jziN8jVFuKx9EVWjy1rSMTDp6mDC6n+CxwyFtTLOkLSDh3AElB4mR0aY8EnPCzRsGAmLNaQsNDJjYMO8BYFzBDgkCW7RSHSGYBEs0gXWE6CGG1ijAVGSIpRwizEwlWE6ys2lTJU2uOVjqJak8JX4x8tja+t7S0ezPctiykx20aivlJ0sNCAdbDU3i6dZmUHQi19AefI6RHadB7diuoIUjzQH9Y/sGuO/mFwqfPl6kR7xQTSOOtc801vYYhru+4cTc5e6SST4A/Zm/8AaDdcXHXlpMp/DWgUptfmJrcRSXeAAefmD9QDOZdjmzoV6khSVI4ZCp4fTQnQfS3Lf7vzPOKpoxFs1uHXcwv87/hHnVJF3pIJkHaHfGUC7cLW89+/8tLyV/J33sx1va+m+469IEohdwt158NTHQl4i5R0z9LZ5LMXFjuC78vnxMPCbLq03zUSNd6n3T+k0dTDhtdzc+B8YtLrvHnw9ZeTb5iSPHEiBUweIqC1Qqi8QvvHpfhFpgQoIyqqjgN58TLZXuIhkHGUrlJPUSxJrkg7B2eL5j1A6C9/0mnC2EqsKbHSWYqaTtV2pxSOLOpqTZU7Wwgcbpidt9n1qAgj9Z0KtrKjF4eZ7HktQ6C1YcN25sFqB1BKc+IlKVtO37X2aKiMjC4YEeHWcYx2GNN3ptvUlT5cZauzzQJR8XomlWkynXlZli6bySiaKrmi4WrFqZCoPJavFNHShPUPiKvGAYtZXBqY7eCIvBBhYvmiDBBEs0BUzFtvggkAwxx8oQhwQlWE8rdpe598oIJaPYi3ooNon+of+KfQSzwfujwEOCNn9qOTX9zOqdlFH8vT04frLOvvggnL/Jul2KpwqY7xhwSIJJp74CIUEZDtAl0xKSZhRcG8EEfR/NF2/wAoFMaGNVYII+7szV9CsPJg3QQRlXQq0aaQsTBBJZ0ViQK84/2+FsY9v7VPygglaPvDb9pm1OsOsO8YIJqfQmPY7RkunDgiZHSp6H0jgggizYg4IIICx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0" descr="data:image/jpeg;base64,/9j/4AAQSkZJRgABAQAAAQABAAD/2wCEAAkGBxQTEhUUEhQWFBQXFxUUFxQXFBQXFBQYFBQWFxQVFRQYHCggGBwlHBUUITEhJSksLi4uFx8zODMsNygtLisBCgoKDg0OGhAQGiwlHyQsLCwsLCwsLCwsLCwsLCwsLCwsLCwsLCwsLCwsLCwsLCwsLCwsLCwsLCwsLCwsLCwsLP/AABEIAMIBAwMBIgACEQEDEQH/xAAcAAAABwEBAAAAAAAAAAAAAAAAAQIDBAUGBwj/xAA8EAACAQIDBQUGBAUEAwEAAAABAgADEQQSIQUxQVFhBiJxgZETMkKhsfCCwdHxBxQjUmIVM3LhQ6KyJP/EABoBAAIDAQEAAAAAAAAAAAAAAAEDAAIEBQb/xAArEQACAwACAQMDAgcBAAAAAAAAAQIDESExEgQiQRMyUYHBIzNhcZGx0QX/2gAMAwEAAhEDEQA/AOyQQQSwvAQQQSEBATBG8Q+VSeQJ+UhGYjalfNUc/wCR+sh5oKrXN4i82pGVjj1bCWmDrZaHjM3jK3CWdevlpoOkpc8RK1odfFdZVYzaIHGV+0dpX0X1lO9RjME7N4R2fTei33T/AME3FYstvMiCEkM6RWHWji4Q+jGPLUkfPEvUlkixJevGHrSM9WMtWk0A7VqyK9WCq8ZEo2QJnicxjhWIIlCAKxLRWaGTIAbhw1EPLIEQxhiG0QJABmETAY2xkIJdoRaE0FoQDRMEURBCQ9Rw4UOazzgIUEEJASBtupai/UW9ZOJmV7abap0aYBN2NyEBGY8B4aw7nJV88FE48oy7Je2cA8tLzL7W2y7A972Y3uw3gf2oTxPPr1lHsjHms+SiO6Bcsb2vuvf4uHrDG/WCVPBvKuGB4g+f5RG0AzrpqBp/3KX/AFFKe8huZNrX426eHrGn7WqBZT5A6fpLWZZ8kplKp746PthiOml4w6WGsIbedz3rKn/As/zIy+JkhGFS9kaw3aj13xDpaR1K/wD0It5JYVztENVkisij3rr47j5yNWW3h98YnGjoRsi+hwNDapI3tIC8GjNFVKkbYwjBeVbIJhiJigJUgRiDHTGzAEK0QRHIkyACBigYgCKBhAAiNMI9EsJADVokiOxsyEEkRBjjRthCQRBDAgkAeooIUE2nnQQEwSk7U7bXDUr6Z20VTxI59JGAVtnbS0QRcF7EheI0uL8pyPaBNWuWY3sM5J1tvF/L85Ex/aJs1Qt7zBjfXU26+Ua2fjxVz5SLsEAHMlt33ziLNYyCwZxSe1JzKbagJ/dbnyAOhP5mFjcQMPRFNbBqhNyu4KgubdLX8gZLqVFV1Ue6FNRzzVBdV8zfzvymc7Q4oghza+XKo5FgrMfLOPlAn8FsK2ri2qNlAJ6XtoOZ3AczJFGqinvankhygfjILcOFvGRVRlFOkujvqTpx5np9Qekm06FjlQZiL9ATxJO8jQ+ktuEzS32ZWX4cOh5lnqX8y7mXmGxOawNOkD/jXP0zTOUcT7MXdjYcEUZQT8IJBJPykte1QU60SBzq1CWPhTRd3iY2FiFTqZqjQBHeGvTvA+On6ytxezCPdU2O/LYgHmRwjOE7RYZ7AhqR4EGy+ORmIlk5NrgionBlJB+W7wlpeMiV22Vsy9Y5TY6dDpAtS8tsdR9pqj3/AMW1t9ZR1QVNmXKeYvY/WZpQw69PqPJEsNpCvIYrR1asW0a1LR8RQjZeKUypfRZiWggIkCIEVaHBAAIiFFWiSYSAhNEloZEgBDRFo4REgSAElYTiLMQ0gBuCKghJp6cgggm084NYisEUsxsALkzkHabtf/M1mGHUHL3faNqiDjY7vpfrJ38YNt1ndcDQOQFc9aodAFPDwA1PiBMJgsaMooYNf6a+9XfQMeLW3kn9pST+CyXyRtu4J8hfMOZyrcn8R/KVGxmamwY3XRgAQRmzKwOW9uBHpNJi61NBYd57Xzsbsf8AiPh8f/aZ+thSaoZiWJO69wo5cybeHnAixoKL5y+u9CnUFrgH1A8yZT7ZZauGRxv0VrfBUQW16FbD8KmW9PYzItV0qZgwX3R3kKnNmt0OvlKGrmDM2XIzaVaf/jc399OV99otrkuuURsZmDpWUXX2a5d2jbmU+DFvWDDGsQwVTcka2OgH7D06zQ7A2K1UhUsV1tbhxIsw1E6jsns6EAvYgC2qgHqLjfFztUeBkK/I4xhtg4x2BCN0vfS+tzLNOxWJa5d1UtruJadnGy1G4eX6RmrgBymeXqZ/CNCoicRxXZevTHwv5EeUhYKpWwzZkBB4gHQ+I4zuVbZQbhM7tPs3a/duDG13SfaF2VRXRmqG0RVUVABfiQASCN9xxH3zsWJdXHC/MXselufWUKo2ExBpm4Rzpf4TwMvMOadZWI7jg2dNbA8HHTqPlNKlohLxZT4kEHSNJXvJeKoshOnzBGn0leemh5fpI4myuzCypvF02lVTxEl0K0U0a4z0sQYqR0ePAyuDUwGGIRMK8ARRjbRd4iQjE2ijAYQkKiXgUQNDEhBDxpjHHMZeHCrY2asEYNIwQ6TGeqYRgjGNxK00LtuA9ek2Hnkm3iOQfxaplsZ7JTYOqPUPFU923nk08ZkHct/ToCyLx4Dz4nrNP2mviMTUrVGyoQgYg8EzWQHz3+MzWJxzN3MNTUKONix+YAiN16PlFx9rI7YMIDmJZjrexufM/ekYSutwBYcNTc/KR8RhHOtR/K4AHlcGLwtJV108bk/oJZsqkazYxZCHB38DutxJ5+Eu8Ng6Vc3KFGOgyG1uZPDXkOUyuyq5cgLxP30m/wBiYfKAb6238ze35TLZPDTCv5LvY2ylpCy+egv56y1tE4KnYWkkpFY3yN1LgjWiHSPsI2wi2i6YwREuoMdZYSJH+nlkhV0diYP+IvZkVqBdB/UTvC28gakTlWG2iVZKqnX3H6/uJ6PxdJchzEAcydPOeeO2eyf5XGVEH+259pTI3WJvb8LXHh4zfKHGowxnzjLraNqih138wdZnHqG56aS32XWvSt8/1kXGObG/DT74SiZpiyAW1kinUkIteOoYGjTCRbUKknU3vKig8sKLRTRqjIkFoBEMYEMqxiY4TChQXgJocK8SWic0gAyYdogCOqsJBGWJZY6TGmgbCkNGCLtBAXPTBnPu1u3vaPkTVV4Diecuu1m3ggNKmbsfeI4dJzuobkk6/nNNk/hGD0PpfFfUl+hQ9scQCVRmIpqAW/yY62J8Pymewu2zeyjIg0Fri/kv5yX2npvVxApjcAGPBdefpu6Q6ODCL3Ru+I3BJPEDfqZWOYY7X72JrY4t8TeB1v4axsUCd5vfj/bryk1KBsSz304G9jv4/rxkM4gZtdRoLkN9dL+WkGgRp+z2EAIJJtu5cdbWnStl4e9jawAFgN3Qfe6c72BUDsvL6zqOzm7otMdn3GqHROpaCO5o0sdCy0dKywJhGWj7ECQ3rA8RBPEGHIDIeLxi01LsbKoJJ8I47XExHbzaNqXs/wC469QN8pDl4hkuERRtVsdUL1CUwyt3VBsX10zfKQe32Go18IfYFS9H+oALXygWqA/h18VEywTEVK1OhVV6VIMA1IDIFW4tmN733792h6Dadm+yOHWualJquTvLZmutQHgQRcrOlUnuNnOsks1Lr5Oddn8RvW++O7RW3Hfp6SX2g2CcBjfZ/wDje7UjzW/u+KnT05xja9HXpa/rukayWDK3qKoGLSJKxxBCaESqJk2i0g05MoxbRpiyYNYQMQrQi0o0Mix4tCvG7wxKFxRMJYcBkDgoRwRoGLvIQJ425iyY20gQoIi8EhDaYyoxNyb+cie2No5Wq+cVg8tyXNlUZmPICFj7H4xbI/8ApmYe0qWROLNvPIDif+5QtlqPamMtMbrgZmJvdz05fd4+2e0L4qqVUEU0JCpyA3s3U/el7oxVQ0k1IzuLk39xQNb9dLfvGYeeb1tsY23jVXuIbAcOPiQPp+0qadc37vjuB+VtIpKItmYmx93+5+VhwHpHKrqNwF+QO7x5y6KM2PY2sSR5D0PD1nXcALKJxbsdigtSmp3k38uE7ZhB3RMVq95sra8R6vWKDujMx0Vd1z1PAdZW1cA73atXdf8ACm2VV6X3mTsTWyC/Gc17X9oMRVq/y+H7pN/6jHKgIF9WI8rcT4GBa3iDnGslbcqUKLd/FMSD7rPcj53krYG1aZPdfNw3+mkx/Zbs864kVcVSSqpUgo2V2qEAi7Kbhfh13d3TfNpsPZCiqWFFKQJuFRbDXnzktiks3WGucpc5iNjhaeYSg232fD1qbkXAzA9CbWb5Eec0qLlAtwh1ucFa/JJNsz1bZ97X1txOp8ydTJmAwYTWPVGCtY7zr4w2rS+OuePsC/iQMz/FDZi18IWA79L+qrcsvvDzW/oJgcKi1KQNRble6eY5G86ptVs1NlO4gg+BFj9Zyvs64ICNrnTXxXQzb5eSTMbj4SwrNtbK9nZ1uUbjy8ZVrL+tXZGajUN6VQd0ngeFuspGpWJB4Qj65bwx2lJlISHSktTYQYaU+BbtaJDSHUxNz0j1N4qY6vkkqY4kZQx5Isfg6BCMMQhIAEO8ImJLSAAWjZaExjTNJhA80EbvBCQ2TC3rK7aGZqbIDYMLXEsWbnIbcQdJGapxUljKBcB7KndL5jbzJ+IjoLnXpE4jBgUg1S7KoVmHGod4Unq5BPgZcVltoDx+oiduU/8A8bEb7gegb9b+UHm9OTfQorUjHuxs1VhqeP0AHAflIS1CTw8/0lv2lpCmtJRuOc9NCAv1PrK3BLmzE7lBNvD9o+L9umFx93iTdj1iKykHUEflc/fKegOz+N9pSVrzz7sykbgkb9Z1fsZtKy5CYi9o0URZv3QNENgUt7i+NpGw+JvJaV5nQ9wYwcCOAHkI5ToBd0lqbyPjXAEjjnJItt4Hnh5pEwrE62JjeLxFRjlRCoG92uo8FFrn6dYFLgs484L2qUyd/TKbhge8vP8AaVuExocNr7rFSeduI8RIuOwVbEDK5C0+PFm6eERtGkmGoE3yqvG9tT9STGv+JFflf6FfZJ51+4Np1jbScq7MVCy0yLZlbXnZiQbc94nUMRhctAsSTv38rX/Ock7M/wC23qPKx/IR9T2szXfeara+BWrTDbiLNcbwwOotw4yNtHYDqocjMrct46iWeExlPvqz5jmZCoBvv0B69ZebOvVpWF7pYjTXTgbzRBxa5EeUoPg5smEOa3DnEbS0Q2m+7R7LL1AKKqGKl3AtfTjMFi95U8NIejXVPzRT4Y3EtKIkXJY6STSMzyNlPtRMpx5JHpmPqZRofou8KFeJLSYDQ2aILRLNEFoQBu0aLQnaNlpA6HmgjWeCQr5G3teN1BYQ3PXpI7k/e+UbOgRqtTWSaJzUainW2VxfpdWH/t8pFe3GCg9jzG4jmDoRFsTdX5xaK7bWDz06d/gYAnjlYBfqBM/UpNQZ0PxCwPAi+hmwelcFb/i52PdJ8xIm08IKtO9u9Y+IO7T75S8Lc4fRynRqbXaE7AwjvYqL6aC812y8MUYEgqbag9PszN/w62pTpu1HEEI3wFtAbnVdeM6DtPEYelSao7qAFuDcXvwAHXlE2+Sng+vHBMl4OuRLSnXmW2Vjg6qbEZgGAOhFxuI5y4VjKvgMWW7YrrIuMxPdkK5h1VOluF7X3X4XlHJl+F0XGzzZAIePx9NAc7AdL6+kzKUsVcmqcy62Wm3s7brXJBJ48pYYPIlz7CmSRYmpVLHqRdTz4S8En2yv033m/qv+/sOLiqtYZcPSbXdUqDKgHEgnfv4TP7R2H7Sqv8xXLinZygJympfRLHfa1/OX20NvVGsMyqOOS9z+I/kJV4bClnBNwoN7Hex5mOhKEXwVnXJRblx+Eu/1YntViDTwtUj+xjbrkIHztOW9ncIbWOgsLk6DfqTOjfxH0wNTn3Ft41FE5dgmbLYk2vci+/p4TTGKUeDmSbbJjYlgKhQnO1QsNbE3OluegMb/ANZxGX2dmVjYm11v16SpON/qkkXUHd4aXE2GHxS1aZugqWtv0b8JEYlhRs0/Y9yt6lQhqtQKp/xUblHqfWZTttgxTxJsLBu9+s0PZmhT+DMGU6hjc+F4124wRqUw/FN/hGyb8cZKGlZq+TA3i6bxFSNBolo6CnjLFKkfWpK1KkfV4toepaTS0TmjGeHmgLaLZoyzxLvGXeQmineNM5O6OUqBbfJ1KgBJ0VSciAuGMEtgIIPIt9IuXq6xmo0S0TmimzpIbqCEp1jrCNMP3i2Bkmjrp6ePLz+vjG2Qg3Xcdbc+cQlSTVTMLr5jiD/d16+vO1TFdDxfkjObSwyuSWFrA62+vPj6RylhqRwZ7ilkVnVgxvny7+vujSWOLQWYGymx37vEE7vPnKahs8gOLBr6gqVLA8O6dQflHwfHZitzdztGy7PbTNekt7LVQAG25rbjNNg8fcWbRhvnKdkYh6NUE3FtCtjqOLATpVBVqAH0IO6KtSi/6Brl5IvabgiOqZRqKlP/ADXmN/mJKobRU6XseRiGh5fUzG6lEHhIdHFDnJdPFiRImtdATAjfa0M5V4RVTGC2kpdo7TVdL36S6XPAPjZGa/i3tIDDJTFrvUGnRAWJ9cvrOVriyBa+nGWfa/ar4itnIIQAqg5C5DE9SR9JRWnTgsitOTY9k8L/AGFspar2c2H3aaOhTTDNkqq6rvVgLqeYvvvKbsemvf0Xg3AeM3Jemw9nVFxu1+v/AHJqfAMa5Kr2eRhVpPodTa+viPzmh9otakdQbgg21sZmmp+yLooLqpuANTlaW2z3VO+t8j2zW4HmY2MW4i5NRlpz7FJlZl5EiQ3Mtu0S5a78ibjwMpKrSrNzfGj1N5KRpXUnkpHi5IZXMl54RqRhngpoWMrg7yF3J3SXh8LxMcoUAo6xxmlGxsYfkMkDdE3iYYlR6QsQROYwQBwsmMSCYt2gteLZqQR3Q7/ONuDEoeH2JUDYvLyi6dQqb/LgfGAaxRUSFJLUDGotZCAbPra+7XgehmWrUalEHXQHvId414dJoqgIII0I+9YeOpLXS3uOPi09DzEZCXj/AGOZdThGwTsyrltUB1yk77b8pOoM0OxsW9IDMjhDzBOXwPGYTaOGZLgrqDmB1IvxKnf6yw2dUa9yXAsGHfaw53F7cDJOtNaZ4Talh1HD7SQjQ6/fpJxwyOO8o16azDdmWPtlDfEMw6A7vzm8pGx1mGftZujyiDW2SPgdl8DcfOQqmzq492t6qJoSsJlvLRmwNGSxGExNv93TppISYBw1zcnne819TDm8iYshRuj4TaFTSaOd43Y4IqA71qFrccpsWt6/KRsP2TJPG00mPoFTm5nXTQi2o9JqdmojoGQg/WavqezgyfSyeMotm9nQqWG+3kZBq0WDKh1OoHA23C95u0QKNdJnsVkNbNfMRoANfMnhKUa5LS3qMUeOyt7PU+9UVxlqAjeb934fKWe0tiMQWpsab23jVW/5Lx8RrFPhwcTTdd70yG8FYW/+ps1wYZLHlOpGOJo5UnrTPP8AtvGOXyVEAdLqSL2bwlQz3nUe1nZzNdT4q1tR0JnNNoYFqTFW8jziN8jVFuKx9EVWjy1rSMTDp6mDC6n+CxwyFtTLOkLSDh3AElB4mR0aY8EnPCzRsGAmLNaQsNDJjYMO8BYFzBDgkCW7RSHSGYBEs0gXWE6CGG1ijAVGSIpRwizEwlWE6ys2lTJU2uOVjqJak8JX4x8tja+t7S0ezPctiykx20aivlJ0sNCAdbDU3i6dZmUHQi19AefI6RHadB7diuoIUjzQH9Y/sGuO/mFwqfPl6kR7xQTSOOtc801vYYhru+4cTc5e6SST4A/Zm/8AaDdcXHXlpMp/DWgUptfmJrcRSXeAAefmD9QDOZdjmzoV6khSVI4ZCp4fTQnQfS3Lf7vzPOKpoxFs1uHXcwv87/hHnVJF3pIJkHaHfGUC7cLW89+/8tLyV/J33sx1va+m+469IEohdwt158NTHQl4i5R0z9LZ5LMXFjuC78vnxMPCbLq03zUSNd6n3T+k0dTDhtdzc+B8YtLrvHnw9ZeTb5iSPHEiBUweIqC1Qqi8QvvHpfhFpgQoIyqqjgN58TLZXuIhkHGUrlJPUSxJrkg7B2eL5j1A6C9/0mnC2EqsKbHSWYqaTtV2pxSOLOpqTZU7Wwgcbpidt9n1qAgj9Z0KtrKjF4eZ7HktQ6C1YcN25sFqB1BKc+IlKVtO37X2aKiMjC4YEeHWcYx2GNN3ptvUlT5cZauzzQJR8XomlWkynXlZli6bySiaKrmi4WrFqZCoPJavFNHShPUPiKvGAYtZXBqY7eCIvBBhYvmiDBBEs0BUzFtvggkAwxx8oQhwQlWE8rdpe598oIJaPYi3ooNon+of+KfQSzwfujwEOCNn9qOTX9zOqdlFH8vT04frLOvvggnL/Jul2KpwqY7xhwSIJJp74CIUEZDtAl0xKSZhRcG8EEfR/NF2/wAoFMaGNVYII+7szV9CsPJg3QQRlXQq0aaQsTBBJZ0ViQK84/2+FsY9v7VPygglaPvDb9pm1OsOsO8YIJqfQmPY7RkunDgiZHSp6H0jgggizYg4IIICx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9" name="Picture 11" descr="\\allergan.com\na\users\W\Wu_Nelson\Desktop\D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234" y="5041270"/>
            <a:ext cx="1673223" cy="1290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ts1.mm.bing.net/th?id=H.4785805934200521&amp;w=103&amp;h=103&amp;c=8&amp;pid=3.1&amp;qlt=90&amp;rm=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308" y="1245857"/>
            <a:ext cx="9810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rad Pitt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944" y="1212519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ts1.mm.bing.net/th?id=H.4702161451548871&amp;w=103&amp;h=103&amp;c=8&amp;pid=3.1&amp;qlt=90&amp;rm=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308" y="2466881"/>
            <a:ext cx="981075" cy="98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George Clooney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944" y="2438400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ts1.mm.bing.net/th?id=H.4513865805267458&amp;w=103&amp;h=103&amp;c=8&amp;pid=3.1&amp;qlt=90&amp;rm=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851" y="3738610"/>
            <a:ext cx="1061989" cy="106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Britney Spears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944" y="3728990"/>
            <a:ext cx="104775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685800" y="762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Rule #2 – Only Diane Lane doesn’t need to save for retirement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080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47754"/>
            <a:ext cx="1524000" cy="1071446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Behold . . . the power of compounding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52114" y="6135469"/>
            <a:ext cx="1463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30 Years Total</a:t>
            </a:r>
          </a:p>
          <a:p>
            <a:pPr algn="ctr"/>
            <a:r>
              <a:rPr lang="en-US" u="sng" dirty="0" smtClean="0"/>
              <a:t>$566,416</a:t>
            </a:r>
            <a:endParaRPr lang="en-US" u="sng" dirty="0"/>
          </a:p>
        </p:txBody>
      </p:sp>
      <p:sp>
        <p:nvSpPr>
          <p:cNvPr id="13" name="Rectangle 12"/>
          <p:cNvSpPr/>
          <p:nvPr/>
        </p:nvSpPr>
        <p:spPr>
          <a:xfrm>
            <a:off x="3200400" y="6342733"/>
            <a:ext cx="36576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352113"/>
              </p:ext>
            </p:extLst>
          </p:nvPr>
        </p:nvGraphicFramePr>
        <p:xfrm>
          <a:off x="2234514" y="268069"/>
          <a:ext cx="4699635" cy="62606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9186"/>
                <a:gridCol w="791514"/>
                <a:gridCol w="728049"/>
                <a:gridCol w="693124"/>
                <a:gridCol w="693124"/>
                <a:gridCol w="693124"/>
                <a:gridCol w="791514"/>
              </a:tblGrid>
              <a:tr h="17817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Rate of Return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8%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baseline="0">
                          <a:effectLst/>
                        </a:rPr>
                        <a:t>Year 1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baseline="0">
                          <a:effectLst/>
                        </a:rPr>
                        <a:t>Year 2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baseline="0">
                          <a:effectLst/>
                        </a:rPr>
                        <a:t>Year 3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baseline="0">
                          <a:effectLst/>
                        </a:rPr>
                        <a:t>Year 4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baseline="0">
                          <a:effectLst/>
                        </a:rPr>
                        <a:t>Year 5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5,000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5,400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5,000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3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5,832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5,400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5,000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4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6,299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5,832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5,400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5,000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 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5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6,802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6,299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5,832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5,400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5,000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6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7,347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6,802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6,299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5,832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5,400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7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7,934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7,347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6,802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6,299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5,832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8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8,569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7,934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7,347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6,802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6,299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9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9,255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8,569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7,934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7,347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6,802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10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9,995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9,255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8,569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7,934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7,347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11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10,795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9,995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9,255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8,569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 7,934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12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11,658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10,795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9,995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9,255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8,569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13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12,591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11,658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10,795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9,995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9,255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14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13,598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12,591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11,658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10,795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  9,995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15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>
                          <a:effectLst/>
                        </a:rPr>
                        <a:t>14,686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13,598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12,591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11,658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10,795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16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>
                          <a:effectLst/>
                        </a:rPr>
                        <a:t>15,861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14,686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13,598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12,591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11,658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17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>
                          <a:effectLst/>
                        </a:rPr>
                        <a:t>17,130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15,861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14,686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13,598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12,591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18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>
                          <a:effectLst/>
                        </a:rPr>
                        <a:t>18,500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17,130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15,861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14,686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13,598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19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>
                          <a:effectLst/>
                        </a:rPr>
                        <a:t>19,980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18,500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17,130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15,861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14,686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20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>
                          <a:effectLst/>
                        </a:rPr>
                        <a:t>21,579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19,980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18,500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17,130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15,861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21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200" u="none" strike="noStrike" baseline="0" dirty="0">
                          <a:effectLst/>
                        </a:rPr>
                        <a:t>23,305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21,579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19,980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18,500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17,130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22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25,169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23,305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21,579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19,980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18,500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23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27,183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25,169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23,305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21,579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19,980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24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29,357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27,183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25,169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23,305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21,579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25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31,706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29,357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27,183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25,169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23,305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26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34,242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31,706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29,357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27,183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25,169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27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36,982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34,242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31,706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29,357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27,183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7817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28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39,940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36,982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34,242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31,706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29,357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8708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Year 29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43,136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39,940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36,982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34,242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31,706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  <a:tr h="18708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Year 30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</a:t>
                      </a:r>
                      <a:r>
                        <a:rPr lang="en-US" sz="1200" u="none" strike="noStrike" baseline="0" dirty="0" smtClean="0">
                          <a:effectLst/>
                        </a:rPr>
                        <a:t>46,586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43,136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39,940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>
                          <a:effectLst/>
                        </a:rPr>
                        <a:t> $  36,982 </a:t>
                      </a:r>
                      <a:endParaRPr lang="en-US" sz="1200" b="0" i="0" u="none" strike="noStrike" baseline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baseline="0" dirty="0">
                          <a:effectLst/>
                        </a:rPr>
                        <a:t> $  34,242 </a:t>
                      </a:r>
                      <a:endParaRPr lang="en-US" sz="12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37" marR="6837" marT="6837" marB="0" anchor="b">
                    <a:noFill/>
                  </a:tcPr>
                </a:tc>
              </a:tr>
            </a:tbl>
          </a:graphicData>
        </a:graphic>
      </p:graphicFrame>
      <p:sp>
        <p:nvSpPr>
          <p:cNvPr id="9" name="Down Arrow 8"/>
          <p:cNvSpPr/>
          <p:nvPr/>
        </p:nvSpPr>
        <p:spPr>
          <a:xfrm rot="16200000">
            <a:off x="7010400" y="6282035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124200" y="1828800"/>
            <a:ext cx="5791200" cy="495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8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442405" y="304800"/>
            <a:ext cx="1158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Before Tax</a:t>
            </a:r>
            <a:endParaRPr lang="en-US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5920974" y="304800"/>
            <a:ext cx="101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After Tax</a:t>
            </a:r>
            <a:endParaRPr lang="en-US" u="sng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791200" y="609600"/>
            <a:ext cx="0" cy="16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572000" y="732472"/>
            <a:ext cx="90762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401K</a:t>
            </a:r>
          </a:p>
          <a:p>
            <a:r>
              <a:rPr lang="en-US" dirty="0" smtClean="0"/>
              <a:t>403(b)</a:t>
            </a:r>
          </a:p>
          <a:p>
            <a:r>
              <a:rPr lang="en-US" dirty="0" smtClean="0"/>
              <a:t>457</a:t>
            </a:r>
          </a:p>
          <a:p>
            <a:r>
              <a:rPr lang="en-US" dirty="0" smtClean="0"/>
              <a:t>IRA</a:t>
            </a:r>
          </a:p>
          <a:p>
            <a:r>
              <a:rPr lang="en-US" dirty="0" smtClean="0"/>
              <a:t>SEP-IRA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928616" y="732472"/>
            <a:ext cx="12341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ROTH 401K</a:t>
            </a:r>
          </a:p>
          <a:p>
            <a:r>
              <a:rPr lang="en-US" dirty="0" smtClean="0"/>
              <a:t>ROTH IRA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375740"/>
              </p:ext>
            </p:extLst>
          </p:nvPr>
        </p:nvGraphicFramePr>
        <p:xfrm>
          <a:off x="2133601" y="2619375"/>
          <a:ext cx="5029199" cy="1266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7343"/>
                <a:gridCol w="1216179"/>
                <a:gridCol w="159498"/>
                <a:gridCol w="121617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401K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ROTH </a:t>
                      </a:r>
                      <a:r>
                        <a:rPr lang="en-US" sz="1600" b="1" u="none" strike="noStrike" dirty="0" smtClean="0">
                          <a:effectLst/>
                        </a:rPr>
                        <a:t>401K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Before Tax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After Tax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Income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u="none" strike="noStrike" dirty="0">
                          <a:effectLst/>
                        </a:rPr>
                        <a:t> $        10,000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u="none" strike="noStrike" dirty="0">
                          <a:effectLst/>
                        </a:rPr>
                        <a:t> $        10,000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Tax </a:t>
                      </a:r>
                      <a:r>
                        <a:rPr lang="en-US" sz="1600" u="none" strike="noStrike" dirty="0" smtClean="0">
                          <a:effectLst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33%) </a:t>
                      </a:r>
                      <a:r>
                        <a:rPr lang="en-US" sz="1600" u="none" strike="noStrike" dirty="0" smtClean="0">
                          <a:effectLst/>
                        </a:rPr>
                        <a:t>Before Contrib.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u="sng" strike="noStrike" dirty="0">
                          <a:effectLst/>
                        </a:rPr>
                        <a:t> $                 -  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sng" strike="noStrike" dirty="0">
                          <a:effectLst/>
                        </a:rPr>
                        <a:t>$        (3,300)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u="none" strike="noStrike" dirty="0">
                          <a:effectLst/>
                        </a:rPr>
                        <a:t> $        10,000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6,700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115603"/>
              </p:ext>
            </p:extLst>
          </p:nvPr>
        </p:nvGraphicFramePr>
        <p:xfrm>
          <a:off x="2133601" y="4109880"/>
          <a:ext cx="5029199" cy="2443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7343"/>
                <a:gridCol w="1216179"/>
                <a:gridCol w="159498"/>
                <a:gridCol w="1216179"/>
              </a:tblGrid>
              <a:tr h="31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Year 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10,000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6,700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1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Year 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10,800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7,236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1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Year 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11,664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  7,815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1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Year 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12,597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8,440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1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Year 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13,605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9,115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5662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Tax </a:t>
                      </a:r>
                      <a:r>
                        <a:rPr lang="en-US" sz="1600" u="none" strike="noStrike" dirty="0" smtClean="0">
                          <a:effectLst/>
                        </a:rPr>
                        <a:t>(33%) @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Distrib</a:t>
                      </a:r>
                      <a:r>
                        <a:rPr lang="en-US" sz="1600" u="none" strike="noStrike" dirty="0" smtClean="0">
                          <a:effectLst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 $        (4,490)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$                 -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128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Ending Amount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sng" strike="noStrike" dirty="0">
                          <a:effectLst/>
                        </a:rPr>
                        <a:t>$          9,115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 </a:t>
                      </a:r>
                      <a:r>
                        <a:rPr lang="en-US" sz="1600" u="sng" strike="noStrike" dirty="0">
                          <a:effectLst/>
                        </a:rPr>
                        <a:t>$          9,115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4495800" y="4152900"/>
            <a:ext cx="1371600" cy="15621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867400" y="4152900"/>
            <a:ext cx="1371600" cy="15621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304800" y="23622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130603" y="753070"/>
            <a:ext cx="20697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 smtClean="0"/>
              <a:t>Types of Retirement</a:t>
            </a:r>
          </a:p>
          <a:p>
            <a:pPr algn="ctr"/>
            <a:r>
              <a:rPr lang="en-US" u="sng" dirty="0" smtClean="0"/>
              <a:t>Accounts</a:t>
            </a:r>
          </a:p>
          <a:p>
            <a:pPr algn="ctr"/>
            <a:r>
              <a:rPr lang="en-US" u="sng" dirty="0" smtClean="0"/>
              <a:t>(Matching?)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39080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 txBox="1">
            <a:spLocks/>
          </p:cNvSpPr>
          <p:nvPr/>
        </p:nvSpPr>
        <p:spPr>
          <a:xfrm>
            <a:off x="3048000" y="1443154"/>
            <a:ext cx="2971800" cy="10714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Chapman Law Student</a:t>
            </a:r>
          </a:p>
          <a:p>
            <a:r>
              <a:rPr lang="en-US" sz="2000" dirty="0" smtClean="0"/>
              <a:t>Average Student Loan </a:t>
            </a:r>
            <a:br>
              <a:rPr lang="en-US" sz="2000" dirty="0" smtClean="0"/>
            </a:br>
            <a:r>
              <a:rPr lang="en-US" sz="2000" dirty="0" smtClean="0"/>
              <a:t>$133,000</a:t>
            </a:r>
            <a:endParaRPr lang="en-US" sz="2000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228744"/>
              </p:ext>
            </p:extLst>
          </p:nvPr>
        </p:nvGraphicFramePr>
        <p:xfrm>
          <a:off x="304800" y="3037840"/>
          <a:ext cx="8534401" cy="321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8101"/>
                <a:gridCol w="1081189"/>
                <a:gridCol w="1264354"/>
                <a:gridCol w="1051598"/>
                <a:gridCol w="232338"/>
                <a:gridCol w="1283936"/>
                <a:gridCol w="1132885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Interest 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Monthly Payment (10 Years)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Paid Over</a:t>
                      </a:r>
                      <a:r>
                        <a:rPr lang="en-US" baseline="0" dirty="0" smtClean="0"/>
                        <a:t> 10 Years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Monthly Payment (25</a:t>
                      </a:r>
                      <a:r>
                        <a:rPr lang="en-US" baseline="0" dirty="0" smtClean="0"/>
                        <a:t> Years)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Total Paid Over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25</a:t>
                      </a:r>
                      <a:r>
                        <a:rPr lang="en-US" baseline="0" dirty="0" smtClean="0"/>
                        <a:t> Years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Federal Direct Stafford Loan ($60K)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$640.48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$76,857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$416.44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$124,932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Federal</a:t>
                      </a:r>
                      <a:r>
                        <a:rPr lang="en-US" baseline="0" dirty="0" smtClean="0"/>
                        <a:t> Direct Graduate PLUS Loan ($73K)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$881.84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$105,820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$558.60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$167,579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Paid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$182,677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$292,511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Interest Paid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$49,677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$159,511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http://ts4.mm.bing.net/th?id=H.4887622389990767&amp;w=294&amp;h=188&amp;c=7&amp;rs=1&amp;url=http%3a%2f%2fen.wikipedia.org%2fwiki%2fFile%3aMaltese_puppy_blue_bow.jpg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2743200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Wu_Nelson\AppData\Local\Microsoft\Windows\Temporary Internet Files\Content.Outlook\E4H1BQ77\Princess Sabe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47754"/>
            <a:ext cx="1600200" cy="283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685800" y="76200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Rule #3 – Debts are not pets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315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3836</TotalTime>
  <Words>1219</Words>
  <Application>Microsoft Office PowerPoint</Application>
  <PresentationFormat>On-screen Show (4:3)</PresentationFormat>
  <Paragraphs>407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Net Worth = Assets + Liabilities</vt:lpstr>
      <vt:lpstr>Some Tax Stuff</vt:lpstr>
      <vt:lpstr>PowerPoint Presentation</vt:lpstr>
      <vt:lpstr>PowerPoint Presentation</vt:lpstr>
      <vt:lpstr>Behold . . . the power of compounding</vt:lpstr>
      <vt:lpstr>PowerPoint Presentation</vt:lpstr>
      <vt:lpstr>PowerPoint Presentation</vt:lpstr>
      <vt:lpstr>PowerPoint Presentation</vt:lpstr>
      <vt:lpstr>PowerPoint Presentation</vt:lpstr>
      <vt:lpstr>Leveraged Pyramid</vt:lpstr>
      <vt:lpstr>PowerPoint Presentation</vt:lpstr>
      <vt:lpstr>Personal Finance 5 for 5</vt:lpstr>
      <vt:lpstr>“The Claw chooses who will go and who will stay”</vt:lpstr>
      <vt:lpstr>PowerPoint Presentation</vt:lpstr>
    </vt:vector>
  </TitlesOfParts>
  <Company>Allergan,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Nelson Wu</dc:creator>
  <cp:lastModifiedBy>Nelson Wu</cp:lastModifiedBy>
  <cp:revision>133</cp:revision>
  <dcterms:created xsi:type="dcterms:W3CDTF">2013-09-28T01:16:47Z</dcterms:created>
  <dcterms:modified xsi:type="dcterms:W3CDTF">2013-10-21T17:49:32Z</dcterms:modified>
</cp:coreProperties>
</file>