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notesMasterIdLst>
    <p:notesMasterId r:id="rId41"/>
  </p:notesMasterIdLst>
  <p:handoutMasterIdLst>
    <p:handoutMasterId r:id="rId42"/>
  </p:handoutMasterIdLst>
  <p:sldIdLst>
    <p:sldId id="256" r:id="rId2"/>
    <p:sldId id="257" r:id="rId3"/>
    <p:sldId id="258" r:id="rId4"/>
    <p:sldId id="291" r:id="rId5"/>
    <p:sldId id="292" r:id="rId6"/>
    <p:sldId id="293" r:id="rId7"/>
    <p:sldId id="260" r:id="rId8"/>
    <p:sldId id="261" r:id="rId9"/>
    <p:sldId id="262" r:id="rId10"/>
    <p:sldId id="263" r:id="rId11"/>
    <p:sldId id="294" r:id="rId12"/>
    <p:sldId id="295" r:id="rId13"/>
    <p:sldId id="264" r:id="rId14"/>
    <p:sldId id="265" r:id="rId15"/>
    <p:sldId id="296" r:id="rId16"/>
    <p:sldId id="289" r:id="rId17"/>
    <p:sldId id="266" r:id="rId18"/>
    <p:sldId id="290" r:id="rId19"/>
    <p:sldId id="297" r:id="rId20"/>
    <p:sldId id="267" r:id="rId21"/>
    <p:sldId id="287" r:id="rId22"/>
    <p:sldId id="274" r:id="rId23"/>
    <p:sldId id="276" r:id="rId24"/>
    <p:sldId id="268" r:id="rId25"/>
    <p:sldId id="271" r:id="rId26"/>
    <p:sldId id="281" r:id="rId27"/>
    <p:sldId id="269" r:id="rId28"/>
    <p:sldId id="272" r:id="rId29"/>
    <p:sldId id="278" r:id="rId30"/>
    <p:sldId id="273" r:id="rId31"/>
    <p:sldId id="277" r:id="rId32"/>
    <p:sldId id="279" r:id="rId33"/>
    <p:sldId id="280" r:id="rId34"/>
    <p:sldId id="282" r:id="rId35"/>
    <p:sldId id="283" r:id="rId36"/>
    <p:sldId id="270" r:id="rId37"/>
    <p:sldId id="285" r:id="rId38"/>
    <p:sldId id="284" r:id="rId39"/>
    <p:sldId id="286" r:id="rId40"/>
  </p:sldIdLst>
  <p:sldSz cx="9144000" cy="6858000" type="letter"/>
  <p:notesSz cx="6858000" cy="90805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1" autoAdjust="0"/>
    <p:restoredTop sz="94660" autoAdjust="0"/>
  </p:normalViewPr>
  <p:slideViewPr>
    <p:cSldViewPr>
      <p:cViewPr>
        <p:scale>
          <a:sx n="75" d="100"/>
          <a:sy n="75" d="100"/>
        </p:scale>
        <p:origin x="16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43363" name="Rectangle 3"/>
          <p:cNvSpPr>
            <a:spLocks noGrp="1" noChangeArrowheads="1"/>
          </p:cNvSpPr>
          <p:nvPr>
            <p:ph type="dt" sz="quarter" idx="1"/>
          </p:nvPr>
        </p:nvSpPr>
        <p:spPr bwMode="auto">
          <a:xfrm>
            <a:off x="3884613" y="0"/>
            <a:ext cx="2971800" cy="4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43364" name="Rectangle 4"/>
          <p:cNvSpPr>
            <a:spLocks noGrp="1" noChangeArrowheads="1"/>
          </p:cNvSpPr>
          <p:nvPr>
            <p:ph type="ftr" sz="quarter" idx="2"/>
          </p:nvPr>
        </p:nvSpPr>
        <p:spPr bwMode="auto">
          <a:xfrm>
            <a:off x="0" y="8624516"/>
            <a:ext cx="2971800" cy="4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43365" name="Rectangle 5"/>
          <p:cNvSpPr>
            <a:spLocks noGrp="1" noChangeArrowheads="1"/>
          </p:cNvSpPr>
          <p:nvPr>
            <p:ph type="sldNum" sz="quarter" idx="3"/>
          </p:nvPr>
        </p:nvSpPr>
        <p:spPr bwMode="auto">
          <a:xfrm>
            <a:off x="3884613" y="8624516"/>
            <a:ext cx="2971800" cy="4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A6F8124D-4B9B-4701-8DC0-FBBFB7DFF350}" type="slidenum">
              <a:rPr lang="en-US"/>
              <a:pPr>
                <a:defRPr/>
              </a:pPr>
              <a:t>‹#›</a:t>
            </a:fld>
            <a:endParaRPr lang="en-US"/>
          </a:p>
        </p:txBody>
      </p:sp>
    </p:spTree>
    <p:extLst>
      <p:ext uri="{BB962C8B-B14F-4D97-AF65-F5344CB8AC3E}">
        <p14:creationId xmlns:p14="http://schemas.microsoft.com/office/powerpoint/2010/main" val="2573865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31075" name="Rectangle 3"/>
          <p:cNvSpPr>
            <a:spLocks noGrp="1" noChangeArrowheads="1"/>
          </p:cNvSpPr>
          <p:nvPr>
            <p:ph type="dt" idx="1"/>
          </p:nvPr>
        </p:nvSpPr>
        <p:spPr bwMode="auto">
          <a:xfrm>
            <a:off x="3884613" y="0"/>
            <a:ext cx="2971800" cy="4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58875" y="681038"/>
            <a:ext cx="4541838" cy="34051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1077" name="Rectangle 5"/>
          <p:cNvSpPr>
            <a:spLocks noGrp="1" noChangeArrowheads="1"/>
          </p:cNvSpPr>
          <p:nvPr>
            <p:ph type="body" sz="quarter" idx="3"/>
          </p:nvPr>
        </p:nvSpPr>
        <p:spPr bwMode="auto">
          <a:xfrm>
            <a:off x="685800" y="4313825"/>
            <a:ext cx="5486400" cy="40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1078" name="Rectangle 6"/>
          <p:cNvSpPr>
            <a:spLocks noGrp="1" noChangeArrowheads="1"/>
          </p:cNvSpPr>
          <p:nvPr>
            <p:ph type="ftr" sz="quarter" idx="4"/>
          </p:nvPr>
        </p:nvSpPr>
        <p:spPr bwMode="auto">
          <a:xfrm>
            <a:off x="0" y="8624516"/>
            <a:ext cx="2971800" cy="4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31079" name="Rectangle 7"/>
          <p:cNvSpPr>
            <a:spLocks noGrp="1" noChangeArrowheads="1"/>
          </p:cNvSpPr>
          <p:nvPr>
            <p:ph type="sldNum" sz="quarter" idx="5"/>
          </p:nvPr>
        </p:nvSpPr>
        <p:spPr bwMode="auto">
          <a:xfrm>
            <a:off x="3884613" y="8624516"/>
            <a:ext cx="2971800" cy="4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6401A18C-C8CA-4092-AB5A-4590EDF3A6A6}" type="slidenum">
              <a:rPr lang="en-US"/>
              <a:pPr>
                <a:defRPr/>
              </a:pPr>
              <a:t>‹#›</a:t>
            </a:fld>
            <a:endParaRPr lang="en-US"/>
          </a:p>
        </p:txBody>
      </p:sp>
    </p:spTree>
    <p:extLst>
      <p:ext uri="{BB962C8B-B14F-4D97-AF65-F5344CB8AC3E}">
        <p14:creationId xmlns:p14="http://schemas.microsoft.com/office/powerpoint/2010/main" val="1777803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916485F-651B-4FCE-9A27-980429359F0B}" type="slidenum">
              <a:rPr lang="en-US">
                <a:latin typeface="Arial" charset="0"/>
              </a:rPr>
              <a:pPr/>
              <a:t>8</a:t>
            </a:fld>
            <a:endParaRPr lang="en-US">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smtClean="0"/>
              <a:t>Fill in local information: where to report crimes.</a:t>
            </a:r>
          </a:p>
        </p:txBody>
      </p:sp>
    </p:spTree>
    <p:extLst>
      <p:ext uri="{BB962C8B-B14F-4D97-AF65-F5344CB8AC3E}">
        <p14:creationId xmlns:p14="http://schemas.microsoft.com/office/powerpoint/2010/main" val="450843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5BBC1B7-55CD-4CB1-9CAB-09B9FC0EED34}" type="slidenum">
              <a:rPr lang="en-US">
                <a:latin typeface="Arial" charset="0"/>
              </a:rPr>
              <a:pPr/>
              <a:t>17</a:t>
            </a:fld>
            <a:endParaRPr lang="en-US">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smtClean="0"/>
              <a:t>Handouts or inserted slide: procedures for local campus reporting to police &amp; anonymous reporting</a:t>
            </a:r>
          </a:p>
        </p:txBody>
      </p:sp>
    </p:spTree>
    <p:extLst>
      <p:ext uri="{BB962C8B-B14F-4D97-AF65-F5344CB8AC3E}">
        <p14:creationId xmlns:p14="http://schemas.microsoft.com/office/powerpoint/2010/main" val="2130635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ABA6955-B96D-4193-9DD5-33E6C987D730}" type="slidenum">
              <a:rPr lang="en-US">
                <a:latin typeface="Arial" charset="0"/>
              </a:rPr>
              <a:pPr/>
              <a:t>21</a:t>
            </a:fld>
            <a:endParaRPr lang="en-US">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50330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0EEB8417-3ADE-4BA6-8DCA-157FE5B59F94}" type="slidenum">
              <a:rPr lang="en-US">
                <a:latin typeface="Arial" charset="0"/>
              </a:rPr>
              <a:pPr/>
              <a:t>22</a:t>
            </a:fld>
            <a:endParaRPr lang="en-US">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smtClean="0"/>
              <a:t>Local handouts must include: (1) campus &amp; adjacent public property map; list of residence halls/residence facilities; list of non-campus properties</a:t>
            </a:r>
          </a:p>
        </p:txBody>
      </p:sp>
    </p:spTree>
    <p:extLst>
      <p:ext uri="{BB962C8B-B14F-4D97-AF65-F5344CB8AC3E}">
        <p14:creationId xmlns:p14="http://schemas.microsoft.com/office/powerpoint/2010/main" val="398227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DF681FC-AA48-4922-AAA6-92ABC2C568F3}" type="slidenum">
              <a:rPr lang="en-US">
                <a:latin typeface="Arial" charset="0"/>
              </a:rPr>
              <a:pPr/>
              <a:t>25</a:t>
            </a:fld>
            <a:endParaRPr lang="en-US">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smtClean="0"/>
              <a:t>Local handout: How to report a crime to UCXX PD. UCXX tipline or other procedure for anonymous crime reporting</a:t>
            </a:r>
          </a:p>
        </p:txBody>
      </p:sp>
    </p:spTree>
    <p:extLst>
      <p:ext uri="{BB962C8B-B14F-4D97-AF65-F5344CB8AC3E}">
        <p14:creationId xmlns:p14="http://schemas.microsoft.com/office/powerpoint/2010/main" val="2682190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19447E7-5C6C-4D08-A4EE-956C92A9048E}" type="slidenum">
              <a:rPr lang="en-US">
                <a:latin typeface="Arial" charset="0"/>
              </a:rPr>
              <a:pPr/>
              <a:t>26</a:t>
            </a:fld>
            <a:endParaRPr lang="en-US">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smtClean="0"/>
              <a:t>Local handouts: list of programs w/ contact information</a:t>
            </a:r>
          </a:p>
        </p:txBody>
      </p:sp>
    </p:spTree>
    <p:extLst>
      <p:ext uri="{BB962C8B-B14F-4D97-AF65-F5344CB8AC3E}">
        <p14:creationId xmlns:p14="http://schemas.microsoft.com/office/powerpoint/2010/main" val="1838737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3D9F0C7-F502-4DFB-AE98-51BA05EAAC8D}" type="slidenum">
              <a:rPr lang="en-US">
                <a:latin typeface="Arial" charset="0"/>
              </a:rPr>
              <a:pPr/>
              <a:t>27</a:t>
            </a:fld>
            <a:endParaRPr 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smtClean="0"/>
              <a:t>Clery Incident Report form is found on pp. 78-79 of the UC Clery Act Compliance Manual. Print for distribution.</a:t>
            </a:r>
          </a:p>
        </p:txBody>
      </p:sp>
    </p:spTree>
    <p:extLst>
      <p:ext uri="{BB962C8B-B14F-4D97-AF65-F5344CB8AC3E}">
        <p14:creationId xmlns:p14="http://schemas.microsoft.com/office/powerpoint/2010/main" val="4178392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C6683F7-20D2-40CB-B1A2-0E3AA1BEBB32}" type="slidenum">
              <a:rPr lang="en-US">
                <a:latin typeface="Arial" charset="0"/>
              </a:rPr>
              <a:pPr/>
              <a:t>31</a:t>
            </a:fld>
            <a:endParaRPr lang="en-US">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smtClean="0"/>
              <a:t>Local handout: referral numbers/names for campus &amp; community sexual assault programs</a:t>
            </a:r>
          </a:p>
        </p:txBody>
      </p:sp>
    </p:spTree>
    <p:extLst>
      <p:ext uri="{BB962C8B-B14F-4D97-AF65-F5344CB8AC3E}">
        <p14:creationId xmlns:p14="http://schemas.microsoft.com/office/powerpoint/2010/main" val="3508393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36E41B4D-7397-4099-B476-B9B116F115A7}" type="slidenum">
              <a:rPr lang="en-US">
                <a:latin typeface="Arial" charset="0"/>
              </a:rPr>
              <a:pPr/>
              <a:t>39</a:t>
            </a:fld>
            <a:endParaRPr lang="en-US">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smtClean="0"/>
              <a:t>Fill in local Clery Act Coordinator information.</a:t>
            </a:r>
          </a:p>
        </p:txBody>
      </p:sp>
    </p:spTree>
    <p:extLst>
      <p:ext uri="{BB962C8B-B14F-4D97-AF65-F5344CB8AC3E}">
        <p14:creationId xmlns:p14="http://schemas.microsoft.com/office/powerpoint/2010/main" val="3607516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068C9276-FE17-4AF2-A016-13BCA985865F}" type="datetime1">
              <a:rPr lang="en-US" smtClean="0"/>
              <a:pPr>
                <a:defRPr/>
              </a:pPr>
              <a:t>9/11/2017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95A78A-6BD6-4A3A-8091-EFCFC099575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CDC723B-B87F-4E02-9454-4D5035EC72A6}" type="datetime1">
              <a:rPr lang="en-US" smtClean="0"/>
              <a:pPr>
                <a:defRPr/>
              </a:pPr>
              <a:t>9/11/2017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328A250-F7B9-46DF-A478-5704D5E2216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C14A674-9C67-4233-B1D4-967C62A7DB1F}" type="datetime1">
              <a:rPr lang="en-US" smtClean="0"/>
              <a:pPr>
                <a:defRPr/>
              </a:pPr>
              <a:t>9/11/2017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8E62B7-3A48-402D-8F20-7D1B0C93B7F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A7C7B2C-7F4B-4886-B435-40751C749973}" type="datetime1">
              <a:rPr lang="en-US" smtClean="0"/>
              <a:pPr>
                <a:defRPr/>
              </a:pPr>
              <a:t>9/11/2017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B31D0BC-104D-47A2-A14A-D85BC386941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1944098-2FD9-418E-A05F-3305D8E428DA}" type="datetime1">
              <a:rPr lang="en-US" smtClean="0"/>
              <a:pPr>
                <a:defRPr/>
              </a:pPr>
              <a:t>9/11/2017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17A79C5-1EE7-436B-B161-217191EAB3C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4BA05C47-0BAE-4E13-BF7B-7B62E92CEFA6}" type="datetime1">
              <a:rPr lang="en-US" smtClean="0"/>
              <a:pPr>
                <a:defRPr/>
              </a:pPr>
              <a:t>9/11/2017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2FEE2C-8CA6-4B42-83C7-EE9B8F928AF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A6EB29D-1886-471F-84B6-22C546CA996F}" type="datetime1">
              <a:rPr lang="en-US" smtClean="0"/>
              <a:pPr>
                <a:defRPr/>
              </a:pPr>
              <a:t>9/11/2017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F78C08C-4D17-4321-A119-1A23F0551BF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47B458B-295A-462B-96B4-860F17186142}" type="datetime1">
              <a:rPr lang="en-US" smtClean="0"/>
              <a:pPr>
                <a:defRPr/>
              </a:pPr>
              <a:t>9/11/2017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62709F1-63DE-4F3A-A56F-3E27BF8A75D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5756392-1688-47CA-893F-E8D50459AB2C}" type="datetime1">
              <a:rPr lang="en-US" smtClean="0"/>
              <a:pPr>
                <a:defRPr/>
              </a:pPr>
              <a:t>9/11/2017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6263602-175C-4EC7-B21E-69C7FF75170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50A75BF-9363-4869-A01C-084340F6379C}" type="datetime1">
              <a:rPr lang="en-US" smtClean="0"/>
              <a:pPr>
                <a:defRPr/>
              </a:pPr>
              <a:t>9/11/2017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BC32283-0EF9-41A0-A70A-AB8FB20603FC}"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fld id="{3E4A47A9-43BC-4D6B-9B6E-71E1F7ABB1A0}" type="datetime1">
              <a:rPr lang="en-US" smtClean="0"/>
              <a:pPr>
                <a:defRPr/>
              </a:pPr>
              <a:t>9/11/2017</a:t>
            </a:fld>
            <a:endParaRPr lang="en-US"/>
          </a:p>
        </p:txBody>
      </p:sp>
      <p:sp>
        <p:nvSpPr>
          <p:cNvPr id="9" name="Slide Number Placeholder 8"/>
          <p:cNvSpPr>
            <a:spLocks noGrp="1"/>
          </p:cNvSpPr>
          <p:nvPr>
            <p:ph type="sldNum" sz="quarter" idx="11"/>
          </p:nvPr>
        </p:nvSpPr>
        <p:spPr/>
        <p:txBody>
          <a:bodyPr/>
          <a:lstStyle/>
          <a:p>
            <a:pPr>
              <a:defRPr/>
            </a:pPr>
            <a:fld id="{D56D9B5D-AF40-4923-9A82-AB84466859D4}"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DAD57B47-A718-45DD-A71F-ABF799936F74}" type="slidenum">
              <a:rPr lang="en-US" smtClean="0"/>
              <a:pPr>
                <a:defRPr/>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7011E59F-C354-442C-946B-F8F43F0F4A27}" type="datetime1">
              <a:rPr lang="en-US" smtClean="0"/>
              <a:pPr>
                <a:defRPr/>
              </a:pPr>
              <a:t>9/11/2017</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burba@chapman.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rigonzalez@chapman.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1997075"/>
            <a:ext cx="7086600" cy="1812925"/>
          </a:xfrm>
        </p:spPr>
        <p:txBody>
          <a:bodyPr>
            <a:normAutofit fontScale="90000"/>
          </a:bodyPr>
          <a:lstStyle/>
          <a:p>
            <a:pPr eaLnBrk="1" hangingPunct="1">
              <a:defRPr/>
            </a:pPr>
            <a:r>
              <a:rPr lang="en-US" sz="4000" smtClean="0"/>
              <a:t>Jeanne Clery Campus Security Policy &amp; Crime Statistics Disclosure Act</a:t>
            </a:r>
          </a:p>
        </p:txBody>
      </p:sp>
      <p:sp>
        <p:nvSpPr>
          <p:cNvPr id="2051" name="Rectangle 3"/>
          <p:cNvSpPr>
            <a:spLocks noGrp="1" noChangeArrowheads="1"/>
          </p:cNvSpPr>
          <p:nvPr>
            <p:ph type="subTitle" idx="1"/>
          </p:nvPr>
        </p:nvSpPr>
        <p:spPr>
          <a:xfrm>
            <a:off x="1066800" y="4114800"/>
            <a:ext cx="6400800" cy="1295400"/>
          </a:xfrm>
        </p:spPr>
        <p:txBody>
          <a:bodyPr/>
          <a:lstStyle/>
          <a:p>
            <a:pPr eaLnBrk="1" hangingPunct="1">
              <a:defRPr/>
            </a:pPr>
            <a:r>
              <a:rPr lang="en-US" dirty="0" smtClean="0"/>
              <a:t>What You Need to Know as a Campus Security Authority</a:t>
            </a:r>
          </a:p>
        </p:txBody>
      </p:sp>
      <p:sp>
        <p:nvSpPr>
          <p:cNvPr id="5" name="Rectangle 20"/>
          <p:cNvSpPr>
            <a:spLocks noGrp="1" noChangeArrowheads="1"/>
          </p:cNvSpPr>
          <p:nvPr>
            <p:ph type="sldNum" sz="quarter" idx="12"/>
          </p:nvPr>
        </p:nvSpPr>
        <p:spPr>
          <a:solidFill>
            <a:schemeClr val="tx2"/>
          </a:solidFill>
        </p:spPr>
        <p:txBody>
          <a:bodyPr/>
          <a:lstStyle/>
          <a:p>
            <a:pPr>
              <a:defRPr/>
            </a:pPr>
            <a:fld id="{9B61FB89-8440-4228-B26F-DB9389B184B8}" type="slidenum">
              <a:rPr lang="en-US"/>
              <a:pPr>
                <a:defRPr/>
              </a:pPr>
              <a:t>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5715000"/>
            <a:ext cx="6038850" cy="10382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Autofit/>
          </a:bodyPr>
          <a:lstStyle/>
          <a:p>
            <a:pPr eaLnBrk="1" hangingPunct="1">
              <a:defRPr/>
            </a:pPr>
            <a:r>
              <a:rPr lang="en-US" sz="4000" dirty="0" smtClean="0"/>
              <a:t>Significant responsibility for Student and Campus Activities</a:t>
            </a:r>
          </a:p>
        </p:txBody>
      </p:sp>
      <p:sp>
        <p:nvSpPr>
          <p:cNvPr id="110595" name="Rectangle 3"/>
          <p:cNvSpPr>
            <a:spLocks noGrp="1" noChangeArrowheads="1"/>
          </p:cNvSpPr>
          <p:nvPr>
            <p:ph idx="1"/>
          </p:nvPr>
        </p:nvSpPr>
        <p:spPr/>
        <p:txBody>
          <a:bodyPr>
            <a:noAutofit/>
          </a:bodyPr>
          <a:lstStyle/>
          <a:p>
            <a:pPr>
              <a:defRPr/>
            </a:pPr>
            <a:r>
              <a:rPr lang="en-US" sz="2800" b="1" dirty="0"/>
              <a:t>Student </a:t>
            </a:r>
            <a:r>
              <a:rPr lang="en-US" sz="2800" b="1" dirty="0" smtClean="0"/>
              <a:t>Affairs</a:t>
            </a:r>
          </a:p>
          <a:p>
            <a:pPr lvl="1">
              <a:defRPr/>
            </a:pPr>
            <a:r>
              <a:rPr lang="en-US" sz="2800" dirty="0" smtClean="0"/>
              <a:t>Vice </a:t>
            </a:r>
            <a:r>
              <a:rPr lang="en-US" sz="2800" dirty="0"/>
              <a:t>Chancellor &amp; Dean of </a:t>
            </a:r>
            <a:r>
              <a:rPr lang="en-US" sz="2800" dirty="0" smtClean="0"/>
              <a:t>Students</a:t>
            </a:r>
          </a:p>
          <a:p>
            <a:pPr lvl="1">
              <a:defRPr/>
            </a:pPr>
            <a:r>
              <a:rPr lang="en-US" sz="2800" dirty="0" smtClean="0"/>
              <a:t>Assistant </a:t>
            </a:r>
            <a:r>
              <a:rPr lang="en-US" sz="2800" dirty="0"/>
              <a:t>Dean of Students &amp; Director of Student </a:t>
            </a:r>
            <a:r>
              <a:rPr lang="en-US" sz="2800" dirty="0" smtClean="0"/>
              <a:t>Conduct</a:t>
            </a:r>
          </a:p>
          <a:p>
            <a:pPr lvl="1">
              <a:defRPr/>
            </a:pPr>
            <a:r>
              <a:rPr lang="en-US" sz="2800" dirty="0" smtClean="0"/>
              <a:t>Assistant </a:t>
            </a:r>
            <a:r>
              <a:rPr lang="en-US" sz="2800" dirty="0"/>
              <a:t>Vice Chancellor &amp; Associate Dean of </a:t>
            </a:r>
            <a:r>
              <a:rPr lang="en-US" sz="2800" dirty="0" smtClean="0"/>
              <a:t>Students</a:t>
            </a:r>
          </a:p>
          <a:p>
            <a:pPr lvl="1">
              <a:defRPr/>
            </a:pPr>
            <a:r>
              <a:rPr lang="en-US" sz="2800" dirty="0" smtClean="0"/>
              <a:t>Program Coordinator for Greek Life</a:t>
            </a:r>
          </a:p>
          <a:p>
            <a:pPr lvl="1">
              <a:defRPr/>
            </a:pPr>
            <a:r>
              <a:rPr lang="en-US" sz="2800" dirty="0" smtClean="0"/>
              <a:t>Assistant </a:t>
            </a:r>
            <a:r>
              <a:rPr lang="en-US" sz="2800" dirty="0"/>
              <a:t>Director for First Year Students &amp; </a:t>
            </a:r>
            <a:r>
              <a:rPr lang="en-US" sz="2800" dirty="0" smtClean="0"/>
              <a:t>Orientation</a:t>
            </a:r>
          </a:p>
          <a:p>
            <a:pPr lvl="1">
              <a:defRPr/>
            </a:pPr>
            <a:r>
              <a:rPr lang="en-US" sz="2800" dirty="0" smtClean="0"/>
              <a:t>Orientation Assistants</a:t>
            </a:r>
          </a:p>
        </p:txBody>
      </p:sp>
      <p:sp>
        <p:nvSpPr>
          <p:cNvPr id="5" name="Slide Number Placeholder 5"/>
          <p:cNvSpPr>
            <a:spLocks noGrp="1"/>
          </p:cNvSpPr>
          <p:nvPr>
            <p:ph type="sldNum" sz="quarter" idx="12"/>
          </p:nvPr>
        </p:nvSpPr>
        <p:spPr/>
        <p:txBody>
          <a:bodyPr/>
          <a:lstStyle/>
          <a:p>
            <a:pPr>
              <a:defRPr/>
            </a:pPr>
            <a:fld id="{425F84B3-DF06-4D22-99DF-9B941A6551CA}" type="slidenum">
              <a:rPr lang="en-US"/>
              <a:pPr>
                <a:defRPr/>
              </a:pPr>
              <a:t>10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Autofit/>
          </a:bodyPr>
          <a:lstStyle/>
          <a:p>
            <a:pPr eaLnBrk="1" hangingPunct="1">
              <a:defRPr/>
            </a:pPr>
            <a:r>
              <a:rPr lang="en-US" sz="4000" dirty="0" smtClean="0"/>
              <a:t>Significant responsibility for Student and Campus Activities</a:t>
            </a:r>
          </a:p>
        </p:txBody>
      </p:sp>
      <p:sp>
        <p:nvSpPr>
          <p:cNvPr id="110595" name="Rectangle 3"/>
          <p:cNvSpPr>
            <a:spLocks noGrp="1" noChangeArrowheads="1"/>
          </p:cNvSpPr>
          <p:nvPr>
            <p:ph idx="1"/>
          </p:nvPr>
        </p:nvSpPr>
        <p:spPr/>
        <p:txBody>
          <a:bodyPr>
            <a:noAutofit/>
          </a:bodyPr>
          <a:lstStyle/>
          <a:p>
            <a:pPr>
              <a:defRPr/>
            </a:pPr>
            <a:r>
              <a:rPr lang="en-US" sz="2800" b="1" dirty="0"/>
              <a:t>Student </a:t>
            </a:r>
            <a:r>
              <a:rPr lang="en-US" sz="2800" b="1" dirty="0" smtClean="0"/>
              <a:t>and Campus Life</a:t>
            </a:r>
          </a:p>
          <a:p>
            <a:pPr lvl="1">
              <a:defRPr/>
            </a:pPr>
            <a:r>
              <a:rPr lang="en-US" sz="2800" dirty="0"/>
              <a:t>Director of Student and Campus </a:t>
            </a:r>
            <a:r>
              <a:rPr lang="en-US" sz="2800" dirty="0" smtClean="0"/>
              <a:t>Life</a:t>
            </a:r>
          </a:p>
          <a:p>
            <a:pPr lvl="1">
              <a:defRPr/>
            </a:pPr>
            <a:r>
              <a:rPr lang="en-US" sz="2800" dirty="0"/>
              <a:t>Associate Director of Student and Campus Life</a:t>
            </a:r>
            <a:endParaRPr lang="en-US" sz="2800" dirty="0" smtClean="0"/>
          </a:p>
          <a:p>
            <a:pPr>
              <a:defRPr/>
            </a:pPr>
            <a:r>
              <a:rPr lang="en-US" sz="3000" dirty="0" smtClean="0"/>
              <a:t>Career Development</a:t>
            </a:r>
          </a:p>
          <a:p>
            <a:pPr>
              <a:defRPr/>
            </a:pPr>
            <a:r>
              <a:rPr lang="en-US" sz="3000" dirty="0" smtClean="0"/>
              <a:t>Director </a:t>
            </a:r>
            <a:r>
              <a:rPr lang="en-US" sz="3000" dirty="0"/>
              <a:t>of Student Health </a:t>
            </a:r>
            <a:r>
              <a:rPr lang="en-US" sz="3000" dirty="0" smtClean="0"/>
              <a:t>Services</a:t>
            </a:r>
          </a:p>
          <a:p>
            <a:pPr>
              <a:defRPr/>
            </a:pPr>
            <a:r>
              <a:rPr lang="en-US" sz="3000" dirty="0" smtClean="0"/>
              <a:t>Advisor </a:t>
            </a:r>
            <a:r>
              <a:rPr lang="en-US" sz="3000" dirty="0"/>
              <a:t>for Associated </a:t>
            </a:r>
            <a:r>
              <a:rPr lang="en-US" sz="3000" dirty="0" smtClean="0"/>
              <a:t>Students</a:t>
            </a:r>
          </a:p>
          <a:p>
            <a:pPr>
              <a:defRPr/>
            </a:pPr>
            <a:r>
              <a:rPr lang="en-US" sz="3000" dirty="0" smtClean="0"/>
              <a:t>Director </a:t>
            </a:r>
            <a:r>
              <a:rPr lang="en-US" sz="3000" dirty="0"/>
              <a:t>of PEER and Health Education</a:t>
            </a:r>
          </a:p>
          <a:p>
            <a:pPr lvl="1">
              <a:defRPr/>
            </a:pPr>
            <a:endParaRPr lang="en-US" sz="2600" b="1" dirty="0" smtClean="0"/>
          </a:p>
        </p:txBody>
      </p:sp>
      <p:sp>
        <p:nvSpPr>
          <p:cNvPr id="5" name="Slide Number Placeholder 5"/>
          <p:cNvSpPr>
            <a:spLocks noGrp="1"/>
          </p:cNvSpPr>
          <p:nvPr>
            <p:ph type="sldNum" sz="quarter" idx="12"/>
          </p:nvPr>
        </p:nvSpPr>
        <p:spPr/>
        <p:txBody>
          <a:bodyPr/>
          <a:lstStyle/>
          <a:p>
            <a:pPr>
              <a:defRPr/>
            </a:pPr>
            <a:fld id="{425F84B3-DF06-4D22-99DF-9B941A6551CA}" type="slidenum">
              <a:rPr lang="en-US"/>
              <a:pPr>
                <a:defRPr/>
              </a:pPr>
              <a:t>11</a:t>
            </a:fld>
            <a:endParaRPr lang="en-US"/>
          </a:p>
        </p:txBody>
      </p:sp>
    </p:spTree>
    <p:extLst>
      <p:ext uri="{BB962C8B-B14F-4D97-AF65-F5344CB8AC3E}">
        <p14:creationId xmlns:p14="http://schemas.microsoft.com/office/powerpoint/2010/main" val="65446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Autofit/>
          </a:bodyPr>
          <a:lstStyle/>
          <a:p>
            <a:pPr eaLnBrk="1" hangingPunct="1">
              <a:defRPr/>
            </a:pPr>
            <a:r>
              <a:rPr lang="en-US" sz="4000" dirty="0" smtClean="0"/>
              <a:t>Significant responsibility for Student and Campus Activities</a:t>
            </a:r>
          </a:p>
        </p:txBody>
      </p:sp>
      <p:sp>
        <p:nvSpPr>
          <p:cNvPr id="110595" name="Rectangle 3"/>
          <p:cNvSpPr>
            <a:spLocks noGrp="1" noChangeArrowheads="1"/>
          </p:cNvSpPr>
          <p:nvPr>
            <p:ph idx="1"/>
          </p:nvPr>
        </p:nvSpPr>
        <p:spPr/>
        <p:txBody>
          <a:bodyPr>
            <a:noAutofit/>
          </a:bodyPr>
          <a:lstStyle/>
          <a:p>
            <a:pPr>
              <a:defRPr/>
            </a:pPr>
            <a:r>
              <a:rPr lang="en-US" sz="2800" b="1" dirty="0" smtClean="0"/>
              <a:t>Athletics</a:t>
            </a:r>
          </a:p>
          <a:p>
            <a:pPr lvl="1">
              <a:defRPr/>
            </a:pPr>
            <a:r>
              <a:rPr lang="en-US" sz="2800" dirty="0"/>
              <a:t>Director of </a:t>
            </a:r>
            <a:r>
              <a:rPr lang="en-US" sz="2800" dirty="0" smtClean="0"/>
              <a:t>Athletics</a:t>
            </a:r>
          </a:p>
          <a:p>
            <a:pPr lvl="1">
              <a:defRPr/>
            </a:pPr>
            <a:r>
              <a:rPr lang="en-US" sz="2800" dirty="0" smtClean="0"/>
              <a:t>Associate </a:t>
            </a:r>
            <a:r>
              <a:rPr lang="en-US" sz="2800" dirty="0"/>
              <a:t>Director of </a:t>
            </a:r>
            <a:r>
              <a:rPr lang="en-US" sz="2800" dirty="0" smtClean="0"/>
              <a:t>Athletics</a:t>
            </a:r>
          </a:p>
          <a:p>
            <a:pPr lvl="1">
              <a:defRPr/>
            </a:pPr>
            <a:r>
              <a:rPr lang="en-US" sz="2800" dirty="0" smtClean="0"/>
              <a:t>Assistant </a:t>
            </a:r>
            <a:r>
              <a:rPr lang="en-US" sz="2800" dirty="0"/>
              <a:t>Director of </a:t>
            </a:r>
            <a:r>
              <a:rPr lang="en-US" sz="2800" dirty="0" smtClean="0"/>
              <a:t>Athletics</a:t>
            </a:r>
          </a:p>
          <a:p>
            <a:pPr lvl="1">
              <a:defRPr/>
            </a:pPr>
            <a:r>
              <a:rPr lang="en-US" sz="2800" dirty="0" smtClean="0"/>
              <a:t>Head </a:t>
            </a:r>
            <a:r>
              <a:rPr lang="en-US" sz="2800" dirty="0"/>
              <a:t>Coaches &amp; Assistant Coaches</a:t>
            </a:r>
            <a:endParaRPr lang="en-US" sz="2600" b="1" dirty="0" smtClean="0"/>
          </a:p>
        </p:txBody>
      </p:sp>
      <p:sp>
        <p:nvSpPr>
          <p:cNvPr id="5" name="Slide Number Placeholder 5"/>
          <p:cNvSpPr>
            <a:spLocks noGrp="1"/>
          </p:cNvSpPr>
          <p:nvPr>
            <p:ph type="sldNum" sz="quarter" idx="12"/>
          </p:nvPr>
        </p:nvSpPr>
        <p:spPr/>
        <p:txBody>
          <a:bodyPr/>
          <a:lstStyle/>
          <a:p>
            <a:pPr>
              <a:defRPr/>
            </a:pPr>
            <a:fld id="{425F84B3-DF06-4D22-99DF-9B941A6551CA}" type="slidenum">
              <a:rPr lang="en-US"/>
              <a:pPr>
                <a:defRPr/>
              </a:pPr>
              <a:t>12</a:t>
            </a:fld>
            <a:endParaRPr lang="en-US"/>
          </a:p>
        </p:txBody>
      </p:sp>
    </p:spTree>
    <p:extLst>
      <p:ext uri="{BB962C8B-B14F-4D97-AF65-F5344CB8AC3E}">
        <p14:creationId xmlns:p14="http://schemas.microsoft.com/office/powerpoint/2010/main" val="1376140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Autofit/>
          </a:bodyPr>
          <a:lstStyle/>
          <a:p>
            <a:pPr eaLnBrk="1" hangingPunct="1">
              <a:defRPr/>
            </a:pPr>
            <a:r>
              <a:rPr lang="en-US" sz="3800" dirty="0" smtClean="0"/>
              <a:t>Significant responsibility for Student and Campus Activities-BUT…</a:t>
            </a:r>
          </a:p>
        </p:txBody>
      </p:sp>
      <p:sp>
        <p:nvSpPr>
          <p:cNvPr id="111619" name="Rectangle 3"/>
          <p:cNvSpPr>
            <a:spLocks noGrp="1" noChangeArrowheads="1"/>
          </p:cNvSpPr>
          <p:nvPr>
            <p:ph idx="1"/>
          </p:nvPr>
        </p:nvSpPr>
        <p:spPr/>
        <p:txBody>
          <a:bodyPr>
            <a:normAutofit/>
          </a:bodyPr>
          <a:lstStyle/>
          <a:p>
            <a:pPr eaLnBrk="1" hangingPunct="1">
              <a:defRPr/>
            </a:pPr>
            <a:r>
              <a:rPr lang="en-US" sz="2800" dirty="0" smtClean="0"/>
              <a:t>Some examples of those NOT included:</a:t>
            </a:r>
          </a:p>
          <a:p>
            <a:pPr lvl="1"/>
            <a:r>
              <a:rPr lang="en-US" sz="2800" dirty="0"/>
              <a:t>A faculty member who does not have any responsibility for student and campus activity beyond the classroom. </a:t>
            </a:r>
          </a:p>
          <a:p>
            <a:pPr lvl="1" eaLnBrk="1" hangingPunct="1">
              <a:defRPr/>
            </a:pPr>
            <a:r>
              <a:rPr lang="en-US" sz="2800" dirty="0" smtClean="0"/>
              <a:t>Individual campus health center physicians</a:t>
            </a:r>
          </a:p>
          <a:p>
            <a:pPr lvl="1" eaLnBrk="1" hangingPunct="1">
              <a:defRPr/>
            </a:pPr>
            <a:r>
              <a:rPr lang="en-US" sz="2800" dirty="0" smtClean="0"/>
              <a:t>Clerical and support staff</a:t>
            </a:r>
          </a:p>
        </p:txBody>
      </p:sp>
      <p:sp>
        <p:nvSpPr>
          <p:cNvPr id="5" name="Slide Number Placeholder 5"/>
          <p:cNvSpPr>
            <a:spLocks noGrp="1"/>
          </p:cNvSpPr>
          <p:nvPr>
            <p:ph type="sldNum" sz="quarter" idx="12"/>
          </p:nvPr>
        </p:nvSpPr>
        <p:spPr/>
        <p:txBody>
          <a:bodyPr/>
          <a:lstStyle/>
          <a:p>
            <a:pPr>
              <a:defRPr/>
            </a:pPr>
            <a:fld id="{B8A76F10-D216-41FE-AFC0-0D6555E01B47}" type="slidenum">
              <a:rPr lang="en-US"/>
              <a:pPr>
                <a:defRPr/>
              </a:pPr>
              <a:t>13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Autofit/>
          </a:bodyPr>
          <a:lstStyle/>
          <a:p>
            <a:pPr>
              <a:defRPr/>
            </a:pPr>
            <a:r>
              <a:rPr lang="en-US" sz="4000" dirty="0"/>
              <a:t>Exemption for Pastoral and Professional Counselors</a:t>
            </a:r>
            <a:endParaRPr lang="en-US" sz="3800" dirty="0" smtClean="0"/>
          </a:p>
        </p:txBody>
      </p:sp>
      <p:sp>
        <p:nvSpPr>
          <p:cNvPr id="112643" name="Rectangle 3"/>
          <p:cNvSpPr>
            <a:spLocks noGrp="1" noChangeArrowheads="1"/>
          </p:cNvSpPr>
          <p:nvPr>
            <p:ph idx="1"/>
          </p:nvPr>
        </p:nvSpPr>
        <p:spPr/>
        <p:txBody>
          <a:bodyPr>
            <a:normAutofit/>
          </a:bodyPr>
          <a:lstStyle/>
          <a:p>
            <a:pPr eaLnBrk="1" hangingPunct="1">
              <a:lnSpc>
                <a:spcPct val="90000"/>
              </a:lnSpc>
              <a:buFont typeface="Wingdings" pitchFamily="2" charset="2"/>
              <a:buNone/>
              <a:defRPr/>
            </a:pPr>
            <a:r>
              <a:rPr lang="en-US" sz="2800" b="1" dirty="0" smtClean="0"/>
              <a:t>YOU DO NOT HAVE TO REPORT IF A</a:t>
            </a:r>
          </a:p>
          <a:p>
            <a:r>
              <a:rPr lang="en-US" sz="2800" b="1" dirty="0"/>
              <a:t>Pastoral counselor: </a:t>
            </a:r>
            <a:r>
              <a:rPr lang="en-US" sz="2800" i="1" dirty="0"/>
              <a:t>A person who is associated with a religious order or denomination, is recognized by that religious order or denomination as someone who provides confidential counseling, and is functioning within the scope of that recognition as a pastoral counselor. </a:t>
            </a:r>
            <a:endParaRPr lang="en-US" sz="2800" dirty="0"/>
          </a:p>
        </p:txBody>
      </p:sp>
      <p:sp>
        <p:nvSpPr>
          <p:cNvPr id="5" name="Slide Number Placeholder 5"/>
          <p:cNvSpPr>
            <a:spLocks noGrp="1"/>
          </p:cNvSpPr>
          <p:nvPr>
            <p:ph type="sldNum" sz="quarter" idx="12"/>
          </p:nvPr>
        </p:nvSpPr>
        <p:spPr/>
        <p:txBody>
          <a:bodyPr/>
          <a:lstStyle/>
          <a:p>
            <a:pPr>
              <a:defRPr/>
            </a:pPr>
            <a:fld id="{07AB1427-9D13-41B4-A289-6FD52459D09F}" type="slidenum">
              <a:rPr lang="en-US"/>
              <a:pPr>
                <a:defRPr/>
              </a:pPr>
              <a:t>14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Autofit/>
          </a:bodyPr>
          <a:lstStyle/>
          <a:p>
            <a:pPr>
              <a:defRPr/>
            </a:pPr>
            <a:r>
              <a:rPr lang="en-US" sz="4000" dirty="0"/>
              <a:t>Exemption for Pastoral and Professional Counselors</a:t>
            </a:r>
            <a:endParaRPr lang="en-US" sz="3800" dirty="0" smtClean="0"/>
          </a:p>
        </p:txBody>
      </p:sp>
      <p:sp>
        <p:nvSpPr>
          <p:cNvPr id="112643" name="Rectangle 3"/>
          <p:cNvSpPr>
            <a:spLocks noGrp="1" noChangeArrowheads="1"/>
          </p:cNvSpPr>
          <p:nvPr>
            <p:ph idx="1"/>
          </p:nvPr>
        </p:nvSpPr>
        <p:spPr/>
        <p:txBody>
          <a:bodyPr>
            <a:normAutofit/>
          </a:bodyPr>
          <a:lstStyle/>
          <a:p>
            <a:pPr eaLnBrk="1" hangingPunct="1">
              <a:lnSpc>
                <a:spcPct val="90000"/>
              </a:lnSpc>
              <a:buFont typeface="Wingdings" pitchFamily="2" charset="2"/>
              <a:buNone/>
              <a:defRPr/>
            </a:pPr>
            <a:r>
              <a:rPr lang="en-US" sz="2800" b="1" dirty="0" smtClean="0"/>
              <a:t>YOU DO NOT HAVE TO REPORT IF A</a:t>
            </a:r>
          </a:p>
          <a:p>
            <a:pPr>
              <a:lnSpc>
                <a:spcPct val="90000"/>
              </a:lnSpc>
              <a:defRPr/>
            </a:pPr>
            <a:r>
              <a:rPr lang="en-US" sz="2800" b="1" dirty="0" smtClean="0"/>
              <a:t>Professional </a:t>
            </a:r>
            <a:r>
              <a:rPr lang="en-US" sz="2800" b="1" dirty="0"/>
              <a:t>counselor: </a:t>
            </a:r>
            <a:r>
              <a:rPr lang="en-US" sz="2800" i="1" dirty="0"/>
              <a:t>A person whose official responsibilities include providing mental health counseling to members of the institution’s community and who is functioning within the scope of his or her license or certification. </a:t>
            </a:r>
            <a:endParaRPr lang="en-US" sz="2800" i="1" dirty="0" smtClean="0"/>
          </a:p>
          <a:p>
            <a:pPr lvl="1">
              <a:lnSpc>
                <a:spcPct val="90000"/>
              </a:lnSpc>
              <a:defRPr/>
            </a:pPr>
            <a:r>
              <a:rPr lang="en-US" sz="2600" dirty="0"/>
              <a:t>An individual who is not yet licensed or certified as a counselor, but is acting in that role under the supervision of an individual who meets the definition of a pastoral or professional counselor, is considered to be one for the purposes of the </a:t>
            </a:r>
            <a:r>
              <a:rPr lang="en-US" sz="2600" i="1" dirty="0" err="1"/>
              <a:t>Clery</a:t>
            </a:r>
            <a:r>
              <a:rPr lang="en-US" sz="2600" i="1" dirty="0"/>
              <a:t> Act</a:t>
            </a:r>
            <a:r>
              <a:rPr lang="en-US" sz="2600" dirty="0"/>
              <a:t>.</a:t>
            </a:r>
          </a:p>
          <a:p>
            <a:pPr eaLnBrk="1" hangingPunct="1">
              <a:lnSpc>
                <a:spcPct val="90000"/>
              </a:lnSpc>
              <a:buFont typeface="Wingdings" pitchFamily="2" charset="2"/>
              <a:buNone/>
              <a:defRPr/>
            </a:pPr>
            <a:endParaRPr lang="en-US" sz="2800" b="1" dirty="0" smtClean="0"/>
          </a:p>
        </p:txBody>
      </p:sp>
      <p:sp>
        <p:nvSpPr>
          <p:cNvPr id="5" name="Slide Number Placeholder 5"/>
          <p:cNvSpPr>
            <a:spLocks noGrp="1"/>
          </p:cNvSpPr>
          <p:nvPr>
            <p:ph type="sldNum" sz="quarter" idx="12"/>
          </p:nvPr>
        </p:nvSpPr>
        <p:spPr/>
        <p:txBody>
          <a:bodyPr/>
          <a:lstStyle/>
          <a:p>
            <a:pPr>
              <a:defRPr/>
            </a:pPr>
            <a:fld id="{07AB1427-9D13-41B4-A289-6FD52459D09F}" type="slidenum">
              <a:rPr lang="en-US"/>
              <a:pPr>
                <a:defRPr/>
              </a:pPr>
              <a:t>15</a:t>
            </a:fld>
            <a:endParaRPr lang="en-US"/>
          </a:p>
        </p:txBody>
      </p:sp>
    </p:spTree>
    <p:extLst>
      <p:ext uri="{BB962C8B-B14F-4D97-AF65-F5344CB8AC3E}">
        <p14:creationId xmlns:p14="http://schemas.microsoft.com/office/powerpoint/2010/main" val="2207630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US" sz="4000" dirty="0" smtClean="0"/>
              <a:t>Confidential reporting</a:t>
            </a:r>
          </a:p>
        </p:txBody>
      </p:sp>
      <p:sp>
        <p:nvSpPr>
          <p:cNvPr id="161795" name="Rectangle 3"/>
          <p:cNvSpPr>
            <a:spLocks noGrp="1" noChangeArrowheads="1"/>
          </p:cNvSpPr>
          <p:nvPr>
            <p:ph idx="1"/>
          </p:nvPr>
        </p:nvSpPr>
        <p:spPr/>
        <p:txBody>
          <a:bodyPr>
            <a:normAutofit/>
          </a:bodyPr>
          <a:lstStyle/>
          <a:p>
            <a:pPr eaLnBrk="1" hangingPunct="1">
              <a:defRPr/>
            </a:pPr>
            <a:r>
              <a:rPr lang="en-US" sz="2800" dirty="0" smtClean="0"/>
              <a:t>Even though </a:t>
            </a:r>
            <a:r>
              <a:rPr lang="en-US" sz="2800" b="1" dirty="0" smtClean="0"/>
              <a:t>you</a:t>
            </a:r>
            <a:r>
              <a:rPr lang="en-US" sz="2800" dirty="0" smtClean="0"/>
              <a:t> don’t have to report you can tell the person how she/he can report the crime anonymously to Police.</a:t>
            </a:r>
          </a:p>
          <a:p>
            <a:pPr eaLnBrk="1" hangingPunct="1">
              <a:defRPr/>
            </a:pPr>
            <a:r>
              <a:rPr lang="en-US" sz="2800" dirty="0" smtClean="0"/>
              <a:t>You have to make a judgment call: is it appropriate to mention Police in the particular situation?</a:t>
            </a:r>
          </a:p>
          <a:p>
            <a:pPr eaLnBrk="1" hangingPunct="1">
              <a:defRPr/>
            </a:pPr>
            <a:endParaRPr lang="en-US" sz="2800" dirty="0" smtClean="0"/>
          </a:p>
        </p:txBody>
      </p:sp>
      <p:sp>
        <p:nvSpPr>
          <p:cNvPr id="5" name="Slide Number Placeholder 5"/>
          <p:cNvSpPr>
            <a:spLocks noGrp="1"/>
          </p:cNvSpPr>
          <p:nvPr>
            <p:ph type="sldNum" sz="quarter" idx="12"/>
          </p:nvPr>
        </p:nvSpPr>
        <p:spPr/>
        <p:txBody>
          <a:bodyPr/>
          <a:lstStyle/>
          <a:p>
            <a:pPr>
              <a:defRPr/>
            </a:pPr>
            <a:fld id="{A043E2D0-BB5B-435D-B527-2B25B1B141DD}" type="slidenum">
              <a:rPr lang="en-US"/>
              <a:pPr>
                <a:defRPr/>
              </a:pPr>
              <a:t>16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304800"/>
            <a:ext cx="7620000" cy="1447800"/>
          </a:xfrm>
        </p:spPr>
        <p:txBody>
          <a:bodyPr>
            <a:normAutofit/>
          </a:bodyPr>
          <a:lstStyle/>
          <a:p>
            <a:pPr>
              <a:defRPr/>
            </a:pPr>
            <a:r>
              <a:rPr lang="en-US" sz="4000" dirty="0"/>
              <a:t>What Does a Campus Security Authority Do?</a:t>
            </a:r>
            <a:endParaRPr lang="en-US" sz="4000" dirty="0" smtClean="0"/>
          </a:p>
        </p:txBody>
      </p:sp>
      <p:sp>
        <p:nvSpPr>
          <p:cNvPr id="113667" name="Rectangle 3"/>
          <p:cNvSpPr>
            <a:spLocks noGrp="1" noChangeArrowheads="1"/>
          </p:cNvSpPr>
          <p:nvPr>
            <p:ph idx="1"/>
          </p:nvPr>
        </p:nvSpPr>
        <p:spPr>
          <a:xfrm>
            <a:off x="533400" y="1981200"/>
            <a:ext cx="7620000" cy="3048000"/>
          </a:xfrm>
        </p:spPr>
        <p:txBody>
          <a:bodyPr>
            <a:noAutofit/>
          </a:bodyPr>
          <a:lstStyle/>
          <a:p>
            <a:pPr>
              <a:defRPr/>
            </a:pPr>
            <a:r>
              <a:rPr lang="en-US" sz="2800" dirty="0"/>
              <a:t>The function of a campus security authority is to report to the official or office designated by the institution to collect crime report information, such as the campus police or security department, those allegations of </a:t>
            </a:r>
            <a:r>
              <a:rPr lang="en-US" sz="2800" i="1" dirty="0" err="1"/>
              <a:t>Clery</a:t>
            </a:r>
            <a:r>
              <a:rPr lang="en-US" sz="2800" i="1" dirty="0"/>
              <a:t> Act </a:t>
            </a:r>
            <a:r>
              <a:rPr lang="en-US" sz="2800" dirty="0"/>
              <a:t>crimes that he or she concludes were made in good faith.</a:t>
            </a:r>
            <a:endParaRPr lang="en-US" sz="2800" dirty="0" smtClean="0"/>
          </a:p>
        </p:txBody>
      </p:sp>
      <p:sp>
        <p:nvSpPr>
          <p:cNvPr id="5" name="Slide Number Placeholder 5"/>
          <p:cNvSpPr>
            <a:spLocks noGrp="1"/>
          </p:cNvSpPr>
          <p:nvPr>
            <p:ph type="sldNum" sz="quarter" idx="12"/>
          </p:nvPr>
        </p:nvSpPr>
        <p:spPr/>
        <p:txBody>
          <a:bodyPr/>
          <a:lstStyle/>
          <a:p>
            <a:pPr>
              <a:defRPr/>
            </a:pPr>
            <a:fld id="{0E3C720E-AD56-48D8-98E4-68F50D2FE588}" type="slidenum">
              <a:rPr lang="en-US"/>
              <a:pPr>
                <a:defRPr/>
              </a:pPr>
              <a:t>17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sz="4000" dirty="0" smtClean="0"/>
              <a:t>What do I have to do?</a:t>
            </a:r>
          </a:p>
        </p:txBody>
      </p:sp>
      <p:sp>
        <p:nvSpPr>
          <p:cNvPr id="162819" name="Rectangle 3"/>
          <p:cNvSpPr>
            <a:spLocks noGrp="1" noChangeArrowheads="1"/>
          </p:cNvSpPr>
          <p:nvPr>
            <p:ph idx="1"/>
          </p:nvPr>
        </p:nvSpPr>
        <p:spPr/>
        <p:txBody>
          <a:bodyPr>
            <a:normAutofit/>
          </a:bodyPr>
          <a:lstStyle/>
          <a:p>
            <a:pPr>
              <a:defRPr/>
            </a:pPr>
            <a:r>
              <a:rPr lang="en-US" sz="4400" dirty="0" smtClean="0"/>
              <a:t>When in doubt, report it to the Department of Public Safety.</a:t>
            </a:r>
          </a:p>
        </p:txBody>
      </p:sp>
      <p:sp>
        <p:nvSpPr>
          <p:cNvPr id="5" name="Slide Number Placeholder 5"/>
          <p:cNvSpPr>
            <a:spLocks noGrp="1"/>
          </p:cNvSpPr>
          <p:nvPr>
            <p:ph type="sldNum" sz="quarter" idx="12"/>
          </p:nvPr>
        </p:nvSpPr>
        <p:spPr/>
        <p:txBody>
          <a:bodyPr/>
          <a:lstStyle/>
          <a:p>
            <a:pPr>
              <a:defRPr/>
            </a:pPr>
            <a:fld id="{49535C99-4F42-4831-B42F-30616F9C2EE6}" type="slidenum">
              <a:rPr lang="en-US"/>
              <a:pPr>
                <a:defRPr/>
              </a:pPr>
              <a:t>18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a:defRPr/>
            </a:pPr>
            <a:r>
              <a:rPr lang="en-US" sz="4000" dirty="0"/>
              <a:t>What Shouldn’t a Campus Security Authority Do?</a:t>
            </a:r>
            <a:endParaRPr lang="en-US" sz="4000" dirty="0" smtClean="0"/>
          </a:p>
        </p:txBody>
      </p:sp>
      <p:sp>
        <p:nvSpPr>
          <p:cNvPr id="162819" name="Rectangle 3"/>
          <p:cNvSpPr>
            <a:spLocks noGrp="1" noChangeArrowheads="1"/>
          </p:cNvSpPr>
          <p:nvPr>
            <p:ph idx="1"/>
          </p:nvPr>
        </p:nvSpPr>
        <p:spPr/>
        <p:txBody>
          <a:bodyPr>
            <a:normAutofit/>
          </a:bodyPr>
          <a:lstStyle/>
          <a:p>
            <a:pPr>
              <a:defRPr/>
            </a:pPr>
            <a:r>
              <a:rPr lang="en-US" sz="2800" dirty="0"/>
              <a:t>A campus security authority is not responsible for determining authoritatively whether a crime took place—that is the function of law enforcement personnel. A campus security authority should not try to apprehend the alleged perpetrator of the crime. That too is the responsibility of law enforcement. It’s also not a CSA’s responsibility to try and convince a victim to contact law enforcement if the victim chooses not to do so.</a:t>
            </a:r>
            <a:endParaRPr lang="en-US" sz="2800" dirty="0" smtClean="0"/>
          </a:p>
        </p:txBody>
      </p:sp>
      <p:sp>
        <p:nvSpPr>
          <p:cNvPr id="5" name="Slide Number Placeholder 5"/>
          <p:cNvSpPr>
            <a:spLocks noGrp="1"/>
          </p:cNvSpPr>
          <p:nvPr>
            <p:ph type="sldNum" sz="quarter" idx="12"/>
          </p:nvPr>
        </p:nvSpPr>
        <p:spPr/>
        <p:txBody>
          <a:bodyPr/>
          <a:lstStyle/>
          <a:p>
            <a:pPr>
              <a:defRPr/>
            </a:pPr>
            <a:fld id="{49535C99-4F42-4831-B42F-30616F9C2EE6}" type="slidenum">
              <a:rPr lang="en-US"/>
              <a:pPr>
                <a:defRPr/>
              </a:pPr>
              <a:t>19</a:t>
            </a:fld>
            <a:endParaRPr lang="en-US"/>
          </a:p>
        </p:txBody>
      </p:sp>
    </p:spTree>
    <p:extLst>
      <p:ext uri="{BB962C8B-B14F-4D97-AF65-F5344CB8AC3E}">
        <p14:creationId xmlns:p14="http://schemas.microsoft.com/office/powerpoint/2010/main" val="1285665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4000" dirty="0" smtClean="0"/>
              <a:t>What is the </a:t>
            </a:r>
            <a:r>
              <a:rPr lang="en-US" sz="4000" dirty="0" err="1" smtClean="0"/>
              <a:t>Clery</a:t>
            </a:r>
            <a:r>
              <a:rPr lang="en-US" sz="4000" dirty="0" smtClean="0"/>
              <a:t> Act? </a:t>
            </a:r>
          </a:p>
        </p:txBody>
      </p:sp>
      <p:sp>
        <p:nvSpPr>
          <p:cNvPr id="5" name="Slide Number Placeholder 5"/>
          <p:cNvSpPr>
            <a:spLocks noGrp="1"/>
          </p:cNvSpPr>
          <p:nvPr>
            <p:ph type="sldNum" sz="quarter" idx="12"/>
          </p:nvPr>
        </p:nvSpPr>
        <p:spPr/>
        <p:txBody>
          <a:bodyPr/>
          <a:lstStyle/>
          <a:p>
            <a:pPr>
              <a:defRPr/>
            </a:pPr>
            <a:fld id="{228DCEA1-F015-445E-8B1D-54ED3BEA1693}" type="slidenum">
              <a:rPr lang="en-US"/>
              <a:pPr>
                <a:defRPr/>
              </a:pPr>
              <a:t>2</a:t>
            </a:fld>
            <a:endParaRPr lang="en-US"/>
          </a:p>
        </p:txBody>
      </p:sp>
      <p:sp>
        <p:nvSpPr>
          <p:cNvPr id="3077" name="Rectangle 5"/>
          <p:cNvSpPr>
            <a:spLocks noChangeArrowheads="1"/>
          </p:cNvSpPr>
          <p:nvPr/>
        </p:nvSpPr>
        <p:spPr bwMode="auto">
          <a:xfrm>
            <a:off x="304800" y="17526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90000"/>
              </a:lnSpc>
              <a:spcBef>
                <a:spcPct val="20000"/>
              </a:spcBef>
              <a:buClr>
                <a:schemeClr val="hlink"/>
              </a:buClr>
              <a:buSzPct val="70000"/>
              <a:buFont typeface="Wingdings" pitchFamily="2" charset="2"/>
              <a:buChar char="n"/>
              <a:defRPr/>
            </a:pPr>
            <a:r>
              <a:rPr lang="en-US" sz="2800" dirty="0">
                <a:latin typeface="+mn-lt"/>
              </a:rPr>
              <a:t>Jeanne </a:t>
            </a:r>
            <a:r>
              <a:rPr lang="en-US" sz="2800" dirty="0" err="1">
                <a:latin typeface="+mn-lt"/>
              </a:rPr>
              <a:t>Clery</a:t>
            </a:r>
            <a:r>
              <a:rPr lang="en-US" sz="2800" dirty="0">
                <a:latin typeface="+mn-lt"/>
              </a:rPr>
              <a:t> was raped and murdered in her dorm room at Lehigh University in 1986. Her killer was another student. Her parents believe she would have been more cautious if she had known about other violent crimes at Lehigh.</a:t>
            </a:r>
          </a:p>
          <a:p>
            <a:pPr marL="342900" indent="-342900" eaLnBrk="1" hangingPunct="1">
              <a:lnSpc>
                <a:spcPct val="90000"/>
              </a:lnSpc>
              <a:spcBef>
                <a:spcPct val="20000"/>
              </a:spcBef>
              <a:buClr>
                <a:schemeClr val="hlink"/>
              </a:buClr>
              <a:buSzPct val="70000"/>
              <a:buFont typeface="Wingdings" pitchFamily="2" charset="2"/>
              <a:buChar char="n"/>
              <a:defRPr/>
            </a:pPr>
            <a:endParaRPr lang="en-US" sz="2800" dirty="0">
              <a:latin typeface="+mn-lt"/>
            </a:endParaRPr>
          </a:p>
          <a:p>
            <a:pPr marL="342900" indent="-342900" eaLnBrk="1" hangingPunct="1">
              <a:lnSpc>
                <a:spcPct val="90000"/>
              </a:lnSpc>
              <a:spcBef>
                <a:spcPct val="20000"/>
              </a:spcBef>
              <a:buClr>
                <a:schemeClr val="hlink"/>
              </a:buClr>
              <a:buSzPct val="70000"/>
              <a:buFont typeface="Wingdings" pitchFamily="2" charset="2"/>
              <a:buChar char="n"/>
              <a:defRPr/>
            </a:pPr>
            <a:r>
              <a:rPr lang="en-US" sz="2800" dirty="0">
                <a:latin typeface="+mn-lt"/>
              </a:rPr>
              <a:t>Congress agreed: the </a:t>
            </a:r>
            <a:r>
              <a:rPr lang="en-US" sz="2800" dirty="0" err="1">
                <a:latin typeface="+mn-lt"/>
              </a:rPr>
              <a:t>Clery</a:t>
            </a:r>
            <a:r>
              <a:rPr lang="en-US" sz="2800" dirty="0">
                <a:latin typeface="+mn-lt"/>
              </a:rPr>
              <a:t> Act, first enacted in 1990 and amended in 1998, requires higher education institutions to report crime statistics to current &amp; prospective students &amp; employees.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p:txBody>
          <a:bodyPr/>
          <a:lstStyle/>
          <a:p>
            <a:pPr eaLnBrk="1" hangingPunct="1">
              <a:defRPr/>
            </a:pPr>
            <a:r>
              <a:rPr lang="en-US" sz="4000" dirty="0" smtClean="0"/>
              <a:t>What crimes must I report?</a:t>
            </a:r>
          </a:p>
        </p:txBody>
      </p:sp>
      <p:sp>
        <p:nvSpPr>
          <p:cNvPr id="114693" name="Rectangle 5"/>
          <p:cNvSpPr>
            <a:spLocks noGrp="1" noChangeArrowheads="1"/>
          </p:cNvSpPr>
          <p:nvPr>
            <p:ph sz="half" idx="1"/>
          </p:nvPr>
        </p:nvSpPr>
        <p:spPr/>
        <p:txBody>
          <a:bodyPr/>
          <a:lstStyle/>
          <a:p>
            <a:pPr eaLnBrk="1" hangingPunct="1">
              <a:buFont typeface="Wingdings" pitchFamily="2" charset="2"/>
              <a:buNone/>
              <a:defRPr/>
            </a:pPr>
            <a:r>
              <a:rPr lang="en-US" u="sng" smtClean="0"/>
              <a:t>The 9 Clery crimes</a:t>
            </a:r>
          </a:p>
          <a:p>
            <a:pPr eaLnBrk="1" hangingPunct="1">
              <a:defRPr/>
            </a:pPr>
            <a:r>
              <a:rPr lang="en-US" smtClean="0"/>
              <a:t>Criminal homicide</a:t>
            </a:r>
          </a:p>
          <a:p>
            <a:pPr eaLnBrk="1" hangingPunct="1">
              <a:defRPr/>
            </a:pPr>
            <a:r>
              <a:rPr lang="en-US" smtClean="0"/>
              <a:t>Sex offenses—forcible &amp; non-forcible</a:t>
            </a:r>
          </a:p>
          <a:p>
            <a:pPr eaLnBrk="1" hangingPunct="1">
              <a:defRPr/>
            </a:pPr>
            <a:r>
              <a:rPr lang="en-US" smtClean="0"/>
              <a:t>Robbery</a:t>
            </a:r>
          </a:p>
          <a:p>
            <a:pPr eaLnBrk="1" hangingPunct="1">
              <a:defRPr/>
            </a:pPr>
            <a:r>
              <a:rPr lang="en-US" smtClean="0"/>
              <a:t>Aggravated assault</a:t>
            </a:r>
          </a:p>
          <a:p>
            <a:pPr eaLnBrk="1" hangingPunct="1">
              <a:defRPr/>
            </a:pPr>
            <a:r>
              <a:rPr lang="en-US" smtClean="0"/>
              <a:t>Burglary</a:t>
            </a:r>
          </a:p>
        </p:txBody>
      </p:sp>
      <p:sp>
        <p:nvSpPr>
          <p:cNvPr id="114694" name="Rectangle 6"/>
          <p:cNvSpPr>
            <a:spLocks noGrp="1" noChangeArrowheads="1"/>
          </p:cNvSpPr>
          <p:nvPr>
            <p:ph sz="half" idx="2"/>
          </p:nvPr>
        </p:nvSpPr>
        <p:spPr/>
        <p:txBody>
          <a:bodyPr/>
          <a:lstStyle/>
          <a:p>
            <a:pPr eaLnBrk="1" hangingPunct="1">
              <a:defRPr/>
            </a:pPr>
            <a:r>
              <a:rPr lang="en-US" smtClean="0"/>
              <a:t>Motor vehicle theft</a:t>
            </a:r>
          </a:p>
          <a:p>
            <a:pPr eaLnBrk="1" hangingPunct="1">
              <a:defRPr/>
            </a:pPr>
            <a:r>
              <a:rPr lang="en-US" smtClean="0"/>
              <a:t>Arson</a:t>
            </a:r>
          </a:p>
          <a:p>
            <a:pPr eaLnBrk="1" hangingPunct="1">
              <a:defRPr/>
            </a:pPr>
            <a:r>
              <a:rPr lang="en-US" smtClean="0"/>
              <a:t>Arrests &amp; disciplinary referrals for violations of liquor, drug, &amp; weapons laws</a:t>
            </a:r>
          </a:p>
          <a:p>
            <a:pPr eaLnBrk="1" hangingPunct="1">
              <a:defRPr/>
            </a:pPr>
            <a:r>
              <a:rPr lang="en-US" smtClean="0"/>
              <a:t>Hate crimes</a:t>
            </a:r>
          </a:p>
        </p:txBody>
      </p:sp>
      <p:sp>
        <p:nvSpPr>
          <p:cNvPr id="6" name="Slide Number Placeholder 6"/>
          <p:cNvSpPr>
            <a:spLocks noGrp="1"/>
          </p:cNvSpPr>
          <p:nvPr>
            <p:ph type="sldNum" sz="quarter" idx="12"/>
          </p:nvPr>
        </p:nvSpPr>
        <p:spPr/>
        <p:txBody>
          <a:bodyPr/>
          <a:lstStyle/>
          <a:p>
            <a:pPr>
              <a:defRPr/>
            </a:pPr>
            <a:fld id="{C1B2F30F-F847-4B78-8539-6D112D79E764}" type="slidenum">
              <a:rPr lang="en-US"/>
              <a:pPr>
                <a:defRPr/>
              </a:pPr>
              <a:t>20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en-US" sz="4000" dirty="0" smtClean="0"/>
              <a:t>Timing is (almost) everything</a:t>
            </a:r>
          </a:p>
        </p:txBody>
      </p:sp>
      <p:sp>
        <p:nvSpPr>
          <p:cNvPr id="147459" name="Rectangle 3"/>
          <p:cNvSpPr>
            <a:spLocks noGrp="1" noChangeArrowheads="1"/>
          </p:cNvSpPr>
          <p:nvPr>
            <p:ph idx="1"/>
          </p:nvPr>
        </p:nvSpPr>
        <p:spPr/>
        <p:txBody>
          <a:bodyPr>
            <a:normAutofit/>
          </a:bodyPr>
          <a:lstStyle/>
          <a:p>
            <a:pPr eaLnBrk="1" hangingPunct="1">
              <a:buFont typeface="Wingdings" pitchFamily="2" charset="2"/>
              <a:buNone/>
              <a:defRPr/>
            </a:pPr>
            <a:r>
              <a:rPr lang="en-US" sz="2800" dirty="0" smtClean="0"/>
              <a:t>Be sure you can document</a:t>
            </a:r>
          </a:p>
          <a:p>
            <a:pPr eaLnBrk="1" hangingPunct="1">
              <a:defRPr/>
            </a:pPr>
            <a:r>
              <a:rPr lang="en-US" sz="2800" dirty="0" smtClean="0"/>
              <a:t>When did the crime or incident occur?</a:t>
            </a:r>
          </a:p>
          <a:p>
            <a:pPr eaLnBrk="1" hangingPunct="1">
              <a:defRPr/>
            </a:pPr>
            <a:r>
              <a:rPr lang="en-US" sz="2800" dirty="0" smtClean="0"/>
              <a:t>When did the person report it to you?</a:t>
            </a:r>
          </a:p>
        </p:txBody>
      </p:sp>
      <p:sp>
        <p:nvSpPr>
          <p:cNvPr id="5" name="Slide Number Placeholder 5"/>
          <p:cNvSpPr>
            <a:spLocks noGrp="1"/>
          </p:cNvSpPr>
          <p:nvPr>
            <p:ph type="sldNum" sz="quarter" idx="12"/>
          </p:nvPr>
        </p:nvSpPr>
        <p:spPr/>
        <p:txBody>
          <a:bodyPr/>
          <a:lstStyle/>
          <a:p>
            <a:pPr>
              <a:defRPr/>
            </a:pPr>
            <a:fld id="{DD874157-6EC5-4017-918C-BE60C6667555}" type="slidenum">
              <a:rPr lang="en-US"/>
              <a:pPr>
                <a:defRPr/>
              </a:pPr>
              <a:t>21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sz="4000" dirty="0" smtClean="0"/>
              <a:t>Location, location, location</a:t>
            </a:r>
          </a:p>
        </p:txBody>
      </p:sp>
      <p:sp>
        <p:nvSpPr>
          <p:cNvPr id="123907" name="Rectangle 3"/>
          <p:cNvSpPr>
            <a:spLocks noGrp="1" noChangeArrowheads="1"/>
          </p:cNvSpPr>
          <p:nvPr>
            <p:ph idx="1"/>
          </p:nvPr>
        </p:nvSpPr>
        <p:spPr/>
        <p:txBody>
          <a:bodyPr>
            <a:normAutofit/>
          </a:bodyPr>
          <a:lstStyle/>
          <a:p>
            <a:pPr eaLnBrk="1" hangingPunct="1">
              <a:lnSpc>
                <a:spcPct val="90000"/>
              </a:lnSpc>
              <a:buFont typeface="Wingdings" pitchFamily="2" charset="2"/>
              <a:buNone/>
              <a:defRPr/>
            </a:pPr>
            <a:r>
              <a:rPr lang="en-US" sz="2800" dirty="0" smtClean="0"/>
              <a:t>You must report if it occurred</a:t>
            </a:r>
          </a:p>
          <a:p>
            <a:pPr eaLnBrk="1" hangingPunct="1">
              <a:lnSpc>
                <a:spcPct val="90000"/>
              </a:lnSpc>
              <a:defRPr/>
            </a:pPr>
            <a:r>
              <a:rPr lang="en-US" sz="2800" dirty="0" smtClean="0"/>
              <a:t>On campus (see map)</a:t>
            </a:r>
          </a:p>
          <a:p>
            <a:pPr eaLnBrk="1" hangingPunct="1">
              <a:lnSpc>
                <a:spcPct val="90000"/>
              </a:lnSpc>
              <a:defRPr/>
            </a:pPr>
            <a:r>
              <a:rPr lang="en-US" sz="2800" dirty="0" smtClean="0"/>
              <a:t>On campus, in residence halls</a:t>
            </a:r>
          </a:p>
          <a:p>
            <a:pPr eaLnBrk="1" hangingPunct="1">
              <a:lnSpc>
                <a:spcPct val="90000"/>
              </a:lnSpc>
              <a:defRPr/>
            </a:pPr>
            <a:r>
              <a:rPr lang="en-US" sz="2800" dirty="0" smtClean="0"/>
              <a:t>On public property adjacent to campus (see map)</a:t>
            </a:r>
          </a:p>
          <a:p>
            <a:pPr eaLnBrk="1" hangingPunct="1">
              <a:lnSpc>
                <a:spcPct val="90000"/>
              </a:lnSpc>
              <a:defRPr/>
            </a:pPr>
            <a:r>
              <a:rPr lang="en-US" sz="2800" dirty="0" smtClean="0"/>
              <a:t>On non-campus property owned or controlled by the University or a recognized student organization</a:t>
            </a:r>
          </a:p>
          <a:p>
            <a:pPr marL="411480" lvl="1" indent="0" eaLnBrk="1" hangingPunct="1">
              <a:lnSpc>
                <a:spcPct val="90000"/>
              </a:lnSpc>
              <a:buNone/>
              <a:defRPr/>
            </a:pPr>
            <a:endParaRPr lang="en-US" sz="2800" dirty="0" smtClean="0"/>
          </a:p>
        </p:txBody>
      </p:sp>
      <p:sp>
        <p:nvSpPr>
          <p:cNvPr id="5" name="Slide Number Placeholder 5"/>
          <p:cNvSpPr>
            <a:spLocks noGrp="1"/>
          </p:cNvSpPr>
          <p:nvPr>
            <p:ph type="sldNum" sz="quarter" idx="12"/>
          </p:nvPr>
        </p:nvSpPr>
        <p:spPr/>
        <p:txBody>
          <a:bodyPr/>
          <a:lstStyle/>
          <a:p>
            <a:pPr>
              <a:defRPr/>
            </a:pPr>
            <a:fld id="{E4CA9BC0-02E9-4757-9916-F4C51D43510A}" type="slidenum">
              <a:rPr lang="en-US"/>
              <a:pPr>
                <a:defRPr/>
              </a:pPr>
              <a:t>22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sz="4000" dirty="0" smtClean="0"/>
              <a:t>Not reportable</a:t>
            </a:r>
          </a:p>
        </p:txBody>
      </p:sp>
      <p:sp>
        <p:nvSpPr>
          <p:cNvPr id="125955" name="Rectangle 3"/>
          <p:cNvSpPr>
            <a:spLocks noGrp="1" noChangeArrowheads="1"/>
          </p:cNvSpPr>
          <p:nvPr>
            <p:ph idx="1"/>
          </p:nvPr>
        </p:nvSpPr>
        <p:spPr/>
        <p:txBody>
          <a:bodyPr/>
          <a:lstStyle/>
          <a:p>
            <a:pPr eaLnBrk="1" hangingPunct="1">
              <a:buFont typeface="Wingdings" pitchFamily="2" charset="2"/>
              <a:buNone/>
              <a:defRPr/>
            </a:pPr>
            <a:r>
              <a:rPr lang="en-US" sz="2800" dirty="0" smtClean="0"/>
              <a:t>DO NOT REPORT CRIMES IF</a:t>
            </a:r>
          </a:p>
          <a:p>
            <a:pPr eaLnBrk="1" hangingPunct="1">
              <a:defRPr/>
            </a:pPr>
            <a:r>
              <a:rPr lang="en-US" sz="2800" dirty="0" smtClean="0"/>
              <a:t>A person tells you about a crime that occurred before he/she came to the University </a:t>
            </a:r>
          </a:p>
          <a:p>
            <a:pPr marL="777240" lvl="2" indent="0">
              <a:buNone/>
              <a:defRPr/>
            </a:pPr>
            <a:r>
              <a:rPr lang="en-US" sz="2400" dirty="0" smtClean="0"/>
              <a:t>OR</a:t>
            </a:r>
          </a:p>
          <a:p>
            <a:pPr eaLnBrk="1" hangingPunct="1">
              <a:defRPr/>
            </a:pPr>
            <a:r>
              <a:rPr lang="en-US" sz="2800" dirty="0" smtClean="0"/>
              <a:t>While he/she was away from campus and not involved in a Chapman activity—e.g., at home on spring break</a:t>
            </a:r>
          </a:p>
          <a:p>
            <a:pPr eaLnBrk="1" hangingPunct="1">
              <a:defRPr/>
            </a:pPr>
            <a:endParaRPr lang="en-US" dirty="0" smtClean="0"/>
          </a:p>
          <a:p>
            <a:pPr eaLnBrk="1" hangingPunct="1">
              <a:defRPr/>
            </a:pPr>
            <a:endParaRPr lang="en-US" dirty="0" smtClean="0"/>
          </a:p>
        </p:txBody>
      </p:sp>
      <p:sp>
        <p:nvSpPr>
          <p:cNvPr id="5" name="Slide Number Placeholder 5"/>
          <p:cNvSpPr>
            <a:spLocks noGrp="1"/>
          </p:cNvSpPr>
          <p:nvPr>
            <p:ph type="sldNum" sz="quarter" idx="12"/>
          </p:nvPr>
        </p:nvSpPr>
        <p:spPr/>
        <p:txBody>
          <a:bodyPr/>
          <a:lstStyle/>
          <a:p>
            <a:pPr>
              <a:defRPr/>
            </a:pPr>
            <a:fld id="{9921BAC8-1751-4282-B6CA-F5076C93651B}" type="slidenum">
              <a:rPr lang="en-US"/>
              <a:pPr>
                <a:defRPr/>
              </a:pPr>
              <a:t>23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defRPr/>
            </a:pPr>
            <a:r>
              <a:rPr lang="en-US" sz="4000" dirty="0" smtClean="0"/>
              <a:t>Just get the facts</a:t>
            </a:r>
          </a:p>
        </p:txBody>
      </p:sp>
      <p:sp>
        <p:nvSpPr>
          <p:cNvPr id="117763" name="Rectangle 3"/>
          <p:cNvSpPr>
            <a:spLocks noGrp="1" noChangeArrowheads="1"/>
          </p:cNvSpPr>
          <p:nvPr>
            <p:ph idx="1"/>
          </p:nvPr>
        </p:nvSpPr>
        <p:spPr/>
        <p:txBody>
          <a:bodyPr>
            <a:normAutofit/>
          </a:bodyPr>
          <a:lstStyle/>
          <a:p>
            <a:pPr eaLnBrk="1" hangingPunct="1">
              <a:lnSpc>
                <a:spcPct val="90000"/>
              </a:lnSpc>
              <a:defRPr/>
            </a:pPr>
            <a:r>
              <a:rPr lang="en-US" sz="2800" dirty="0" smtClean="0"/>
              <a:t>Police will categorize the report: your job is to get the information the person wants to tell you </a:t>
            </a:r>
          </a:p>
          <a:p>
            <a:pPr lvl="1" eaLnBrk="1" hangingPunct="1">
              <a:lnSpc>
                <a:spcPct val="90000"/>
              </a:lnSpc>
              <a:defRPr/>
            </a:pPr>
            <a:r>
              <a:rPr lang="en-US" sz="2800" dirty="0" smtClean="0"/>
              <a:t>You are not a detective</a:t>
            </a:r>
          </a:p>
          <a:p>
            <a:pPr lvl="1" eaLnBrk="1" hangingPunct="1">
              <a:lnSpc>
                <a:spcPct val="90000"/>
              </a:lnSpc>
              <a:defRPr/>
            </a:pPr>
            <a:r>
              <a:rPr lang="en-US" sz="2800" dirty="0" smtClean="0"/>
              <a:t>You don’t have to prove what happened or who was at fault</a:t>
            </a:r>
          </a:p>
          <a:p>
            <a:pPr lvl="1" eaLnBrk="1" hangingPunct="1">
              <a:lnSpc>
                <a:spcPct val="90000"/>
              </a:lnSpc>
              <a:defRPr/>
            </a:pPr>
            <a:r>
              <a:rPr lang="en-US" sz="2800" dirty="0" smtClean="0"/>
              <a:t>You aren’t supposed to find the perpetrator</a:t>
            </a:r>
          </a:p>
          <a:p>
            <a:pPr lvl="1" eaLnBrk="1" hangingPunct="1">
              <a:lnSpc>
                <a:spcPct val="90000"/>
              </a:lnSpc>
              <a:defRPr/>
            </a:pPr>
            <a:r>
              <a:rPr lang="en-US" sz="2800" dirty="0" smtClean="0"/>
              <a:t>DON’T identify the victim</a:t>
            </a:r>
          </a:p>
        </p:txBody>
      </p:sp>
      <p:sp>
        <p:nvSpPr>
          <p:cNvPr id="5" name="Slide Number Placeholder 5"/>
          <p:cNvSpPr>
            <a:spLocks noGrp="1"/>
          </p:cNvSpPr>
          <p:nvPr>
            <p:ph type="sldNum" sz="quarter" idx="12"/>
          </p:nvPr>
        </p:nvSpPr>
        <p:spPr/>
        <p:txBody>
          <a:bodyPr/>
          <a:lstStyle/>
          <a:p>
            <a:pPr>
              <a:defRPr/>
            </a:pPr>
            <a:fld id="{3FBF250C-2E54-4915-9957-0CC509544567}" type="slidenum">
              <a:rPr lang="en-US"/>
              <a:pPr>
                <a:defRPr/>
              </a:pPr>
              <a:t>24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en-US" sz="4000" dirty="0" smtClean="0"/>
              <a:t>Just get the facts</a:t>
            </a:r>
          </a:p>
        </p:txBody>
      </p:sp>
      <p:sp>
        <p:nvSpPr>
          <p:cNvPr id="120835" name="Rectangle 3"/>
          <p:cNvSpPr>
            <a:spLocks noGrp="1" noChangeArrowheads="1"/>
          </p:cNvSpPr>
          <p:nvPr>
            <p:ph idx="1"/>
          </p:nvPr>
        </p:nvSpPr>
        <p:spPr/>
        <p:txBody>
          <a:bodyPr>
            <a:normAutofit/>
          </a:bodyPr>
          <a:lstStyle/>
          <a:p>
            <a:pPr eaLnBrk="1" hangingPunct="1">
              <a:lnSpc>
                <a:spcPct val="90000"/>
              </a:lnSpc>
              <a:defRPr/>
            </a:pPr>
            <a:r>
              <a:rPr lang="en-US" sz="2800" dirty="0" smtClean="0"/>
              <a:t>Let the person know about options for reporting to Police</a:t>
            </a:r>
          </a:p>
          <a:p>
            <a:pPr eaLnBrk="1" hangingPunct="1">
              <a:lnSpc>
                <a:spcPct val="90000"/>
              </a:lnSpc>
              <a:defRPr/>
            </a:pPr>
            <a:r>
              <a:rPr lang="en-US" sz="2800" dirty="0" smtClean="0"/>
              <a:t>Tell the person how he/she can report anonymously to Police</a:t>
            </a:r>
          </a:p>
          <a:p>
            <a:pPr eaLnBrk="1" hangingPunct="1">
              <a:lnSpc>
                <a:spcPct val="90000"/>
              </a:lnSpc>
              <a:defRPr/>
            </a:pPr>
            <a:r>
              <a:rPr lang="en-US" sz="2800" dirty="0" smtClean="0"/>
              <a:t>BUT: The decision isn’t yours</a:t>
            </a:r>
          </a:p>
          <a:p>
            <a:pPr lvl="1" eaLnBrk="1" hangingPunct="1">
              <a:lnSpc>
                <a:spcPct val="90000"/>
              </a:lnSpc>
              <a:defRPr/>
            </a:pPr>
            <a:r>
              <a:rPr lang="en-US" sz="2800" dirty="0" smtClean="0"/>
              <a:t>A person who talks to you may not want to talk  to Police—and doesn’t have to</a:t>
            </a:r>
          </a:p>
        </p:txBody>
      </p:sp>
      <p:sp>
        <p:nvSpPr>
          <p:cNvPr id="5" name="Slide Number Placeholder 5"/>
          <p:cNvSpPr>
            <a:spLocks noGrp="1"/>
          </p:cNvSpPr>
          <p:nvPr>
            <p:ph type="sldNum" sz="quarter" idx="12"/>
          </p:nvPr>
        </p:nvSpPr>
        <p:spPr/>
        <p:txBody>
          <a:bodyPr/>
          <a:lstStyle/>
          <a:p>
            <a:pPr>
              <a:defRPr/>
            </a:pPr>
            <a:fld id="{F6E94F53-9429-44C6-A3DF-87A423BE02BB}" type="slidenum">
              <a:rPr lang="en-US"/>
              <a:pPr>
                <a:defRPr/>
              </a:pPr>
              <a:t>25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sz="4000" dirty="0" smtClean="0"/>
              <a:t>Offer help</a:t>
            </a:r>
          </a:p>
        </p:txBody>
      </p:sp>
      <p:sp>
        <p:nvSpPr>
          <p:cNvPr id="136195" name="Rectangle 3"/>
          <p:cNvSpPr>
            <a:spLocks noGrp="1" noChangeArrowheads="1"/>
          </p:cNvSpPr>
          <p:nvPr>
            <p:ph idx="1"/>
          </p:nvPr>
        </p:nvSpPr>
        <p:spPr/>
        <p:txBody>
          <a:bodyPr>
            <a:normAutofit/>
          </a:bodyPr>
          <a:lstStyle/>
          <a:p>
            <a:pPr eaLnBrk="1" hangingPunct="1">
              <a:buFont typeface="Wingdings" pitchFamily="2" charset="2"/>
              <a:buNone/>
              <a:defRPr/>
            </a:pPr>
            <a:r>
              <a:rPr lang="en-US" sz="2800" dirty="0" smtClean="0"/>
              <a:t>Provide the person with information on</a:t>
            </a:r>
          </a:p>
          <a:p>
            <a:pPr eaLnBrk="1" hangingPunct="1">
              <a:defRPr/>
            </a:pPr>
            <a:r>
              <a:rPr lang="en-US" sz="2800" dirty="0" smtClean="0"/>
              <a:t>Reporting to campus police</a:t>
            </a:r>
          </a:p>
          <a:p>
            <a:pPr eaLnBrk="1" hangingPunct="1">
              <a:defRPr/>
            </a:pPr>
            <a:r>
              <a:rPr lang="en-US" sz="2800" dirty="0" smtClean="0"/>
              <a:t>Campus programs for assisting victims of sexual and other assault</a:t>
            </a:r>
          </a:p>
          <a:p>
            <a:pPr eaLnBrk="1" hangingPunct="1">
              <a:defRPr/>
            </a:pPr>
            <a:r>
              <a:rPr lang="en-US" sz="2800" dirty="0" smtClean="0"/>
              <a:t>Procedures for seeking medical help</a:t>
            </a:r>
          </a:p>
        </p:txBody>
      </p:sp>
      <p:sp>
        <p:nvSpPr>
          <p:cNvPr id="5" name="Slide Number Placeholder 5"/>
          <p:cNvSpPr>
            <a:spLocks noGrp="1"/>
          </p:cNvSpPr>
          <p:nvPr>
            <p:ph type="sldNum" sz="quarter" idx="12"/>
          </p:nvPr>
        </p:nvSpPr>
        <p:spPr/>
        <p:txBody>
          <a:bodyPr/>
          <a:lstStyle/>
          <a:p>
            <a:pPr>
              <a:defRPr/>
            </a:pPr>
            <a:fld id="{B9490AE4-FB20-4557-B354-B8D46805AFF7}" type="slidenum">
              <a:rPr lang="en-US"/>
              <a:pPr>
                <a:defRPr/>
              </a:pPr>
              <a:t>26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sz="4000" dirty="0" smtClean="0"/>
              <a:t>Get the facts</a:t>
            </a:r>
          </a:p>
        </p:txBody>
      </p:sp>
      <p:sp>
        <p:nvSpPr>
          <p:cNvPr id="118787" name="Rectangle 3"/>
          <p:cNvSpPr>
            <a:spLocks noGrp="1" noChangeArrowheads="1"/>
          </p:cNvSpPr>
          <p:nvPr>
            <p:ph idx="1"/>
          </p:nvPr>
        </p:nvSpPr>
        <p:spPr/>
        <p:txBody>
          <a:bodyPr>
            <a:normAutofit/>
          </a:bodyPr>
          <a:lstStyle/>
          <a:p>
            <a:pPr eaLnBrk="1" hangingPunct="1">
              <a:defRPr/>
            </a:pPr>
            <a:r>
              <a:rPr lang="en-US" sz="2800" dirty="0" smtClean="0"/>
              <a:t>Complete the </a:t>
            </a:r>
            <a:r>
              <a:rPr lang="en-US" sz="2800" dirty="0" err="1" smtClean="0"/>
              <a:t>Clery</a:t>
            </a:r>
            <a:r>
              <a:rPr lang="en-US" sz="2800" dirty="0" smtClean="0"/>
              <a:t> Incident Report form</a:t>
            </a:r>
          </a:p>
          <a:p>
            <a:pPr lvl="1" eaLnBrk="1" hangingPunct="1">
              <a:defRPr/>
            </a:pPr>
            <a:r>
              <a:rPr lang="en-US" sz="2800" dirty="0" smtClean="0"/>
              <a:t>You may need to wait till the person leaves</a:t>
            </a:r>
          </a:p>
          <a:p>
            <a:pPr eaLnBrk="1" hangingPunct="1">
              <a:defRPr/>
            </a:pPr>
            <a:r>
              <a:rPr lang="en-US" sz="2800" dirty="0" smtClean="0"/>
              <a:t>Tell the person you must report the incident as an anonymous statistic but will not identify anyone involved</a:t>
            </a:r>
          </a:p>
        </p:txBody>
      </p:sp>
      <p:sp>
        <p:nvSpPr>
          <p:cNvPr id="5" name="Slide Number Placeholder 5"/>
          <p:cNvSpPr>
            <a:spLocks noGrp="1"/>
          </p:cNvSpPr>
          <p:nvPr>
            <p:ph type="sldNum" sz="quarter" idx="12"/>
          </p:nvPr>
        </p:nvSpPr>
        <p:spPr/>
        <p:txBody>
          <a:bodyPr/>
          <a:lstStyle/>
          <a:p>
            <a:pPr>
              <a:defRPr/>
            </a:pPr>
            <a:fld id="{F847DC70-6602-4673-B820-E485FCF6D61A}" type="slidenum">
              <a:rPr lang="en-US"/>
              <a:pPr>
                <a:defRPr/>
              </a:pPr>
              <a:t>27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sz="4000" dirty="0" smtClean="0"/>
              <a:t>Get the facts</a:t>
            </a:r>
          </a:p>
        </p:txBody>
      </p:sp>
      <p:sp>
        <p:nvSpPr>
          <p:cNvPr id="121859" name="Rectangle 3"/>
          <p:cNvSpPr>
            <a:spLocks noGrp="1" noChangeArrowheads="1"/>
          </p:cNvSpPr>
          <p:nvPr>
            <p:ph idx="1"/>
          </p:nvPr>
        </p:nvSpPr>
        <p:spPr/>
        <p:txBody>
          <a:bodyPr>
            <a:normAutofit/>
          </a:bodyPr>
          <a:lstStyle/>
          <a:p>
            <a:pPr eaLnBrk="1" hangingPunct="1">
              <a:defRPr/>
            </a:pPr>
            <a:r>
              <a:rPr lang="en-US" sz="2800" dirty="0" smtClean="0"/>
              <a:t>The </a:t>
            </a:r>
            <a:r>
              <a:rPr lang="en-US" sz="2800" dirty="0" err="1" smtClean="0"/>
              <a:t>Clery</a:t>
            </a:r>
            <a:r>
              <a:rPr lang="en-US" sz="2800" dirty="0" smtClean="0"/>
              <a:t> Incident Report Form</a:t>
            </a:r>
          </a:p>
          <a:p>
            <a:pPr eaLnBrk="1" hangingPunct="1">
              <a:defRPr/>
            </a:pPr>
            <a:r>
              <a:rPr lang="en-US" sz="2800" dirty="0" smtClean="0"/>
              <a:t>“Description of the incident or crime”</a:t>
            </a:r>
          </a:p>
          <a:p>
            <a:pPr lvl="1" eaLnBrk="1" hangingPunct="1">
              <a:defRPr/>
            </a:pPr>
            <a:r>
              <a:rPr lang="en-US" sz="2800" dirty="0" smtClean="0"/>
              <a:t>Specific questions will help police assign the crime to the correct category</a:t>
            </a:r>
          </a:p>
          <a:p>
            <a:pPr lvl="1" eaLnBrk="1" hangingPunct="1">
              <a:defRPr/>
            </a:pPr>
            <a:r>
              <a:rPr lang="en-US" sz="2800" dirty="0" smtClean="0"/>
              <a:t>Get as accurate and complete a description of what happened as you can</a:t>
            </a:r>
          </a:p>
          <a:p>
            <a:pPr lvl="1" eaLnBrk="1" hangingPunct="1">
              <a:defRPr/>
            </a:pPr>
            <a:r>
              <a:rPr lang="en-US" sz="2800" dirty="0" smtClean="0"/>
              <a:t>If not sure, report</a:t>
            </a:r>
          </a:p>
        </p:txBody>
      </p:sp>
      <p:sp>
        <p:nvSpPr>
          <p:cNvPr id="5" name="Slide Number Placeholder 5"/>
          <p:cNvSpPr>
            <a:spLocks noGrp="1"/>
          </p:cNvSpPr>
          <p:nvPr>
            <p:ph type="sldNum" sz="quarter" idx="12"/>
          </p:nvPr>
        </p:nvSpPr>
        <p:spPr/>
        <p:txBody>
          <a:bodyPr/>
          <a:lstStyle/>
          <a:p>
            <a:pPr>
              <a:defRPr/>
            </a:pPr>
            <a:fld id="{0E0D40C4-5FF1-473B-A4F2-E36527C7E5FB}" type="slidenum">
              <a:rPr lang="en-US"/>
              <a:pPr>
                <a:defRPr/>
              </a:pPr>
              <a:t>28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US" sz="4000" dirty="0" smtClean="0"/>
              <a:t>Get the facts—all cases</a:t>
            </a:r>
          </a:p>
        </p:txBody>
      </p:sp>
      <p:sp>
        <p:nvSpPr>
          <p:cNvPr id="128003" name="Rectangle 3"/>
          <p:cNvSpPr>
            <a:spLocks noGrp="1" noChangeArrowheads="1"/>
          </p:cNvSpPr>
          <p:nvPr>
            <p:ph idx="1"/>
          </p:nvPr>
        </p:nvSpPr>
        <p:spPr/>
        <p:txBody>
          <a:bodyPr>
            <a:normAutofit/>
          </a:bodyPr>
          <a:lstStyle/>
          <a:p>
            <a:pPr eaLnBrk="1" hangingPunct="1">
              <a:lnSpc>
                <a:spcPct val="90000"/>
              </a:lnSpc>
              <a:defRPr/>
            </a:pPr>
            <a:r>
              <a:rPr lang="en-US" sz="2800" dirty="0" smtClean="0"/>
              <a:t>Is victim or assailant a student?  Are they acquaintances?</a:t>
            </a:r>
          </a:p>
          <a:p>
            <a:pPr eaLnBrk="1" hangingPunct="1">
              <a:lnSpc>
                <a:spcPct val="90000"/>
              </a:lnSpc>
              <a:defRPr/>
            </a:pPr>
            <a:r>
              <a:rPr lang="en-US" sz="2800" dirty="0" smtClean="0"/>
              <a:t>Does victim wish to remain anonymous?</a:t>
            </a:r>
          </a:p>
          <a:p>
            <a:pPr eaLnBrk="1" hangingPunct="1">
              <a:lnSpc>
                <a:spcPct val="90000"/>
              </a:lnSpc>
              <a:defRPr/>
            </a:pPr>
            <a:r>
              <a:rPr lang="en-US" sz="2800" dirty="0" smtClean="0"/>
              <a:t>Has the incident been reported to police or to any other CSA?</a:t>
            </a:r>
          </a:p>
          <a:p>
            <a:pPr eaLnBrk="1" hangingPunct="1">
              <a:lnSpc>
                <a:spcPct val="90000"/>
              </a:lnSpc>
              <a:defRPr/>
            </a:pPr>
            <a:r>
              <a:rPr lang="en-US" sz="2800" dirty="0" smtClean="0"/>
              <a:t>Was either party under the influence of alcohol or drugs?</a:t>
            </a:r>
          </a:p>
          <a:p>
            <a:pPr eaLnBrk="1" hangingPunct="1">
              <a:lnSpc>
                <a:spcPct val="90000"/>
              </a:lnSpc>
              <a:defRPr/>
            </a:pPr>
            <a:endParaRPr lang="en-US" sz="2800" dirty="0" smtClean="0"/>
          </a:p>
        </p:txBody>
      </p:sp>
      <p:sp>
        <p:nvSpPr>
          <p:cNvPr id="5" name="Slide Number Placeholder 5"/>
          <p:cNvSpPr>
            <a:spLocks noGrp="1"/>
          </p:cNvSpPr>
          <p:nvPr>
            <p:ph type="sldNum" sz="quarter" idx="12"/>
          </p:nvPr>
        </p:nvSpPr>
        <p:spPr/>
        <p:txBody>
          <a:bodyPr/>
          <a:lstStyle/>
          <a:p>
            <a:pPr>
              <a:defRPr/>
            </a:pPr>
            <a:fld id="{E8798B36-DC76-4394-9EEF-53181A40AAA0}" type="slidenum">
              <a:rPr lang="en-US"/>
              <a:pPr>
                <a:defRPr/>
              </a:pPr>
              <a:t>29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Autofit/>
          </a:bodyPr>
          <a:lstStyle/>
          <a:p>
            <a:pPr eaLnBrk="1" hangingPunct="1">
              <a:defRPr/>
            </a:pPr>
            <a:r>
              <a:rPr lang="en-US" sz="4000" dirty="0" smtClean="0"/>
              <a:t>Why are there Campus Security Authorities?</a:t>
            </a:r>
          </a:p>
        </p:txBody>
      </p:sp>
      <p:sp>
        <p:nvSpPr>
          <p:cNvPr id="4099" name="Rectangle 3"/>
          <p:cNvSpPr>
            <a:spLocks noGrp="1" noChangeArrowheads="1"/>
          </p:cNvSpPr>
          <p:nvPr>
            <p:ph idx="1"/>
          </p:nvPr>
        </p:nvSpPr>
        <p:spPr/>
        <p:txBody>
          <a:bodyPr/>
          <a:lstStyle/>
          <a:p>
            <a:pPr eaLnBrk="1" hangingPunct="1">
              <a:defRPr/>
            </a:pPr>
            <a:r>
              <a:rPr lang="en-US" sz="2800" dirty="0" smtClean="0"/>
              <a:t>Many crimes and incidents, especially sexual assaults, are not reported to the police.</a:t>
            </a:r>
          </a:p>
          <a:p>
            <a:pPr eaLnBrk="1" hangingPunct="1">
              <a:defRPr/>
            </a:pPr>
            <a:r>
              <a:rPr lang="en-US" sz="2800" dirty="0" smtClean="0"/>
              <a:t>To ensure that students know about dangers on their campuses, the </a:t>
            </a:r>
            <a:r>
              <a:rPr lang="en-US" sz="2800" dirty="0" err="1" smtClean="0"/>
              <a:t>Clery</a:t>
            </a:r>
            <a:r>
              <a:rPr lang="en-US" sz="2800" dirty="0" smtClean="0"/>
              <a:t> Act requires institutions to gather and publish data from four types of Campus Security Authorities.</a:t>
            </a:r>
          </a:p>
          <a:p>
            <a:pPr eaLnBrk="1" hangingPunct="1">
              <a:defRPr/>
            </a:pPr>
            <a:r>
              <a:rPr lang="en-US" sz="2800" dirty="0" smtClean="0"/>
              <a:t>That’s where you come in.</a:t>
            </a:r>
          </a:p>
          <a:p>
            <a:pPr eaLnBrk="1" hangingPunct="1">
              <a:buFont typeface="Wingdings" pitchFamily="2" charset="2"/>
              <a:buNone/>
              <a:defRPr/>
            </a:pPr>
            <a:endParaRPr lang="en-US" sz="2800" dirty="0" smtClean="0"/>
          </a:p>
        </p:txBody>
      </p:sp>
      <p:sp>
        <p:nvSpPr>
          <p:cNvPr id="5" name="Slide Number Placeholder 5"/>
          <p:cNvSpPr>
            <a:spLocks noGrp="1"/>
          </p:cNvSpPr>
          <p:nvPr>
            <p:ph type="sldNum" sz="quarter" idx="12"/>
          </p:nvPr>
        </p:nvSpPr>
        <p:spPr/>
        <p:txBody>
          <a:bodyPr/>
          <a:lstStyle/>
          <a:p>
            <a:pPr>
              <a:defRPr/>
            </a:pPr>
            <a:fld id="{8A484316-69AC-4A15-8835-FCA111F3AD26}" type="slidenum">
              <a:rPr lang="en-US"/>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09600" y="304800"/>
            <a:ext cx="7543800" cy="1600200"/>
          </a:xfrm>
        </p:spPr>
        <p:txBody>
          <a:bodyPr/>
          <a:lstStyle/>
          <a:p>
            <a:pPr eaLnBrk="1" hangingPunct="1">
              <a:defRPr/>
            </a:pPr>
            <a:r>
              <a:rPr lang="en-US" sz="4000" dirty="0" smtClean="0"/>
              <a:t>Homicide (someone has been killed)</a:t>
            </a:r>
          </a:p>
        </p:txBody>
      </p:sp>
      <p:sp>
        <p:nvSpPr>
          <p:cNvPr id="122883" name="Rectangle 3"/>
          <p:cNvSpPr>
            <a:spLocks noGrp="1" noChangeArrowheads="1"/>
          </p:cNvSpPr>
          <p:nvPr>
            <p:ph idx="1"/>
          </p:nvPr>
        </p:nvSpPr>
        <p:spPr>
          <a:xfrm>
            <a:off x="685800" y="1905000"/>
            <a:ext cx="7543800" cy="3733800"/>
          </a:xfrm>
        </p:spPr>
        <p:txBody>
          <a:bodyPr>
            <a:normAutofit/>
          </a:bodyPr>
          <a:lstStyle/>
          <a:p>
            <a:pPr eaLnBrk="1" hangingPunct="1">
              <a:defRPr/>
            </a:pPr>
            <a:r>
              <a:rPr lang="en-US" sz="2800" dirty="0" smtClean="0"/>
              <a:t>Who? Where? When? How?</a:t>
            </a:r>
          </a:p>
          <a:p>
            <a:pPr eaLnBrk="1" hangingPunct="1">
              <a:defRPr/>
            </a:pPr>
            <a:r>
              <a:rPr lang="en-US" sz="2800" dirty="0" smtClean="0"/>
              <a:t>Is a violent situation in progress?</a:t>
            </a:r>
          </a:p>
          <a:p>
            <a:pPr eaLnBrk="1" hangingPunct="1">
              <a:defRPr/>
            </a:pPr>
            <a:r>
              <a:rPr lang="en-US" sz="2800" dirty="0" smtClean="0"/>
              <a:t>Call Police immediately</a:t>
            </a:r>
          </a:p>
        </p:txBody>
      </p:sp>
      <p:sp>
        <p:nvSpPr>
          <p:cNvPr id="5" name="Slide Number Placeholder 5"/>
          <p:cNvSpPr>
            <a:spLocks noGrp="1"/>
          </p:cNvSpPr>
          <p:nvPr>
            <p:ph type="sldNum" sz="quarter" idx="12"/>
          </p:nvPr>
        </p:nvSpPr>
        <p:spPr/>
        <p:txBody>
          <a:bodyPr/>
          <a:lstStyle/>
          <a:p>
            <a:pPr>
              <a:defRPr/>
            </a:pPr>
            <a:fld id="{CA3A321D-12CD-4401-8AEA-3118F88C362A}" type="slidenum">
              <a:rPr lang="en-US"/>
              <a:pPr>
                <a:defRPr/>
              </a:pPr>
              <a:t>30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en-US" sz="4000" dirty="0" smtClean="0"/>
              <a:t>Sex offense</a:t>
            </a:r>
          </a:p>
        </p:txBody>
      </p:sp>
      <p:sp>
        <p:nvSpPr>
          <p:cNvPr id="126979" name="Rectangle 3"/>
          <p:cNvSpPr>
            <a:spLocks noGrp="1" noChangeArrowheads="1"/>
          </p:cNvSpPr>
          <p:nvPr>
            <p:ph idx="1"/>
          </p:nvPr>
        </p:nvSpPr>
        <p:spPr/>
        <p:txBody>
          <a:bodyPr/>
          <a:lstStyle/>
          <a:p>
            <a:pPr eaLnBrk="1" hangingPunct="1">
              <a:lnSpc>
                <a:spcPct val="90000"/>
              </a:lnSpc>
              <a:defRPr/>
            </a:pPr>
            <a:r>
              <a:rPr lang="en-US" sz="2800" dirty="0" smtClean="0"/>
              <a:t>Is victim in danger?</a:t>
            </a:r>
          </a:p>
          <a:p>
            <a:pPr eaLnBrk="1" hangingPunct="1">
              <a:lnSpc>
                <a:spcPct val="90000"/>
              </a:lnSpc>
              <a:defRPr/>
            </a:pPr>
            <a:r>
              <a:rPr lang="en-US" sz="2800" dirty="0" smtClean="0"/>
              <a:t>Did assailant use or threaten force? A weapon?</a:t>
            </a:r>
          </a:p>
          <a:p>
            <a:pPr eaLnBrk="1" hangingPunct="1">
              <a:lnSpc>
                <a:spcPct val="90000"/>
              </a:lnSpc>
              <a:defRPr/>
            </a:pPr>
            <a:r>
              <a:rPr lang="en-US" sz="2800" dirty="0" smtClean="0"/>
              <a:t>Did assailant penetrate the victim’s body?</a:t>
            </a:r>
          </a:p>
          <a:p>
            <a:pPr eaLnBrk="1" hangingPunct="1">
              <a:lnSpc>
                <a:spcPct val="90000"/>
              </a:lnSpc>
              <a:defRPr/>
            </a:pPr>
            <a:r>
              <a:rPr lang="en-US" sz="2800" dirty="0" smtClean="0"/>
              <a:t>Did victim consent?</a:t>
            </a:r>
          </a:p>
          <a:p>
            <a:pPr eaLnBrk="1" hangingPunct="1">
              <a:lnSpc>
                <a:spcPct val="90000"/>
              </a:lnSpc>
              <a:defRPr/>
            </a:pPr>
            <a:r>
              <a:rPr lang="en-US" sz="2800" dirty="0" smtClean="0"/>
              <a:t>Did victim know assailant?</a:t>
            </a:r>
          </a:p>
          <a:p>
            <a:pPr eaLnBrk="1" hangingPunct="1">
              <a:lnSpc>
                <a:spcPct val="90000"/>
              </a:lnSpc>
              <a:defRPr/>
            </a:pPr>
            <a:r>
              <a:rPr lang="en-US" sz="2800" dirty="0" smtClean="0"/>
              <a:t>Was victim unable to consent because of drugs or alcohol?</a:t>
            </a:r>
          </a:p>
          <a:p>
            <a:pPr eaLnBrk="1" hangingPunct="1">
              <a:lnSpc>
                <a:spcPct val="90000"/>
              </a:lnSpc>
              <a:defRPr/>
            </a:pPr>
            <a:r>
              <a:rPr lang="en-US" sz="2800" dirty="0" smtClean="0"/>
              <a:t>Was victim a minor (younger than 18)?</a:t>
            </a:r>
          </a:p>
          <a:p>
            <a:pPr eaLnBrk="1" hangingPunct="1">
              <a:lnSpc>
                <a:spcPct val="90000"/>
              </a:lnSpc>
              <a:defRPr/>
            </a:pPr>
            <a:endParaRPr lang="en-US" sz="2800" dirty="0" smtClean="0"/>
          </a:p>
        </p:txBody>
      </p:sp>
      <p:sp>
        <p:nvSpPr>
          <p:cNvPr id="5" name="Slide Number Placeholder 5"/>
          <p:cNvSpPr>
            <a:spLocks noGrp="1"/>
          </p:cNvSpPr>
          <p:nvPr>
            <p:ph type="sldNum" sz="quarter" idx="12"/>
          </p:nvPr>
        </p:nvSpPr>
        <p:spPr/>
        <p:txBody>
          <a:bodyPr/>
          <a:lstStyle/>
          <a:p>
            <a:pPr>
              <a:defRPr/>
            </a:pPr>
            <a:fld id="{4BC699C8-73DD-4485-ACAD-D3FD4E7E0D72}" type="slidenum">
              <a:rPr lang="en-US"/>
              <a:pPr>
                <a:defRPr/>
              </a:pPr>
              <a:t>31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Autofit/>
          </a:bodyPr>
          <a:lstStyle/>
          <a:p>
            <a:pPr eaLnBrk="1" hangingPunct="1">
              <a:defRPr/>
            </a:pPr>
            <a:r>
              <a:rPr lang="en-US" sz="4000" dirty="0" smtClean="0"/>
              <a:t>Robbery, burglary, theft (something was stolen)</a:t>
            </a:r>
          </a:p>
        </p:txBody>
      </p:sp>
      <p:sp>
        <p:nvSpPr>
          <p:cNvPr id="129027" name="Rectangle 3"/>
          <p:cNvSpPr>
            <a:spLocks noGrp="1" noChangeArrowheads="1"/>
          </p:cNvSpPr>
          <p:nvPr>
            <p:ph idx="1"/>
          </p:nvPr>
        </p:nvSpPr>
        <p:spPr/>
        <p:txBody>
          <a:bodyPr/>
          <a:lstStyle/>
          <a:p>
            <a:pPr eaLnBrk="1" hangingPunct="1">
              <a:defRPr/>
            </a:pPr>
            <a:r>
              <a:rPr lang="en-US" sz="2800" dirty="0" smtClean="0"/>
              <a:t>What was taken or attempted to be taken?  </a:t>
            </a:r>
          </a:p>
          <a:p>
            <a:pPr eaLnBrk="1" hangingPunct="1">
              <a:defRPr/>
            </a:pPr>
            <a:r>
              <a:rPr lang="en-US" sz="2800" dirty="0" smtClean="0"/>
              <a:t>What is its value?</a:t>
            </a:r>
          </a:p>
          <a:p>
            <a:pPr eaLnBrk="1" hangingPunct="1">
              <a:defRPr/>
            </a:pPr>
            <a:r>
              <a:rPr lang="en-US" sz="2800" dirty="0" smtClean="0"/>
              <a:t>Did perpetrator accost victim in person? If yes,</a:t>
            </a:r>
          </a:p>
          <a:p>
            <a:pPr lvl="1" eaLnBrk="1" hangingPunct="1">
              <a:defRPr/>
            </a:pPr>
            <a:r>
              <a:rPr lang="en-US" sz="2400" dirty="0" smtClean="0"/>
              <a:t>Did the perpetrator use or threaten force? A  weapon? What kind?</a:t>
            </a:r>
          </a:p>
          <a:p>
            <a:pPr lvl="1" eaLnBrk="1" hangingPunct="1">
              <a:defRPr/>
            </a:pPr>
            <a:r>
              <a:rPr lang="en-US" sz="2400" dirty="0" smtClean="0"/>
              <a:t>Was victim injured?</a:t>
            </a:r>
          </a:p>
          <a:p>
            <a:pPr lvl="1" eaLnBrk="1" hangingPunct="1">
              <a:defRPr/>
            </a:pPr>
            <a:r>
              <a:rPr lang="en-US" sz="2400" dirty="0" smtClean="0"/>
              <a:t>Did victim feel threatened or in danger?</a:t>
            </a:r>
          </a:p>
        </p:txBody>
      </p:sp>
      <p:sp>
        <p:nvSpPr>
          <p:cNvPr id="5" name="Slide Number Placeholder 5"/>
          <p:cNvSpPr>
            <a:spLocks noGrp="1"/>
          </p:cNvSpPr>
          <p:nvPr>
            <p:ph type="sldNum" sz="quarter" idx="12"/>
          </p:nvPr>
        </p:nvSpPr>
        <p:spPr/>
        <p:txBody>
          <a:bodyPr/>
          <a:lstStyle/>
          <a:p>
            <a:pPr>
              <a:defRPr/>
            </a:pPr>
            <a:fld id="{B1C245F6-54AF-46E6-B4B6-1E2AF995AEB1}" type="slidenum">
              <a:rPr lang="en-US"/>
              <a:pPr>
                <a:defRPr/>
              </a:pPr>
              <a:t>32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sz="4000" dirty="0" smtClean="0"/>
              <a:t>Robbery, burglary, theft</a:t>
            </a:r>
          </a:p>
        </p:txBody>
      </p:sp>
      <p:sp>
        <p:nvSpPr>
          <p:cNvPr id="130051" name="Rectangle 3"/>
          <p:cNvSpPr>
            <a:spLocks noGrp="1" noChangeArrowheads="1"/>
          </p:cNvSpPr>
          <p:nvPr>
            <p:ph idx="1"/>
          </p:nvPr>
        </p:nvSpPr>
        <p:spPr/>
        <p:txBody>
          <a:bodyPr/>
          <a:lstStyle/>
          <a:p>
            <a:pPr eaLnBrk="1" hangingPunct="1">
              <a:buFont typeface="Wingdings" pitchFamily="2" charset="2"/>
              <a:buNone/>
              <a:defRPr/>
            </a:pPr>
            <a:r>
              <a:rPr lang="en-US" dirty="0" smtClean="0"/>
              <a:t>If perpetrator did not accost victim in person</a:t>
            </a:r>
          </a:p>
          <a:p>
            <a:pPr eaLnBrk="1" hangingPunct="1">
              <a:defRPr/>
            </a:pPr>
            <a:r>
              <a:rPr lang="en-US" dirty="0" smtClean="0"/>
              <a:t>Was the item taken from inside a residence, dorm room, or office?</a:t>
            </a:r>
          </a:p>
          <a:p>
            <a:pPr eaLnBrk="1" hangingPunct="1">
              <a:defRPr/>
            </a:pPr>
            <a:r>
              <a:rPr lang="en-US" dirty="0" smtClean="0"/>
              <a:t>Was door open, closed or locked?</a:t>
            </a:r>
          </a:p>
          <a:p>
            <a:pPr eaLnBrk="1" hangingPunct="1">
              <a:defRPr/>
            </a:pPr>
            <a:r>
              <a:rPr lang="en-US" dirty="0" smtClean="0"/>
              <a:t>How did the thief get in?</a:t>
            </a:r>
          </a:p>
          <a:p>
            <a:pPr eaLnBrk="1" hangingPunct="1">
              <a:defRPr/>
            </a:pPr>
            <a:endParaRPr lang="en-US" dirty="0" smtClean="0"/>
          </a:p>
          <a:p>
            <a:pPr eaLnBrk="1" hangingPunct="1">
              <a:defRPr/>
            </a:pPr>
            <a:endParaRPr lang="en-US" dirty="0" smtClean="0"/>
          </a:p>
        </p:txBody>
      </p:sp>
      <p:sp>
        <p:nvSpPr>
          <p:cNvPr id="5" name="Slide Number Placeholder 5"/>
          <p:cNvSpPr>
            <a:spLocks noGrp="1"/>
          </p:cNvSpPr>
          <p:nvPr>
            <p:ph type="sldNum" sz="quarter" idx="12"/>
          </p:nvPr>
        </p:nvSpPr>
        <p:spPr/>
        <p:txBody>
          <a:bodyPr/>
          <a:lstStyle/>
          <a:p>
            <a:pPr>
              <a:defRPr/>
            </a:pPr>
            <a:fld id="{FFE45697-9001-4211-B555-5AA03EE7320F}" type="slidenum">
              <a:rPr lang="en-US"/>
              <a:pPr>
                <a:defRPr/>
              </a:pPr>
              <a:t>33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en-US" sz="4000" dirty="0" smtClean="0"/>
              <a:t>Motor vehicle theft </a:t>
            </a:r>
          </a:p>
        </p:txBody>
      </p:sp>
      <p:sp>
        <p:nvSpPr>
          <p:cNvPr id="138243" name="Rectangle 3"/>
          <p:cNvSpPr>
            <a:spLocks noGrp="1" noChangeArrowheads="1"/>
          </p:cNvSpPr>
          <p:nvPr>
            <p:ph idx="1"/>
          </p:nvPr>
        </p:nvSpPr>
        <p:spPr/>
        <p:txBody>
          <a:bodyPr/>
          <a:lstStyle/>
          <a:p>
            <a:pPr eaLnBrk="1" hangingPunct="1">
              <a:lnSpc>
                <a:spcPct val="80000"/>
              </a:lnSpc>
              <a:defRPr/>
            </a:pPr>
            <a:r>
              <a:rPr lang="en-US" smtClean="0"/>
              <a:t>What kind of vehicle?</a:t>
            </a:r>
          </a:p>
          <a:p>
            <a:pPr eaLnBrk="1" hangingPunct="1">
              <a:lnSpc>
                <a:spcPct val="80000"/>
              </a:lnSpc>
              <a:defRPr/>
            </a:pPr>
            <a:r>
              <a:rPr lang="en-US" smtClean="0"/>
              <a:t>Where was it taken from?</a:t>
            </a:r>
          </a:p>
          <a:p>
            <a:pPr eaLnBrk="1" hangingPunct="1">
              <a:lnSpc>
                <a:spcPct val="80000"/>
              </a:lnSpc>
              <a:defRPr/>
            </a:pPr>
            <a:r>
              <a:rPr lang="en-US" smtClean="0"/>
              <a:t>When was it taken?</a:t>
            </a:r>
          </a:p>
          <a:p>
            <a:pPr eaLnBrk="1" hangingPunct="1">
              <a:lnSpc>
                <a:spcPct val="80000"/>
              </a:lnSpc>
              <a:defRPr/>
            </a:pPr>
            <a:r>
              <a:rPr lang="en-US" smtClean="0"/>
              <a:t>Has it been recovered?</a:t>
            </a:r>
          </a:p>
          <a:p>
            <a:pPr eaLnBrk="1" hangingPunct="1">
              <a:lnSpc>
                <a:spcPct val="80000"/>
              </a:lnSpc>
              <a:defRPr/>
            </a:pPr>
            <a:r>
              <a:rPr lang="en-US" smtClean="0"/>
              <a:t>Does the person know who did it?</a:t>
            </a:r>
          </a:p>
          <a:p>
            <a:pPr lvl="1" eaLnBrk="1" hangingPunct="1">
              <a:lnSpc>
                <a:spcPct val="80000"/>
              </a:lnSpc>
              <a:defRPr/>
            </a:pPr>
            <a:r>
              <a:rPr lang="en-US" smtClean="0"/>
              <a:t>“Joyriding” is a motor vehicle theft if vehicle is taken by person without lawful access</a:t>
            </a:r>
          </a:p>
          <a:p>
            <a:pPr eaLnBrk="1" hangingPunct="1">
              <a:defRPr/>
            </a:pPr>
            <a:endParaRPr lang="en-US" smtClean="0"/>
          </a:p>
        </p:txBody>
      </p:sp>
      <p:sp>
        <p:nvSpPr>
          <p:cNvPr id="5" name="Slide Number Placeholder 5"/>
          <p:cNvSpPr>
            <a:spLocks noGrp="1"/>
          </p:cNvSpPr>
          <p:nvPr>
            <p:ph type="sldNum" sz="quarter" idx="12"/>
          </p:nvPr>
        </p:nvSpPr>
        <p:spPr/>
        <p:txBody>
          <a:bodyPr/>
          <a:lstStyle/>
          <a:p>
            <a:pPr>
              <a:defRPr/>
            </a:pPr>
            <a:fld id="{6C348CD6-45B9-499D-949B-70A737608DB3}" type="slidenum">
              <a:rPr lang="en-US"/>
              <a:pPr>
                <a:defRPr/>
              </a:pPr>
              <a:t>34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normAutofit/>
          </a:bodyPr>
          <a:lstStyle/>
          <a:p>
            <a:pPr eaLnBrk="1" hangingPunct="1">
              <a:defRPr/>
            </a:pPr>
            <a:r>
              <a:rPr lang="en-US" sz="4000" dirty="0" smtClean="0"/>
              <a:t>Arson (something was burned)</a:t>
            </a:r>
          </a:p>
        </p:txBody>
      </p:sp>
      <p:sp>
        <p:nvSpPr>
          <p:cNvPr id="139267" name="Rectangle 3"/>
          <p:cNvSpPr>
            <a:spLocks noGrp="1" noChangeArrowheads="1"/>
          </p:cNvSpPr>
          <p:nvPr>
            <p:ph idx="1"/>
          </p:nvPr>
        </p:nvSpPr>
        <p:spPr/>
        <p:txBody>
          <a:bodyPr/>
          <a:lstStyle/>
          <a:p>
            <a:pPr eaLnBrk="1" hangingPunct="1">
              <a:lnSpc>
                <a:spcPct val="90000"/>
              </a:lnSpc>
              <a:defRPr/>
            </a:pPr>
            <a:r>
              <a:rPr lang="en-US" smtClean="0"/>
              <a:t>What was burned or attempted to be burned?</a:t>
            </a:r>
          </a:p>
          <a:p>
            <a:pPr eaLnBrk="1" hangingPunct="1">
              <a:lnSpc>
                <a:spcPct val="90000"/>
              </a:lnSpc>
              <a:defRPr/>
            </a:pPr>
            <a:r>
              <a:rPr lang="en-US" smtClean="0"/>
              <a:t>Was anyone hurt?</a:t>
            </a:r>
          </a:p>
          <a:p>
            <a:pPr eaLnBrk="1" hangingPunct="1">
              <a:lnSpc>
                <a:spcPct val="90000"/>
              </a:lnSpc>
              <a:defRPr/>
            </a:pPr>
            <a:r>
              <a:rPr lang="en-US" smtClean="0"/>
              <a:t>Was property damaged? How much?</a:t>
            </a:r>
          </a:p>
          <a:p>
            <a:pPr eaLnBrk="1" hangingPunct="1">
              <a:lnSpc>
                <a:spcPct val="90000"/>
              </a:lnSpc>
              <a:defRPr/>
            </a:pPr>
            <a:r>
              <a:rPr lang="en-US" smtClean="0"/>
              <a:t>When did it happen?</a:t>
            </a:r>
          </a:p>
          <a:p>
            <a:pPr eaLnBrk="1" hangingPunct="1">
              <a:lnSpc>
                <a:spcPct val="90000"/>
              </a:lnSpc>
              <a:defRPr/>
            </a:pPr>
            <a:r>
              <a:rPr lang="en-US" smtClean="0"/>
              <a:t>When was it discovered?</a:t>
            </a:r>
          </a:p>
          <a:p>
            <a:pPr eaLnBrk="1" hangingPunct="1">
              <a:lnSpc>
                <a:spcPct val="90000"/>
              </a:lnSpc>
              <a:defRPr/>
            </a:pPr>
            <a:r>
              <a:rPr lang="en-US" smtClean="0"/>
              <a:t>Was there graffiti or other evidence of hate motivation?</a:t>
            </a:r>
          </a:p>
        </p:txBody>
      </p:sp>
      <p:sp>
        <p:nvSpPr>
          <p:cNvPr id="5" name="Slide Number Placeholder 5"/>
          <p:cNvSpPr>
            <a:spLocks noGrp="1"/>
          </p:cNvSpPr>
          <p:nvPr>
            <p:ph type="sldNum" sz="quarter" idx="12"/>
          </p:nvPr>
        </p:nvSpPr>
        <p:spPr/>
        <p:txBody>
          <a:bodyPr/>
          <a:lstStyle/>
          <a:p>
            <a:pPr>
              <a:defRPr/>
            </a:pPr>
            <a:fld id="{532DFE68-D93C-4405-BFD6-E477270C11CD}" type="slidenum">
              <a:rPr lang="en-US"/>
              <a:pPr>
                <a:defRPr/>
              </a:pPr>
              <a:t>35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sz="4000" dirty="0" smtClean="0"/>
              <a:t>Hate crimes-personal</a:t>
            </a:r>
          </a:p>
        </p:txBody>
      </p:sp>
      <p:sp>
        <p:nvSpPr>
          <p:cNvPr id="119811" name="Rectangle 3"/>
          <p:cNvSpPr>
            <a:spLocks noGrp="1" noChangeArrowheads="1"/>
          </p:cNvSpPr>
          <p:nvPr>
            <p:ph idx="1"/>
          </p:nvPr>
        </p:nvSpPr>
        <p:spPr/>
        <p:txBody>
          <a:bodyPr/>
          <a:lstStyle/>
          <a:p>
            <a:pPr eaLnBrk="1" hangingPunct="1">
              <a:lnSpc>
                <a:spcPct val="90000"/>
              </a:lnSpc>
              <a:defRPr/>
            </a:pPr>
            <a:r>
              <a:rPr lang="en-US" sz="2800" smtClean="0"/>
              <a:t>Did the attacker confront the victim in person?</a:t>
            </a:r>
          </a:p>
          <a:p>
            <a:pPr eaLnBrk="1" hangingPunct="1">
              <a:lnSpc>
                <a:spcPct val="90000"/>
              </a:lnSpc>
              <a:defRPr/>
            </a:pPr>
            <a:r>
              <a:rPr lang="en-US" sz="2800" smtClean="0"/>
              <a:t>Did the attacker use or threaten to use force? What kind?</a:t>
            </a:r>
          </a:p>
          <a:p>
            <a:pPr eaLnBrk="1" hangingPunct="1">
              <a:lnSpc>
                <a:spcPct val="90000"/>
              </a:lnSpc>
              <a:defRPr/>
            </a:pPr>
            <a:r>
              <a:rPr lang="en-US" sz="2800" smtClean="0"/>
              <a:t>Was there a weapon?</a:t>
            </a:r>
          </a:p>
          <a:p>
            <a:pPr eaLnBrk="1" hangingPunct="1">
              <a:lnSpc>
                <a:spcPct val="90000"/>
              </a:lnSpc>
              <a:defRPr/>
            </a:pPr>
            <a:r>
              <a:rPr lang="en-US" sz="2800" smtClean="0"/>
              <a:t>Was the victim injured?</a:t>
            </a:r>
          </a:p>
          <a:p>
            <a:pPr eaLnBrk="1" hangingPunct="1">
              <a:lnSpc>
                <a:spcPct val="90000"/>
              </a:lnSpc>
              <a:defRPr/>
            </a:pPr>
            <a:r>
              <a:rPr lang="en-US" sz="2800" smtClean="0"/>
              <a:t>Did the attack  or threat (verbal, phone, email) include racial, ethnic, religious or homophobic comments? </a:t>
            </a:r>
          </a:p>
        </p:txBody>
      </p:sp>
      <p:sp>
        <p:nvSpPr>
          <p:cNvPr id="5" name="Slide Number Placeholder 5"/>
          <p:cNvSpPr>
            <a:spLocks noGrp="1"/>
          </p:cNvSpPr>
          <p:nvPr>
            <p:ph type="sldNum" sz="quarter" idx="12"/>
          </p:nvPr>
        </p:nvSpPr>
        <p:spPr/>
        <p:txBody>
          <a:bodyPr/>
          <a:lstStyle/>
          <a:p>
            <a:pPr>
              <a:defRPr/>
            </a:pPr>
            <a:fld id="{DF1B320F-96F7-46DB-9340-8D05CC2EC0C0}" type="slidenum">
              <a:rPr lang="en-US"/>
              <a:pPr>
                <a:defRPr/>
              </a:pPr>
              <a:t>36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defRPr/>
            </a:pPr>
            <a:r>
              <a:rPr lang="en-US" sz="4000" dirty="0" smtClean="0"/>
              <a:t>Hate crimes-property</a:t>
            </a:r>
          </a:p>
        </p:txBody>
      </p:sp>
      <p:sp>
        <p:nvSpPr>
          <p:cNvPr id="141315" name="Rectangle 3"/>
          <p:cNvSpPr>
            <a:spLocks noGrp="1" noChangeArrowheads="1"/>
          </p:cNvSpPr>
          <p:nvPr>
            <p:ph idx="1"/>
          </p:nvPr>
        </p:nvSpPr>
        <p:spPr/>
        <p:txBody>
          <a:bodyPr/>
          <a:lstStyle/>
          <a:p>
            <a:pPr eaLnBrk="1" hangingPunct="1">
              <a:lnSpc>
                <a:spcPct val="80000"/>
              </a:lnSpc>
              <a:defRPr/>
            </a:pPr>
            <a:r>
              <a:rPr lang="en-US" sz="2800" smtClean="0"/>
              <a:t>Was the target personal property, a personal residence, business, house of worship, or ethnic organization?</a:t>
            </a:r>
          </a:p>
          <a:p>
            <a:pPr eaLnBrk="1" hangingPunct="1">
              <a:lnSpc>
                <a:spcPct val="80000"/>
              </a:lnSpc>
              <a:defRPr/>
            </a:pPr>
            <a:r>
              <a:rPr lang="en-US" sz="2800" smtClean="0"/>
              <a:t>Was property damaged? Value?</a:t>
            </a:r>
          </a:p>
          <a:p>
            <a:pPr eaLnBrk="1" hangingPunct="1">
              <a:lnSpc>
                <a:spcPct val="80000"/>
              </a:lnSpc>
              <a:defRPr/>
            </a:pPr>
            <a:r>
              <a:rPr lang="en-US" sz="2800" smtClean="0"/>
              <a:t>Did the attack include any expression related to race, gender, religion, sexual orientation, ethnicity, or disability?</a:t>
            </a:r>
          </a:p>
          <a:p>
            <a:pPr eaLnBrk="1" hangingPunct="1">
              <a:lnSpc>
                <a:spcPct val="80000"/>
              </a:lnSpc>
              <a:defRPr/>
            </a:pPr>
            <a:r>
              <a:rPr lang="en-US" sz="2800" smtClean="0"/>
              <a:t>Report ANY vandalism to a house of worship, or ethnic, religious or Gay or Lesbian organization as a hate crime.</a:t>
            </a:r>
          </a:p>
          <a:p>
            <a:pPr eaLnBrk="1" hangingPunct="1">
              <a:lnSpc>
                <a:spcPct val="80000"/>
              </a:lnSpc>
              <a:defRPr/>
            </a:pPr>
            <a:endParaRPr lang="en-US" sz="2800" smtClean="0"/>
          </a:p>
          <a:p>
            <a:pPr eaLnBrk="1" hangingPunct="1">
              <a:lnSpc>
                <a:spcPct val="80000"/>
              </a:lnSpc>
              <a:defRPr/>
            </a:pPr>
            <a:endParaRPr lang="en-US" sz="2800" smtClean="0"/>
          </a:p>
        </p:txBody>
      </p:sp>
      <p:sp>
        <p:nvSpPr>
          <p:cNvPr id="5" name="Slide Number Placeholder 5"/>
          <p:cNvSpPr>
            <a:spLocks noGrp="1"/>
          </p:cNvSpPr>
          <p:nvPr>
            <p:ph type="sldNum" sz="quarter" idx="12"/>
          </p:nvPr>
        </p:nvSpPr>
        <p:spPr/>
        <p:txBody>
          <a:bodyPr/>
          <a:lstStyle/>
          <a:p>
            <a:pPr>
              <a:defRPr/>
            </a:pPr>
            <a:fld id="{2AE49295-C5A8-4FBB-A47B-D80C0B593CF7}" type="slidenum">
              <a:rPr lang="en-US"/>
              <a:pPr>
                <a:defRPr/>
              </a:pPr>
              <a:t>37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noAutofit/>
          </a:bodyPr>
          <a:lstStyle/>
          <a:p>
            <a:pPr eaLnBrk="1" hangingPunct="1">
              <a:defRPr/>
            </a:pPr>
            <a:r>
              <a:rPr lang="en-US" sz="4000" dirty="0" smtClean="0"/>
              <a:t>Liquor, drug, weapons law violations</a:t>
            </a:r>
          </a:p>
        </p:txBody>
      </p:sp>
      <p:sp>
        <p:nvSpPr>
          <p:cNvPr id="140291" name="Rectangle 3"/>
          <p:cNvSpPr>
            <a:spLocks noGrp="1" noChangeArrowheads="1"/>
          </p:cNvSpPr>
          <p:nvPr>
            <p:ph idx="1"/>
          </p:nvPr>
        </p:nvSpPr>
        <p:spPr/>
        <p:txBody>
          <a:bodyPr/>
          <a:lstStyle/>
          <a:p>
            <a:pPr eaLnBrk="1" hangingPunct="1">
              <a:lnSpc>
                <a:spcPct val="90000"/>
              </a:lnSpc>
              <a:defRPr/>
            </a:pPr>
            <a:r>
              <a:rPr lang="en-US" sz="2400" smtClean="0"/>
              <a:t>Police must keep statistics on numbers of people arrested for liquor law violations, drug law violations and illegal weapons possession</a:t>
            </a:r>
          </a:p>
          <a:p>
            <a:pPr eaLnBrk="1" hangingPunct="1">
              <a:lnSpc>
                <a:spcPct val="90000"/>
              </a:lnSpc>
              <a:defRPr/>
            </a:pPr>
            <a:r>
              <a:rPr lang="en-US" sz="2400" smtClean="0"/>
              <a:t>Student housing and student judicial affairs officers must keep statistics on number of people </a:t>
            </a:r>
            <a:r>
              <a:rPr lang="en-US" sz="2400" b="1" smtClean="0"/>
              <a:t>referred for disciplinary action</a:t>
            </a:r>
            <a:r>
              <a:rPr lang="en-US" sz="2400" smtClean="0"/>
              <a:t> for drug, liquor law and weapons violations</a:t>
            </a:r>
          </a:p>
          <a:p>
            <a:pPr lvl="1" eaLnBrk="1" hangingPunct="1">
              <a:lnSpc>
                <a:spcPct val="90000"/>
              </a:lnSpc>
              <a:defRPr/>
            </a:pPr>
            <a:r>
              <a:rPr lang="en-US" sz="2000" smtClean="0"/>
              <a:t>disciplinary referrals should not include incidents in which the person is also arrested for the same offense</a:t>
            </a:r>
          </a:p>
          <a:p>
            <a:pPr eaLnBrk="1" hangingPunct="1">
              <a:lnSpc>
                <a:spcPct val="90000"/>
              </a:lnSpc>
              <a:defRPr/>
            </a:pPr>
            <a:r>
              <a:rPr lang="en-US" sz="2400" smtClean="0"/>
              <a:t>Statistics must reflect total number of persons involved, not incidents</a:t>
            </a:r>
          </a:p>
          <a:p>
            <a:pPr eaLnBrk="1" hangingPunct="1">
              <a:lnSpc>
                <a:spcPct val="90000"/>
              </a:lnSpc>
              <a:buFont typeface="Wingdings" pitchFamily="2" charset="2"/>
              <a:buNone/>
              <a:defRPr/>
            </a:pPr>
            <a:endParaRPr lang="en-US" sz="2400" smtClean="0"/>
          </a:p>
          <a:p>
            <a:pPr eaLnBrk="1" hangingPunct="1">
              <a:lnSpc>
                <a:spcPct val="90000"/>
              </a:lnSpc>
              <a:buFont typeface="Wingdings" pitchFamily="2" charset="2"/>
              <a:buNone/>
              <a:defRPr/>
            </a:pPr>
            <a:endParaRPr lang="en-US" sz="2400" smtClean="0"/>
          </a:p>
        </p:txBody>
      </p:sp>
      <p:sp>
        <p:nvSpPr>
          <p:cNvPr id="5" name="Slide Number Placeholder 5"/>
          <p:cNvSpPr>
            <a:spLocks noGrp="1"/>
          </p:cNvSpPr>
          <p:nvPr>
            <p:ph type="sldNum" sz="quarter" idx="12"/>
          </p:nvPr>
        </p:nvSpPr>
        <p:spPr/>
        <p:txBody>
          <a:bodyPr/>
          <a:lstStyle/>
          <a:p>
            <a:pPr>
              <a:defRPr/>
            </a:pPr>
            <a:fld id="{E67E3E92-278E-4D52-90D1-94AB869FFE2D}" type="slidenum">
              <a:rPr lang="en-US"/>
              <a:pPr>
                <a:defRPr/>
              </a:pPr>
              <a:t>38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eaLnBrk="1" hangingPunct="1">
              <a:defRPr/>
            </a:pPr>
            <a:r>
              <a:rPr lang="en-US" sz="4000" dirty="0" smtClean="0"/>
              <a:t>Help is at hand...</a:t>
            </a:r>
          </a:p>
        </p:txBody>
      </p:sp>
      <p:sp>
        <p:nvSpPr>
          <p:cNvPr id="142339" name="Rectangle 3"/>
          <p:cNvSpPr>
            <a:spLocks noGrp="1" noChangeArrowheads="1"/>
          </p:cNvSpPr>
          <p:nvPr>
            <p:ph idx="1"/>
          </p:nvPr>
        </p:nvSpPr>
        <p:spPr/>
        <p:txBody>
          <a:bodyPr>
            <a:normAutofit/>
          </a:bodyPr>
          <a:lstStyle/>
          <a:p>
            <a:pPr eaLnBrk="1" hangingPunct="1">
              <a:defRPr/>
            </a:pPr>
            <a:r>
              <a:rPr lang="en-US" sz="2800" dirty="0" smtClean="0"/>
              <a:t>Campus </a:t>
            </a:r>
            <a:r>
              <a:rPr lang="en-US" sz="2800" dirty="0" err="1" smtClean="0"/>
              <a:t>Clery</a:t>
            </a:r>
            <a:r>
              <a:rPr lang="en-US" sz="2800" dirty="0" smtClean="0"/>
              <a:t> Act Coordinators: </a:t>
            </a:r>
          </a:p>
          <a:p>
            <a:pPr lvl="1">
              <a:defRPr/>
            </a:pPr>
            <a:r>
              <a:rPr lang="en-US" sz="2800" dirty="0" smtClean="0"/>
              <a:t>Chief Randy </a:t>
            </a:r>
            <a:r>
              <a:rPr lang="en-US" sz="2800" dirty="0" err="1" smtClean="0"/>
              <a:t>Burba</a:t>
            </a:r>
            <a:endParaRPr lang="en-US" sz="2800" dirty="0" smtClean="0"/>
          </a:p>
          <a:p>
            <a:pPr lvl="1">
              <a:defRPr/>
            </a:pPr>
            <a:r>
              <a:rPr lang="en-US" sz="2800" dirty="0" smtClean="0"/>
              <a:t>(714) 997-6763</a:t>
            </a:r>
          </a:p>
          <a:p>
            <a:pPr lvl="1">
              <a:defRPr/>
            </a:pPr>
            <a:r>
              <a:rPr lang="en-US" sz="2800" dirty="0" smtClean="0">
                <a:hlinkClick r:id="rId3"/>
              </a:rPr>
              <a:t>burba@chapman.edu</a:t>
            </a:r>
            <a:endParaRPr lang="en-US" sz="2800" dirty="0" smtClean="0"/>
          </a:p>
          <a:p>
            <a:pPr lvl="1">
              <a:defRPr/>
            </a:pPr>
            <a:endParaRPr lang="en-US" sz="2800" dirty="0"/>
          </a:p>
          <a:p>
            <a:pPr lvl="1">
              <a:defRPr/>
            </a:pPr>
            <a:r>
              <a:rPr lang="en-US" sz="2800" dirty="0" smtClean="0"/>
              <a:t>Deputy Chief Rick Gonzalez</a:t>
            </a:r>
            <a:endParaRPr lang="en-US" sz="2800" dirty="0" smtClean="0"/>
          </a:p>
          <a:p>
            <a:pPr lvl="1">
              <a:defRPr/>
            </a:pPr>
            <a:r>
              <a:rPr lang="en-US" sz="2800" dirty="0" smtClean="0"/>
              <a:t>(714</a:t>
            </a:r>
            <a:r>
              <a:rPr lang="en-US" sz="2800" smtClean="0"/>
              <a:t>) </a:t>
            </a:r>
            <a:r>
              <a:rPr lang="en-US" sz="2800" smtClean="0"/>
              <a:t>744</a:t>
            </a:r>
            <a:r>
              <a:rPr lang="en-US" sz="2800" smtClean="0"/>
              <a:t>-7685</a:t>
            </a:r>
            <a:endParaRPr lang="en-US" sz="2800" dirty="0" smtClean="0"/>
          </a:p>
          <a:p>
            <a:pPr lvl="1">
              <a:defRPr/>
            </a:pPr>
            <a:r>
              <a:rPr lang="en-US" sz="2800" dirty="0" smtClean="0">
                <a:hlinkClick r:id="rId4"/>
              </a:rPr>
              <a:t>rigonzalez@chapman.edu</a:t>
            </a:r>
            <a:endParaRPr lang="en-US" sz="2800" dirty="0" smtClean="0"/>
          </a:p>
          <a:p>
            <a:pPr lvl="1">
              <a:defRPr/>
            </a:pPr>
            <a:endParaRPr lang="en-US" sz="2800" dirty="0" smtClean="0"/>
          </a:p>
          <a:p>
            <a:pPr eaLnBrk="1" hangingPunct="1">
              <a:defRPr/>
            </a:pPr>
            <a:endParaRPr lang="en-US" sz="2800" dirty="0" smtClean="0"/>
          </a:p>
        </p:txBody>
      </p:sp>
      <p:sp>
        <p:nvSpPr>
          <p:cNvPr id="5" name="Slide Number Placeholder 5"/>
          <p:cNvSpPr>
            <a:spLocks noGrp="1"/>
          </p:cNvSpPr>
          <p:nvPr>
            <p:ph type="sldNum" sz="quarter" idx="12"/>
          </p:nvPr>
        </p:nvSpPr>
        <p:spPr/>
        <p:txBody>
          <a:bodyPr/>
          <a:lstStyle/>
          <a:p>
            <a:pPr>
              <a:defRPr/>
            </a:pPr>
            <a:fld id="{5E125C14-99F8-433E-914D-2E9E04802836}" type="slidenum">
              <a:rPr lang="en-US"/>
              <a:pPr>
                <a:defRPr/>
              </a:pPr>
              <a:t>39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Campus Security Authorities (CSA)</a:t>
            </a:r>
            <a:endParaRPr lang="en-US" sz="4000" dirty="0"/>
          </a:p>
        </p:txBody>
      </p:sp>
      <p:sp>
        <p:nvSpPr>
          <p:cNvPr id="3" name="Content Placeholder 2"/>
          <p:cNvSpPr>
            <a:spLocks noGrp="1"/>
          </p:cNvSpPr>
          <p:nvPr>
            <p:ph idx="1"/>
          </p:nvPr>
        </p:nvSpPr>
        <p:spPr/>
        <p:txBody>
          <a:bodyPr>
            <a:normAutofit/>
          </a:bodyPr>
          <a:lstStyle/>
          <a:p>
            <a:r>
              <a:rPr lang="en-US" sz="2800" b="1" dirty="0"/>
              <a:t>“Campus security authority” </a:t>
            </a:r>
            <a:r>
              <a:rPr lang="en-US" sz="2800" dirty="0"/>
              <a:t>is a </a:t>
            </a:r>
            <a:r>
              <a:rPr lang="en-US" sz="2800" dirty="0" err="1"/>
              <a:t>Clery</a:t>
            </a:r>
            <a:r>
              <a:rPr lang="en-US" sz="2800" dirty="0"/>
              <a:t>-specific term that encompasses four groups of individuals and organizations associated with an institution. </a:t>
            </a:r>
          </a:p>
        </p:txBody>
      </p:sp>
      <p:sp>
        <p:nvSpPr>
          <p:cNvPr id="5" name="Slide Number Placeholder 4"/>
          <p:cNvSpPr>
            <a:spLocks noGrp="1"/>
          </p:cNvSpPr>
          <p:nvPr>
            <p:ph type="sldNum" sz="quarter" idx="12"/>
          </p:nvPr>
        </p:nvSpPr>
        <p:spPr/>
        <p:txBody>
          <a:bodyPr/>
          <a:lstStyle/>
          <a:p>
            <a:pPr>
              <a:defRPr/>
            </a:pPr>
            <a:fld id="{DB31D0BC-104D-47A2-A14A-D85BC3869418}" type="slidenum">
              <a:rPr lang="en-US" smtClean="0"/>
              <a:pPr>
                <a:defRPr/>
              </a:pPr>
              <a:t>4</a:t>
            </a:fld>
            <a:endParaRPr lang="en-US"/>
          </a:p>
        </p:txBody>
      </p:sp>
    </p:spTree>
    <p:extLst>
      <p:ext uri="{BB962C8B-B14F-4D97-AF65-F5344CB8AC3E}">
        <p14:creationId xmlns:p14="http://schemas.microsoft.com/office/powerpoint/2010/main" val="308456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Campus Security Authorities (CSA)</a:t>
            </a:r>
          </a:p>
        </p:txBody>
      </p:sp>
      <p:sp>
        <p:nvSpPr>
          <p:cNvPr id="3" name="Content Placeholder 2"/>
          <p:cNvSpPr>
            <a:spLocks noGrp="1"/>
          </p:cNvSpPr>
          <p:nvPr>
            <p:ph idx="1"/>
          </p:nvPr>
        </p:nvSpPr>
        <p:spPr/>
        <p:txBody>
          <a:bodyPr>
            <a:normAutofit/>
          </a:bodyPr>
          <a:lstStyle/>
          <a:p>
            <a:pPr marL="628650" indent="-514350">
              <a:buFont typeface="+mj-lt"/>
              <a:buAutoNum type="arabicPeriod"/>
            </a:pPr>
            <a:r>
              <a:rPr lang="en-US" sz="2800" dirty="0"/>
              <a:t>A campus police department or a campus security department of an institution. </a:t>
            </a:r>
          </a:p>
          <a:p>
            <a:pPr marL="628650" indent="-514350">
              <a:buFont typeface="+mj-lt"/>
              <a:buAutoNum type="arabicPeriod"/>
            </a:pPr>
            <a:r>
              <a:rPr lang="en-US" sz="2800" dirty="0"/>
              <a:t>Any individual or individuals who have responsibility for campus security but who do not constitute a campus police department or a campus security department (e.g., an individual who is responsible for monitoring the entrance into institutional property). </a:t>
            </a:r>
          </a:p>
        </p:txBody>
      </p:sp>
      <p:sp>
        <p:nvSpPr>
          <p:cNvPr id="5" name="Slide Number Placeholder 4"/>
          <p:cNvSpPr>
            <a:spLocks noGrp="1"/>
          </p:cNvSpPr>
          <p:nvPr>
            <p:ph type="sldNum" sz="quarter" idx="12"/>
          </p:nvPr>
        </p:nvSpPr>
        <p:spPr/>
        <p:txBody>
          <a:bodyPr/>
          <a:lstStyle/>
          <a:p>
            <a:pPr>
              <a:defRPr/>
            </a:pPr>
            <a:fld id="{DB31D0BC-104D-47A2-A14A-D85BC3869418}" type="slidenum">
              <a:rPr lang="en-US" smtClean="0"/>
              <a:pPr>
                <a:defRPr/>
              </a:pPr>
              <a:t>5</a:t>
            </a:fld>
            <a:endParaRPr lang="en-US"/>
          </a:p>
        </p:txBody>
      </p:sp>
    </p:spTree>
    <p:extLst>
      <p:ext uri="{BB962C8B-B14F-4D97-AF65-F5344CB8AC3E}">
        <p14:creationId xmlns:p14="http://schemas.microsoft.com/office/powerpoint/2010/main" val="668087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Campus Security Authorities (CSA)</a:t>
            </a:r>
          </a:p>
        </p:txBody>
      </p:sp>
      <p:sp>
        <p:nvSpPr>
          <p:cNvPr id="3" name="Content Placeholder 2"/>
          <p:cNvSpPr>
            <a:spLocks noGrp="1"/>
          </p:cNvSpPr>
          <p:nvPr>
            <p:ph idx="1"/>
          </p:nvPr>
        </p:nvSpPr>
        <p:spPr/>
        <p:txBody>
          <a:bodyPr/>
          <a:lstStyle/>
          <a:p>
            <a:pPr marL="628650" indent="-514350">
              <a:buFont typeface="+mj-lt"/>
              <a:buAutoNum type="arabicPeriod" startAt="3"/>
            </a:pPr>
            <a:r>
              <a:rPr lang="en-US" sz="2800" dirty="0"/>
              <a:t>Any individual or organization specified in an institution’s statement of campus security policy as an individual or organization to which students and employees should report criminal offenses. </a:t>
            </a:r>
          </a:p>
          <a:p>
            <a:pPr marL="628650" indent="-514350">
              <a:buFont typeface="+mj-lt"/>
              <a:buAutoNum type="arabicPeriod" startAt="4"/>
            </a:pPr>
            <a:r>
              <a:rPr lang="en-US" sz="2800" dirty="0"/>
              <a:t>An official of an institution who has significant responsibility for student and campus activities, including, but not limited to, student housing, student discipline and campus judicial proceedings. </a:t>
            </a:r>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DB31D0BC-104D-47A2-A14A-D85BC3869418}" type="slidenum">
              <a:rPr lang="en-US" smtClean="0"/>
              <a:pPr>
                <a:defRPr/>
              </a:pPr>
              <a:t>6</a:t>
            </a:fld>
            <a:endParaRPr lang="en-US"/>
          </a:p>
        </p:txBody>
      </p:sp>
    </p:spTree>
    <p:extLst>
      <p:ext uri="{BB962C8B-B14F-4D97-AF65-F5344CB8AC3E}">
        <p14:creationId xmlns:p14="http://schemas.microsoft.com/office/powerpoint/2010/main" val="1513826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a:bodyPr>
          <a:lstStyle/>
          <a:p>
            <a:pPr eaLnBrk="1" hangingPunct="1">
              <a:defRPr/>
            </a:pPr>
            <a:r>
              <a:rPr lang="en-US" sz="4400" dirty="0" smtClean="0"/>
              <a:t>Responsible for campus security</a:t>
            </a:r>
            <a:endParaRPr lang="en-US" sz="4000" dirty="0" smtClean="0"/>
          </a:p>
        </p:txBody>
      </p:sp>
      <p:sp>
        <p:nvSpPr>
          <p:cNvPr id="107523" name="Rectangle 3"/>
          <p:cNvSpPr>
            <a:spLocks noGrp="1" noChangeArrowheads="1"/>
          </p:cNvSpPr>
          <p:nvPr>
            <p:ph idx="1"/>
          </p:nvPr>
        </p:nvSpPr>
        <p:spPr/>
        <p:txBody>
          <a:bodyPr>
            <a:normAutofit/>
          </a:bodyPr>
          <a:lstStyle/>
          <a:p>
            <a:pPr eaLnBrk="1" hangingPunct="1">
              <a:lnSpc>
                <a:spcPct val="90000"/>
              </a:lnSpc>
              <a:defRPr/>
            </a:pPr>
            <a:r>
              <a:rPr lang="en-US" sz="2800" dirty="0" smtClean="0"/>
              <a:t>Public Safety</a:t>
            </a:r>
          </a:p>
          <a:p>
            <a:pPr eaLnBrk="1" hangingPunct="1">
              <a:lnSpc>
                <a:spcPct val="90000"/>
              </a:lnSpc>
              <a:defRPr/>
            </a:pPr>
            <a:r>
              <a:rPr lang="en-US" sz="2800" dirty="0" smtClean="0"/>
              <a:t>Non-Public Safety security staff</a:t>
            </a:r>
          </a:p>
          <a:p>
            <a:pPr lvl="1" eaLnBrk="1" hangingPunct="1">
              <a:lnSpc>
                <a:spcPct val="90000"/>
              </a:lnSpc>
              <a:defRPr/>
            </a:pPr>
            <a:r>
              <a:rPr lang="en-US" sz="2800" dirty="0" smtClean="0"/>
              <a:t>Responsible for monitoring or controlling entrance to campus property</a:t>
            </a:r>
          </a:p>
          <a:p>
            <a:pPr lvl="2" eaLnBrk="1" hangingPunct="1">
              <a:lnSpc>
                <a:spcPct val="90000"/>
              </a:lnSpc>
              <a:defRPr/>
            </a:pPr>
            <a:r>
              <a:rPr lang="en-US" sz="2800" dirty="0" smtClean="0"/>
              <a:t>security guards</a:t>
            </a:r>
          </a:p>
          <a:p>
            <a:pPr lvl="2" eaLnBrk="1" hangingPunct="1">
              <a:lnSpc>
                <a:spcPct val="90000"/>
              </a:lnSpc>
              <a:defRPr/>
            </a:pPr>
            <a:r>
              <a:rPr lang="en-US" sz="2800" dirty="0" smtClean="0"/>
              <a:t>parking/information kiosk operators</a:t>
            </a:r>
          </a:p>
          <a:p>
            <a:pPr lvl="2" eaLnBrk="1" hangingPunct="1">
              <a:lnSpc>
                <a:spcPct val="90000"/>
              </a:lnSpc>
              <a:defRPr/>
            </a:pPr>
            <a:r>
              <a:rPr lang="en-US" sz="2800" dirty="0" smtClean="0"/>
              <a:t>building security guards</a:t>
            </a:r>
          </a:p>
          <a:p>
            <a:pPr lvl="1" eaLnBrk="1" hangingPunct="1">
              <a:lnSpc>
                <a:spcPct val="90000"/>
              </a:lnSpc>
              <a:defRPr/>
            </a:pPr>
            <a:r>
              <a:rPr lang="en-US" sz="2800" dirty="0" smtClean="0"/>
              <a:t>Special events security staff</a:t>
            </a:r>
          </a:p>
          <a:p>
            <a:pPr lvl="1" eaLnBrk="1" hangingPunct="1">
              <a:lnSpc>
                <a:spcPct val="90000"/>
              </a:lnSpc>
              <a:defRPr/>
            </a:pPr>
            <a:r>
              <a:rPr lang="en-US" sz="2800" dirty="0" smtClean="0"/>
              <a:t>Campus safety escorts/Safe Ride</a:t>
            </a:r>
          </a:p>
          <a:p>
            <a:pPr lvl="1" eaLnBrk="1" hangingPunct="1">
              <a:lnSpc>
                <a:spcPct val="90000"/>
              </a:lnSpc>
              <a:defRPr/>
            </a:pPr>
            <a:endParaRPr lang="en-US" sz="2800" dirty="0" smtClean="0"/>
          </a:p>
        </p:txBody>
      </p:sp>
      <p:sp>
        <p:nvSpPr>
          <p:cNvPr id="5" name="Slide Number Placeholder 5"/>
          <p:cNvSpPr>
            <a:spLocks noGrp="1"/>
          </p:cNvSpPr>
          <p:nvPr>
            <p:ph type="sldNum" sz="quarter" idx="12"/>
          </p:nvPr>
        </p:nvSpPr>
        <p:spPr/>
        <p:txBody>
          <a:bodyPr/>
          <a:lstStyle/>
          <a:p>
            <a:pPr>
              <a:defRPr/>
            </a:pPr>
            <a:fld id="{6EDD5620-FFC8-448A-B177-AB31EE4614F3}" type="slidenum">
              <a:rPr lang="en-US"/>
              <a:pPr>
                <a:defRPr/>
              </a:pP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r>
              <a:rPr lang="en-US" sz="4000" dirty="0" smtClean="0"/>
              <a:t>Designated individuals</a:t>
            </a:r>
          </a:p>
        </p:txBody>
      </p:sp>
      <p:sp>
        <p:nvSpPr>
          <p:cNvPr id="108547" name="Rectangle 3"/>
          <p:cNvSpPr>
            <a:spLocks noGrp="1" noChangeArrowheads="1"/>
          </p:cNvSpPr>
          <p:nvPr>
            <p:ph idx="1"/>
          </p:nvPr>
        </p:nvSpPr>
        <p:spPr/>
        <p:txBody>
          <a:bodyPr>
            <a:normAutofit/>
          </a:bodyPr>
          <a:lstStyle/>
          <a:p>
            <a:pPr eaLnBrk="1" hangingPunct="1">
              <a:defRPr/>
            </a:pPr>
            <a:r>
              <a:rPr lang="en-US" sz="2800" dirty="0" smtClean="0"/>
              <a:t>Chapman policy directs that crimes be reported to:</a:t>
            </a:r>
          </a:p>
          <a:p>
            <a:pPr lvl="1" eaLnBrk="1" hangingPunct="1">
              <a:defRPr/>
            </a:pPr>
            <a:r>
              <a:rPr lang="en-US" sz="2800" dirty="0" smtClean="0"/>
              <a:t>The Department of Public Safety</a:t>
            </a:r>
          </a:p>
          <a:p>
            <a:pPr marL="777240" lvl="2" indent="0">
              <a:buNone/>
              <a:defRPr/>
            </a:pPr>
            <a:r>
              <a:rPr lang="en-US" sz="2600" dirty="0" smtClean="0"/>
              <a:t>And/or</a:t>
            </a:r>
          </a:p>
          <a:p>
            <a:pPr lvl="1">
              <a:defRPr/>
            </a:pPr>
            <a:r>
              <a:rPr lang="en-US" sz="2800" dirty="0" smtClean="0"/>
              <a:t>The Orange Police Department</a:t>
            </a:r>
          </a:p>
        </p:txBody>
      </p:sp>
      <p:sp>
        <p:nvSpPr>
          <p:cNvPr id="5" name="Slide Number Placeholder 5"/>
          <p:cNvSpPr>
            <a:spLocks noGrp="1"/>
          </p:cNvSpPr>
          <p:nvPr>
            <p:ph type="sldNum" sz="quarter" idx="12"/>
          </p:nvPr>
        </p:nvSpPr>
        <p:spPr/>
        <p:txBody>
          <a:bodyPr/>
          <a:lstStyle/>
          <a:p>
            <a:pPr>
              <a:defRPr/>
            </a:pPr>
            <a:fld id="{82B5BC10-BA83-49EF-87DA-C1917E5E1D85}" type="slidenum">
              <a:rPr lang="en-US"/>
              <a:pPr>
                <a:defRPr/>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Autofit/>
          </a:bodyPr>
          <a:lstStyle/>
          <a:p>
            <a:pPr eaLnBrk="1" hangingPunct="1">
              <a:defRPr/>
            </a:pPr>
            <a:r>
              <a:rPr lang="en-US" sz="4000" dirty="0" smtClean="0"/>
              <a:t>Significant responsibility for Student and Campus Activities</a:t>
            </a:r>
          </a:p>
        </p:txBody>
      </p:sp>
      <p:sp>
        <p:nvSpPr>
          <p:cNvPr id="109571" name="Rectangle 3"/>
          <p:cNvSpPr>
            <a:spLocks noGrp="1" noChangeArrowheads="1"/>
          </p:cNvSpPr>
          <p:nvPr>
            <p:ph idx="1"/>
          </p:nvPr>
        </p:nvSpPr>
        <p:spPr/>
        <p:txBody>
          <a:bodyPr>
            <a:normAutofit/>
          </a:bodyPr>
          <a:lstStyle/>
          <a:p>
            <a:pPr>
              <a:lnSpc>
                <a:spcPct val="90000"/>
              </a:lnSpc>
              <a:defRPr/>
            </a:pPr>
            <a:r>
              <a:rPr lang="en-US" sz="2800" dirty="0" smtClean="0"/>
              <a:t>Office of Housing &amp; Residence Life</a:t>
            </a:r>
          </a:p>
          <a:p>
            <a:pPr lvl="1">
              <a:lnSpc>
                <a:spcPct val="90000"/>
              </a:lnSpc>
              <a:defRPr/>
            </a:pPr>
            <a:r>
              <a:rPr lang="en-US" sz="2800" dirty="0"/>
              <a:t>Associate Dean and Director of Housing &amp; Residence </a:t>
            </a:r>
            <a:r>
              <a:rPr lang="en-US" sz="2800" dirty="0" smtClean="0"/>
              <a:t>Life</a:t>
            </a:r>
          </a:p>
          <a:p>
            <a:pPr lvl="1">
              <a:lnSpc>
                <a:spcPct val="90000"/>
              </a:lnSpc>
              <a:defRPr/>
            </a:pPr>
            <a:r>
              <a:rPr lang="en-US" sz="2800" dirty="0" smtClean="0"/>
              <a:t>Director </a:t>
            </a:r>
            <a:r>
              <a:rPr lang="en-US" sz="2800" dirty="0"/>
              <a:t>of Housing &amp; Residence </a:t>
            </a:r>
            <a:r>
              <a:rPr lang="en-US" sz="2800" dirty="0" smtClean="0"/>
              <a:t>life</a:t>
            </a:r>
          </a:p>
          <a:p>
            <a:pPr lvl="1">
              <a:lnSpc>
                <a:spcPct val="90000"/>
              </a:lnSpc>
              <a:defRPr/>
            </a:pPr>
            <a:r>
              <a:rPr lang="en-US" sz="2800" dirty="0" smtClean="0"/>
              <a:t>Assistant </a:t>
            </a:r>
            <a:r>
              <a:rPr lang="en-US" sz="2800" dirty="0"/>
              <a:t>Director of Housing &amp; Residence </a:t>
            </a:r>
            <a:r>
              <a:rPr lang="en-US" sz="2800" dirty="0" smtClean="0"/>
              <a:t>Life</a:t>
            </a:r>
          </a:p>
          <a:p>
            <a:pPr lvl="1">
              <a:lnSpc>
                <a:spcPct val="90000"/>
              </a:lnSpc>
              <a:defRPr/>
            </a:pPr>
            <a:r>
              <a:rPr lang="en-US" sz="2800" dirty="0" smtClean="0"/>
              <a:t>Assistant Director</a:t>
            </a:r>
          </a:p>
          <a:p>
            <a:pPr lvl="1">
              <a:lnSpc>
                <a:spcPct val="90000"/>
              </a:lnSpc>
              <a:defRPr/>
            </a:pPr>
            <a:r>
              <a:rPr lang="en-US" sz="2800" dirty="0" smtClean="0"/>
              <a:t>Resident Directors</a:t>
            </a:r>
          </a:p>
          <a:p>
            <a:pPr lvl="1">
              <a:lnSpc>
                <a:spcPct val="90000"/>
              </a:lnSpc>
              <a:defRPr/>
            </a:pPr>
            <a:r>
              <a:rPr lang="en-US" sz="2800" dirty="0" smtClean="0"/>
              <a:t>Resident </a:t>
            </a:r>
            <a:r>
              <a:rPr lang="en-US" sz="2800" dirty="0"/>
              <a:t>Advisors</a:t>
            </a:r>
            <a:endParaRPr lang="en-US" sz="2800" dirty="0" smtClean="0"/>
          </a:p>
        </p:txBody>
      </p:sp>
      <p:sp>
        <p:nvSpPr>
          <p:cNvPr id="5" name="Slide Number Placeholder 5"/>
          <p:cNvSpPr>
            <a:spLocks noGrp="1"/>
          </p:cNvSpPr>
          <p:nvPr>
            <p:ph type="sldNum" sz="quarter" idx="12"/>
          </p:nvPr>
        </p:nvSpPr>
        <p:spPr/>
        <p:txBody>
          <a:bodyPr/>
          <a:lstStyle/>
          <a:p>
            <a:pPr>
              <a:defRPr/>
            </a:pPr>
            <a:fld id="{EF8C8297-CB9F-4878-934E-1A2E09654D32}" type="slidenum">
              <a:rPr lang="en-US"/>
              <a:pPr>
                <a:defRPr/>
              </a:pPr>
              <a:t>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hapman">
      <a:dk1>
        <a:srgbClr val="2F2B20"/>
      </a:dk1>
      <a:lt1>
        <a:srgbClr val="FFFFFF"/>
      </a:lt1>
      <a:dk2>
        <a:srgbClr val="98002E"/>
      </a:dk2>
      <a:lt2>
        <a:srgbClr val="2F2B20"/>
      </a:lt2>
      <a:accent1>
        <a:srgbClr val="B0B7BC"/>
      </a:accent1>
      <a:accent2>
        <a:srgbClr val="C00000"/>
      </a:accent2>
      <a:accent3>
        <a:srgbClr val="95A39D"/>
      </a:accent3>
      <a:accent4>
        <a:srgbClr val="95A39D"/>
      </a:accent4>
      <a:accent5>
        <a:srgbClr val="C89F5D"/>
      </a:accent5>
      <a:accent6>
        <a:srgbClr val="B1A089"/>
      </a:accent6>
      <a:hlink>
        <a:srgbClr val="FF0000"/>
      </a:hlink>
      <a:folHlink>
        <a:srgbClr val="95A39D"/>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1717</TotalTime>
  <Words>2014</Words>
  <Application>Microsoft Office PowerPoint</Application>
  <PresentationFormat>Letter Paper (8.5x11 in)</PresentationFormat>
  <Paragraphs>259</Paragraphs>
  <Slides>39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Cambria</vt:lpstr>
      <vt:lpstr>Tahoma</vt:lpstr>
      <vt:lpstr>Wingdings</vt:lpstr>
      <vt:lpstr>Adjacency</vt:lpstr>
      <vt:lpstr>Jeanne Clery Campus Security Policy &amp; Crime Statistics Disclosure Act</vt:lpstr>
      <vt:lpstr>What is the Clery Act? </vt:lpstr>
      <vt:lpstr>Why are there Campus Security Authorities?</vt:lpstr>
      <vt:lpstr>Campus Security Authorities (CSA)</vt:lpstr>
      <vt:lpstr>Campus Security Authorities (CSA)</vt:lpstr>
      <vt:lpstr>Campus Security Authorities (CSA)</vt:lpstr>
      <vt:lpstr>Responsible for campus security</vt:lpstr>
      <vt:lpstr>Designated individuals</vt:lpstr>
      <vt:lpstr>Significant responsibility for Student and Campus Activities</vt:lpstr>
      <vt:lpstr>Significant responsibility for Student and Campus Activities</vt:lpstr>
      <vt:lpstr>Significant responsibility for Student and Campus Activities</vt:lpstr>
      <vt:lpstr>Significant responsibility for Student and Campus Activities</vt:lpstr>
      <vt:lpstr>Significant responsibility for Student and Campus Activities-BUT…</vt:lpstr>
      <vt:lpstr>Exemption for Pastoral and Professional Counselors</vt:lpstr>
      <vt:lpstr>Exemption for Pastoral and Professional Counselors</vt:lpstr>
      <vt:lpstr>Confidential reporting</vt:lpstr>
      <vt:lpstr>What Does a Campus Security Authority Do?</vt:lpstr>
      <vt:lpstr>What do I have to do?</vt:lpstr>
      <vt:lpstr>What Shouldn’t a Campus Security Authority Do?</vt:lpstr>
      <vt:lpstr>What crimes must I report?</vt:lpstr>
      <vt:lpstr>Timing is (almost) everything</vt:lpstr>
      <vt:lpstr>Location, location, location</vt:lpstr>
      <vt:lpstr>Not reportable</vt:lpstr>
      <vt:lpstr>Just get the facts</vt:lpstr>
      <vt:lpstr>Just get the facts</vt:lpstr>
      <vt:lpstr>Offer help</vt:lpstr>
      <vt:lpstr>Get the facts</vt:lpstr>
      <vt:lpstr>Get the facts</vt:lpstr>
      <vt:lpstr>Get the facts—all cases</vt:lpstr>
      <vt:lpstr>Homicide (someone has been killed)</vt:lpstr>
      <vt:lpstr>Sex offense</vt:lpstr>
      <vt:lpstr>Robbery, burglary, theft (something was stolen)</vt:lpstr>
      <vt:lpstr>Robbery, burglary, theft</vt:lpstr>
      <vt:lpstr>Motor vehicle theft </vt:lpstr>
      <vt:lpstr>Arson (something was burned)</vt:lpstr>
      <vt:lpstr>Hate crimes-personal</vt:lpstr>
      <vt:lpstr>Hate crimes-property</vt:lpstr>
      <vt:lpstr>Liquor, drug, weapons law violations</vt:lpstr>
      <vt:lpstr>Help is at hand...</vt:lpstr>
    </vt:vector>
  </TitlesOfParts>
  <Company>UCOP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Jeanne Clery Campus Security Policy &amp; Crime Statistics Disclosure Act</dc:title>
  <dc:creator>Martha Winnacker</dc:creator>
  <cp:lastModifiedBy>Burba, Randy</cp:lastModifiedBy>
  <cp:revision>31</cp:revision>
  <cp:lastPrinted>2013-01-09T22:52:43Z</cp:lastPrinted>
  <dcterms:created xsi:type="dcterms:W3CDTF">2001-07-31T22:01:02Z</dcterms:created>
  <dcterms:modified xsi:type="dcterms:W3CDTF">2017-09-11T16:39:16Z</dcterms:modified>
</cp:coreProperties>
</file>