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1" r:id="rId5"/>
  </p:sldMasterIdLst>
  <p:notesMasterIdLst>
    <p:notesMasterId r:id="rId50"/>
  </p:notesMasterIdLst>
  <p:handoutMasterIdLst>
    <p:handoutMasterId r:id="rId51"/>
  </p:handoutMasterIdLst>
  <p:sldIdLst>
    <p:sldId id="256" r:id="rId6"/>
    <p:sldId id="325" r:id="rId7"/>
    <p:sldId id="280" r:id="rId8"/>
    <p:sldId id="332" r:id="rId9"/>
    <p:sldId id="329" r:id="rId10"/>
    <p:sldId id="331" r:id="rId11"/>
    <p:sldId id="285" r:id="rId12"/>
    <p:sldId id="345" r:id="rId13"/>
    <p:sldId id="344" r:id="rId14"/>
    <p:sldId id="326" r:id="rId15"/>
    <p:sldId id="346" r:id="rId16"/>
    <p:sldId id="328" r:id="rId17"/>
    <p:sldId id="334" r:id="rId18"/>
    <p:sldId id="286" r:id="rId19"/>
    <p:sldId id="347" r:id="rId20"/>
    <p:sldId id="333" r:id="rId21"/>
    <p:sldId id="295" r:id="rId22"/>
    <p:sldId id="327" r:id="rId23"/>
    <p:sldId id="318" r:id="rId24"/>
    <p:sldId id="335" r:id="rId25"/>
    <p:sldId id="336" r:id="rId26"/>
    <p:sldId id="301" r:id="rId27"/>
    <p:sldId id="319" r:id="rId28"/>
    <p:sldId id="303" r:id="rId29"/>
    <p:sldId id="337" r:id="rId30"/>
    <p:sldId id="338" r:id="rId31"/>
    <p:sldId id="348" r:id="rId32"/>
    <p:sldId id="339" r:id="rId33"/>
    <p:sldId id="340" r:id="rId34"/>
    <p:sldId id="341" r:id="rId35"/>
    <p:sldId id="309" r:id="rId36"/>
    <p:sldId id="350" r:id="rId37"/>
    <p:sldId id="351" r:id="rId38"/>
    <p:sldId id="349" r:id="rId39"/>
    <p:sldId id="321" r:id="rId40"/>
    <p:sldId id="353" r:id="rId41"/>
    <p:sldId id="354" r:id="rId42"/>
    <p:sldId id="355" r:id="rId43"/>
    <p:sldId id="356" r:id="rId44"/>
    <p:sldId id="357" r:id="rId45"/>
    <p:sldId id="358" r:id="rId46"/>
    <p:sldId id="359" r:id="rId47"/>
    <p:sldId id="315" r:id="rId48"/>
    <p:sldId id="263"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p:cViewPr varScale="1">
        <p:scale>
          <a:sx n="126" d="100"/>
          <a:sy n="126"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sx-orgshares\PatentsBOAI\Trial%20Division\AIA%20Trials\Report%20Data\Statistics\Progress%20Statistics%20Archive\progress%20slide%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lumMod val="75000"/>
                  </a:schemeClr>
                </a:solidFill>
              </a:defRPr>
            </a:pPr>
            <a:r>
              <a:rPr lang="en-US" dirty="0" smtClean="0">
                <a:solidFill>
                  <a:schemeClr val="tx2">
                    <a:lumMod val="75000"/>
                  </a:schemeClr>
                </a:solidFill>
              </a:rPr>
              <a:t>Annual Snowfall</a:t>
            </a:r>
            <a:endParaRPr lang="en-US" dirty="0">
              <a:solidFill>
                <a:schemeClr val="tx2">
                  <a:lumMod val="75000"/>
                </a:schemeClr>
              </a:solidFill>
            </a:endParaRP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Snowfall (inches)</c:v>
                </c:pt>
              </c:strCache>
            </c:strRef>
          </c:tx>
          <c:invertIfNegative val="0"/>
          <c:cat>
            <c:strRef>
              <c:f>Sheet1!$A$2:$A$4</c:f>
              <c:strCache>
                <c:ptCount val="3"/>
                <c:pt idx="0">
                  <c:v>SV</c:v>
                </c:pt>
                <c:pt idx="1">
                  <c:v>DC (avg)</c:v>
                </c:pt>
                <c:pt idx="2">
                  <c:v>DC (Winter 2013-14)</c:v>
                </c:pt>
              </c:strCache>
            </c:strRef>
          </c:cat>
          <c:val>
            <c:numRef>
              <c:f>Sheet1!$B$2:$B$4</c:f>
              <c:numCache>
                <c:formatCode>General</c:formatCode>
                <c:ptCount val="3"/>
                <c:pt idx="0">
                  <c:v>0</c:v>
                </c:pt>
                <c:pt idx="1">
                  <c:v>14</c:v>
                </c:pt>
                <c:pt idx="2">
                  <c:v>33</c:v>
                </c:pt>
              </c:numCache>
            </c:numRef>
          </c:val>
        </c:ser>
        <c:dLbls>
          <c:showLegendKey val="0"/>
          <c:showVal val="0"/>
          <c:showCatName val="0"/>
          <c:showSerName val="0"/>
          <c:showPercent val="0"/>
          <c:showBubbleSize val="0"/>
        </c:dLbls>
        <c:gapWidth val="150"/>
        <c:shape val="cylinder"/>
        <c:axId val="3318912"/>
        <c:axId val="3320448"/>
        <c:axId val="147108736"/>
      </c:bar3DChart>
      <c:catAx>
        <c:axId val="3318912"/>
        <c:scaling>
          <c:orientation val="minMax"/>
        </c:scaling>
        <c:delete val="0"/>
        <c:axPos val="b"/>
        <c:majorTickMark val="out"/>
        <c:minorTickMark val="none"/>
        <c:tickLblPos val="nextTo"/>
        <c:txPr>
          <a:bodyPr/>
          <a:lstStyle/>
          <a:p>
            <a:pPr>
              <a:defRPr>
                <a:solidFill>
                  <a:schemeClr val="tx2">
                    <a:lumMod val="75000"/>
                  </a:schemeClr>
                </a:solidFill>
              </a:defRPr>
            </a:pPr>
            <a:endParaRPr lang="en-US"/>
          </a:p>
        </c:txPr>
        <c:crossAx val="3320448"/>
        <c:crosses val="autoZero"/>
        <c:auto val="1"/>
        <c:lblAlgn val="ctr"/>
        <c:lblOffset val="100"/>
        <c:noMultiLvlLbl val="0"/>
      </c:catAx>
      <c:valAx>
        <c:axId val="3320448"/>
        <c:scaling>
          <c:orientation val="minMax"/>
        </c:scaling>
        <c:delete val="0"/>
        <c:axPos val="l"/>
        <c:majorGridlines/>
        <c:numFmt formatCode="General" sourceLinked="1"/>
        <c:majorTickMark val="out"/>
        <c:minorTickMark val="none"/>
        <c:tickLblPos val="nextTo"/>
        <c:txPr>
          <a:bodyPr/>
          <a:lstStyle/>
          <a:p>
            <a:pPr>
              <a:defRPr>
                <a:solidFill>
                  <a:schemeClr val="tx2">
                    <a:lumMod val="75000"/>
                  </a:schemeClr>
                </a:solidFill>
              </a:defRPr>
            </a:pPr>
            <a:endParaRPr lang="en-US"/>
          </a:p>
        </c:txPr>
        <c:crossAx val="3318912"/>
        <c:crosses val="autoZero"/>
        <c:crossBetween val="between"/>
      </c:valAx>
      <c:serAx>
        <c:axId val="147108736"/>
        <c:scaling>
          <c:orientation val="minMax"/>
        </c:scaling>
        <c:delete val="1"/>
        <c:axPos val="b"/>
        <c:majorTickMark val="out"/>
        <c:minorTickMark val="none"/>
        <c:tickLblPos val="nextTo"/>
        <c:crossAx val="3320448"/>
        <c:crosses val="autoZero"/>
      </c:serAx>
    </c:plotArea>
    <c:legend>
      <c:legendPos val="r"/>
      <c:layout/>
      <c:overlay val="0"/>
      <c:txPr>
        <a:bodyPr/>
        <a:lstStyle/>
        <a:p>
          <a:pPr>
            <a:defRPr>
              <a:solidFill>
                <a:schemeClr val="tx2">
                  <a:lumMod val="7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173165769933278E-2"/>
          <c:y val="1.7167833958653483E-2"/>
          <c:w val="0.88144822087112529"/>
          <c:h val="0.92847387132164039"/>
        </c:manualLayout>
      </c:layout>
      <c:barChart>
        <c:barDir val="col"/>
        <c:grouping val="stacked"/>
        <c:varyColors val="0"/>
        <c:ser>
          <c:idx val="0"/>
          <c:order val="0"/>
          <c:tx>
            <c:strRef>
              <c:f>Sheet1!$B$2</c:f>
              <c:strCache>
                <c:ptCount val="1"/>
                <c:pt idx="0">
                  <c:v>DER</c:v>
                </c:pt>
              </c:strCache>
            </c:strRef>
          </c:tx>
          <c:spPr>
            <a:pattFill prst="dkVert">
              <a:fgClr>
                <a:schemeClr val="accent6">
                  <a:lumMod val="75000"/>
                </a:schemeClr>
              </a:fgClr>
              <a:bgClr>
                <a:schemeClr val="bg1"/>
              </a:bgClr>
            </a:pattFill>
            <a:ln>
              <a:solidFill>
                <a:schemeClr val="tx1"/>
              </a:solidFill>
            </a:ln>
          </c:spPr>
          <c:invertIfNegative val="0"/>
          <c:cat>
            <c:numRef>
              <c:f>Sheet1!$A$3:$A$30</c:f>
              <c:numCache>
                <c:formatCode>mmm\-yy</c:formatCode>
                <c:ptCount val="28"/>
                <c:pt idx="0">
                  <c:v>41153</c:v>
                </c:pt>
                <c:pt idx="1">
                  <c:v>41183</c:v>
                </c:pt>
                <c:pt idx="2">
                  <c:v>41214</c:v>
                </c:pt>
                <c:pt idx="3">
                  <c:v>41244</c:v>
                </c:pt>
                <c:pt idx="4">
                  <c:v>41275</c:v>
                </c:pt>
                <c:pt idx="5">
                  <c:v>41306</c:v>
                </c:pt>
                <c:pt idx="6">
                  <c:v>41334</c:v>
                </c:pt>
                <c:pt idx="7">
                  <c:v>41365</c:v>
                </c:pt>
                <c:pt idx="8">
                  <c:v>41395</c:v>
                </c:pt>
                <c:pt idx="9">
                  <c:v>41426</c:v>
                </c:pt>
                <c:pt idx="10">
                  <c:v>41456</c:v>
                </c:pt>
                <c:pt idx="11">
                  <c:v>41487</c:v>
                </c:pt>
                <c:pt idx="12">
                  <c:v>41518</c:v>
                </c:pt>
                <c:pt idx="13">
                  <c:v>41548</c:v>
                </c:pt>
                <c:pt idx="14">
                  <c:v>41579</c:v>
                </c:pt>
                <c:pt idx="15">
                  <c:v>41609</c:v>
                </c:pt>
                <c:pt idx="16">
                  <c:v>41640</c:v>
                </c:pt>
                <c:pt idx="17">
                  <c:v>41671</c:v>
                </c:pt>
                <c:pt idx="18">
                  <c:v>41712</c:v>
                </c:pt>
                <c:pt idx="19">
                  <c:v>41743</c:v>
                </c:pt>
                <c:pt idx="20">
                  <c:v>41773</c:v>
                </c:pt>
                <c:pt idx="21">
                  <c:v>41804</c:v>
                </c:pt>
                <c:pt idx="22">
                  <c:v>41834</c:v>
                </c:pt>
                <c:pt idx="23">
                  <c:v>41865</c:v>
                </c:pt>
                <c:pt idx="24">
                  <c:v>41896</c:v>
                </c:pt>
                <c:pt idx="25">
                  <c:v>41926</c:v>
                </c:pt>
                <c:pt idx="26">
                  <c:v>41957</c:v>
                </c:pt>
                <c:pt idx="27">
                  <c:v>41987</c:v>
                </c:pt>
              </c:numCache>
            </c:numRef>
          </c:cat>
          <c:val>
            <c:numRef>
              <c:f>Sheet1!$B$3:$B$30</c:f>
              <c:numCache>
                <c:formatCode>General</c:formatCode>
                <c:ptCount val="28"/>
                <c:pt idx="9">
                  <c:v>1</c:v>
                </c:pt>
                <c:pt idx="13">
                  <c:v>2</c:v>
                </c:pt>
                <c:pt idx="14">
                  <c:v>1</c:v>
                </c:pt>
                <c:pt idx="17">
                  <c:v>1</c:v>
                </c:pt>
                <c:pt idx="19">
                  <c:v>1</c:v>
                </c:pt>
                <c:pt idx="27">
                  <c:v>2</c:v>
                </c:pt>
              </c:numCache>
            </c:numRef>
          </c:val>
        </c:ser>
        <c:ser>
          <c:idx val="1"/>
          <c:order val="1"/>
          <c:tx>
            <c:strRef>
              <c:f>Sheet1!$C$2</c:f>
              <c:strCache>
                <c:ptCount val="1"/>
                <c:pt idx="0">
                  <c:v>PGR</c:v>
                </c:pt>
              </c:strCache>
            </c:strRef>
          </c:tx>
          <c:spPr>
            <a:pattFill prst="wdUpDiag">
              <a:fgClr>
                <a:srgbClr val="00B050"/>
              </a:fgClr>
              <a:bgClr>
                <a:schemeClr val="bg1"/>
              </a:bgClr>
            </a:pattFill>
            <a:ln>
              <a:solidFill>
                <a:schemeClr val="tx1"/>
              </a:solidFill>
            </a:ln>
          </c:spPr>
          <c:invertIfNegative val="0"/>
          <c:cat>
            <c:numRef>
              <c:f>Sheet1!$A$3:$A$30</c:f>
              <c:numCache>
                <c:formatCode>mmm\-yy</c:formatCode>
                <c:ptCount val="28"/>
                <c:pt idx="0">
                  <c:v>41153</c:v>
                </c:pt>
                <c:pt idx="1">
                  <c:v>41183</c:v>
                </c:pt>
                <c:pt idx="2">
                  <c:v>41214</c:v>
                </c:pt>
                <c:pt idx="3">
                  <c:v>41244</c:v>
                </c:pt>
                <c:pt idx="4">
                  <c:v>41275</c:v>
                </c:pt>
                <c:pt idx="5">
                  <c:v>41306</c:v>
                </c:pt>
                <c:pt idx="6">
                  <c:v>41334</c:v>
                </c:pt>
                <c:pt idx="7">
                  <c:v>41365</c:v>
                </c:pt>
                <c:pt idx="8">
                  <c:v>41395</c:v>
                </c:pt>
                <c:pt idx="9">
                  <c:v>41426</c:v>
                </c:pt>
                <c:pt idx="10">
                  <c:v>41456</c:v>
                </c:pt>
                <c:pt idx="11">
                  <c:v>41487</c:v>
                </c:pt>
                <c:pt idx="12">
                  <c:v>41518</c:v>
                </c:pt>
                <c:pt idx="13">
                  <c:v>41548</c:v>
                </c:pt>
                <c:pt idx="14">
                  <c:v>41579</c:v>
                </c:pt>
                <c:pt idx="15">
                  <c:v>41609</c:v>
                </c:pt>
                <c:pt idx="16">
                  <c:v>41640</c:v>
                </c:pt>
                <c:pt idx="17">
                  <c:v>41671</c:v>
                </c:pt>
                <c:pt idx="18">
                  <c:v>41712</c:v>
                </c:pt>
                <c:pt idx="19">
                  <c:v>41743</c:v>
                </c:pt>
                <c:pt idx="20">
                  <c:v>41773</c:v>
                </c:pt>
                <c:pt idx="21">
                  <c:v>41804</c:v>
                </c:pt>
                <c:pt idx="22">
                  <c:v>41834</c:v>
                </c:pt>
                <c:pt idx="23">
                  <c:v>41865</c:v>
                </c:pt>
                <c:pt idx="24">
                  <c:v>41896</c:v>
                </c:pt>
                <c:pt idx="25">
                  <c:v>41926</c:v>
                </c:pt>
                <c:pt idx="26">
                  <c:v>41957</c:v>
                </c:pt>
                <c:pt idx="27">
                  <c:v>41987</c:v>
                </c:pt>
              </c:numCache>
            </c:numRef>
          </c:cat>
          <c:val>
            <c:numRef>
              <c:f>Sheet1!$C$3:$C$30</c:f>
              <c:numCache>
                <c:formatCode>General</c:formatCode>
                <c:ptCount val="28"/>
                <c:pt idx="23">
                  <c:v>1</c:v>
                </c:pt>
                <c:pt idx="24">
                  <c:v>1</c:v>
                </c:pt>
                <c:pt idx="26">
                  <c:v>1</c:v>
                </c:pt>
              </c:numCache>
            </c:numRef>
          </c:val>
        </c:ser>
        <c:ser>
          <c:idx val="2"/>
          <c:order val="2"/>
          <c:tx>
            <c:strRef>
              <c:f>Sheet1!$D$2</c:f>
              <c:strCache>
                <c:ptCount val="1"/>
                <c:pt idx="0">
                  <c:v>CBM</c:v>
                </c:pt>
              </c:strCache>
            </c:strRef>
          </c:tx>
          <c:spPr>
            <a:pattFill prst="wdDnDiag">
              <a:fgClr>
                <a:srgbClr val="00B0F0"/>
              </a:fgClr>
              <a:bgClr>
                <a:schemeClr val="bg1"/>
              </a:bgClr>
            </a:pattFill>
            <a:ln>
              <a:solidFill>
                <a:schemeClr val="tx1"/>
              </a:solidFill>
            </a:ln>
          </c:spPr>
          <c:invertIfNegative val="0"/>
          <c:cat>
            <c:numRef>
              <c:f>Sheet1!$A$3:$A$30</c:f>
              <c:numCache>
                <c:formatCode>mmm\-yy</c:formatCode>
                <c:ptCount val="28"/>
                <c:pt idx="0">
                  <c:v>41153</c:v>
                </c:pt>
                <c:pt idx="1">
                  <c:v>41183</c:v>
                </c:pt>
                <c:pt idx="2">
                  <c:v>41214</c:v>
                </c:pt>
                <c:pt idx="3">
                  <c:v>41244</c:v>
                </c:pt>
                <c:pt idx="4">
                  <c:v>41275</c:v>
                </c:pt>
                <c:pt idx="5">
                  <c:v>41306</c:v>
                </c:pt>
                <c:pt idx="6">
                  <c:v>41334</c:v>
                </c:pt>
                <c:pt idx="7">
                  <c:v>41365</c:v>
                </c:pt>
                <c:pt idx="8">
                  <c:v>41395</c:v>
                </c:pt>
                <c:pt idx="9">
                  <c:v>41426</c:v>
                </c:pt>
                <c:pt idx="10">
                  <c:v>41456</c:v>
                </c:pt>
                <c:pt idx="11">
                  <c:v>41487</c:v>
                </c:pt>
                <c:pt idx="12">
                  <c:v>41518</c:v>
                </c:pt>
                <c:pt idx="13">
                  <c:v>41548</c:v>
                </c:pt>
                <c:pt idx="14">
                  <c:v>41579</c:v>
                </c:pt>
                <c:pt idx="15">
                  <c:v>41609</c:v>
                </c:pt>
                <c:pt idx="16">
                  <c:v>41640</c:v>
                </c:pt>
                <c:pt idx="17">
                  <c:v>41671</c:v>
                </c:pt>
                <c:pt idx="18">
                  <c:v>41712</c:v>
                </c:pt>
                <c:pt idx="19">
                  <c:v>41743</c:v>
                </c:pt>
                <c:pt idx="20">
                  <c:v>41773</c:v>
                </c:pt>
                <c:pt idx="21">
                  <c:v>41804</c:v>
                </c:pt>
                <c:pt idx="22">
                  <c:v>41834</c:v>
                </c:pt>
                <c:pt idx="23">
                  <c:v>41865</c:v>
                </c:pt>
                <c:pt idx="24">
                  <c:v>41896</c:v>
                </c:pt>
                <c:pt idx="25">
                  <c:v>41926</c:v>
                </c:pt>
                <c:pt idx="26">
                  <c:v>41957</c:v>
                </c:pt>
                <c:pt idx="27">
                  <c:v>41987</c:v>
                </c:pt>
              </c:numCache>
            </c:numRef>
          </c:cat>
          <c:val>
            <c:numRef>
              <c:f>Sheet1!$D$3:$D$30</c:f>
              <c:numCache>
                <c:formatCode>General</c:formatCode>
                <c:ptCount val="28"/>
                <c:pt idx="0">
                  <c:v>8</c:v>
                </c:pt>
                <c:pt idx="1">
                  <c:v>5</c:v>
                </c:pt>
                <c:pt idx="2">
                  <c:v>2</c:v>
                </c:pt>
                <c:pt idx="6">
                  <c:v>2</c:v>
                </c:pt>
                <c:pt idx="7">
                  <c:v>4</c:v>
                </c:pt>
                <c:pt idx="8">
                  <c:v>7</c:v>
                </c:pt>
                <c:pt idx="9">
                  <c:v>8</c:v>
                </c:pt>
                <c:pt idx="10">
                  <c:v>3</c:v>
                </c:pt>
                <c:pt idx="11">
                  <c:v>9</c:v>
                </c:pt>
                <c:pt idx="12">
                  <c:v>8</c:v>
                </c:pt>
                <c:pt idx="13">
                  <c:v>19</c:v>
                </c:pt>
                <c:pt idx="14">
                  <c:v>18</c:v>
                </c:pt>
                <c:pt idx="15">
                  <c:v>11</c:v>
                </c:pt>
                <c:pt idx="16">
                  <c:v>9</c:v>
                </c:pt>
                <c:pt idx="17">
                  <c:v>12</c:v>
                </c:pt>
                <c:pt idx="18">
                  <c:v>22</c:v>
                </c:pt>
                <c:pt idx="19">
                  <c:v>14</c:v>
                </c:pt>
                <c:pt idx="20">
                  <c:v>19</c:v>
                </c:pt>
                <c:pt idx="21">
                  <c:v>6</c:v>
                </c:pt>
                <c:pt idx="22">
                  <c:v>10</c:v>
                </c:pt>
                <c:pt idx="23">
                  <c:v>16</c:v>
                </c:pt>
                <c:pt idx="24">
                  <c:v>21</c:v>
                </c:pt>
                <c:pt idx="25">
                  <c:v>16</c:v>
                </c:pt>
                <c:pt idx="26">
                  <c:v>13</c:v>
                </c:pt>
                <c:pt idx="27">
                  <c:v>15</c:v>
                </c:pt>
              </c:numCache>
            </c:numRef>
          </c:val>
        </c:ser>
        <c:ser>
          <c:idx val="3"/>
          <c:order val="3"/>
          <c:tx>
            <c:strRef>
              <c:f>Sheet1!$E$2</c:f>
              <c:strCache>
                <c:ptCount val="1"/>
                <c:pt idx="0">
                  <c:v>IPR</c:v>
                </c:pt>
              </c:strCache>
            </c:strRef>
          </c:tx>
          <c:spPr>
            <a:pattFill prst="dkHorz">
              <a:fgClr>
                <a:srgbClr val="7030A0"/>
              </a:fgClr>
              <a:bgClr>
                <a:schemeClr val="bg1"/>
              </a:bgClr>
            </a:pattFill>
            <a:ln>
              <a:solidFill>
                <a:schemeClr val="tx1"/>
              </a:solidFill>
            </a:ln>
          </c:spPr>
          <c:invertIfNegative val="0"/>
          <c:cat>
            <c:numRef>
              <c:f>Sheet1!$A$3:$A$30</c:f>
              <c:numCache>
                <c:formatCode>mmm\-yy</c:formatCode>
                <c:ptCount val="28"/>
                <c:pt idx="0">
                  <c:v>41153</c:v>
                </c:pt>
                <c:pt idx="1">
                  <c:v>41183</c:v>
                </c:pt>
                <c:pt idx="2">
                  <c:v>41214</c:v>
                </c:pt>
                <c:pt idx="3">
                  <c:v>41244</c:v>
                </c:pt>
                <c:pt idx="4">
                  <c:v>41275</c:v>
                </c:pt>
                <c:pt idx="5">
                  <c:v>41306</c:v>
                </c:pt>
                <c:pt idx="6">
                  <c:v>41334</c:v>
                </c:pt>
                <c:pt idx="7">
                  <c:v>41365</c:v>
                </c:pt>
                <c:pt idx="8">
                  <c:v>41395</c:v>
                </c:pt>
                <c:pt idx="9">
                  <c:v>41426</c:v>
                </c:pt>
                <c:pt idx="10">
                  <c:v>41456</c:v>
                </c:pt>
                <c:pt idx="11">
                  <c:v>41487</c:v>
                </c:pt>
                <c:pt idx="12">
                  <c:v>41518</c:v>
                </c:pt>
                <c:pt idx="13">
                  <c:v>41548</c:v>
                </c:pt>
                <c:pt idx="14">
                  <c:v>41579</c:v>
                </c:pt>
                <c:pt idx="15">
                  <c:v>41609</c:v>
                </c:pt>
                <c:pt idx="16">
                  <c:v>41640</c:v>
                </c:pt>
                <c:pt idx="17">
                  <c:v>41671</c:v>
                </c:pt>
                <c:pt idx="18">
                  <c:v>41712</c:v>
                </c:pt>
                <c:pt idx="19">
                  <c:v>41743</c:v>
                </c:pt>
                <c:pt idx="20">
                  <c:v>41773</c:v>
                </c:pt>
                <c:pt idx="21">
                  <c:v>41804</c:v>
                </c:pt>
                <c:pt idx="22">
                  <c:v>41834</c:v>
                </c:pt>
                <c:pt idx="23">
                  <c:v>41865</c:v>
                </c:pt>
                <c:pt idx="24">
                  <c:v>41896</c:v>
                </c:pt>
                <c:pt idx="25">
                  <c:v>41926</c:v>
                </c:pt>
                <c:pt idx="26">
                  <c:v>41957</c:v>
                </c:pt>
                <c:pt idx="27">
                  <c:v>41987</c:v>
                </c:pt>
              </c:numCache>
            </c:numRef>
          </c:cat>
          <c:val>
            <c:numRef>
              <c:f>Sheet1!$E$3:$E$30</c:f>
              <c:numCache>
                <c:formatCode>General</c:formatCode>
                <c:ptCount val="28"/>
                <c:pt idx="0">
                  <c:v>17</c:v>
                </c:pt>
                <c:pt idx="1">
                  <c:v>24</c:v>
                </c:pt>
                <c:pt idx="2">
                  <c:v>24</c:v>
                </c:pt>
                <c:pt idx="3">
                  <c:v>32</c:v>
                </c:pt>
                <c:pt idx="4">
                  <c:v>25</c:v>
                </c:pt>
                <c:pt idx="5">
                  <c:v>30</c:v>
                </c:pt>
                <c:pt idx="6">
                  <c:v>38</c:v>
                </c:pt>
                <c:pt idx="7">
                  <c:v>27</c:v>
                </c:pt>
                <c:pt idx="8">
                  <c:v>45</c:v>
                </c:pt>
                <c:pt idx="9">
                  <c:v>65</c:v>
                </c:pt>
                <c:pt idx="10">
                  <c:v>69</c:v>
                </c:pt>
                <c:pt idx="11">
                  <c:v>62</c:v>
                </c:pt>
                <c:pt idx="12">
                  <c:v>73</c:v>
                </c:pt>
                <c:pt idx="13">
                  <c:v>77</c:v>
                </c:pt>
                <c:pt idx="14">
                  <c:v>89</c:v>
                </c:pt>
                <c:pt idx="15">
                  <c:v>101</c:v>
                </c:pt>
                <c:pt idx="16">
                  <c:v>60</c:v>
                </c:pt>
                <c:pt idx="17">
                  <c:v>54</c:v>
                </c:pt>
                <c:pt idx="18">
                  <c:v>76</c:v>
                </c:pt>
                <c:pt idx="19">
                  <c:v>143</c:v>
                </c:pt>
                <c:pt idx="20">
                  <c:v>131</c:v>
                </c:pt>
                <c:pt idx="21">
                  <c:v>184</c:v>
                </c:pt>
                <c:pt idx="22">
                  <c:v>116</c:v>
                </c:pt>
                <c:pt idx="23">
                  <c:v>159</c:v>
                </c:pt>
                <c:pt idx="24">
                  <c:v>120</c:v>
                </c:pt>
                <c:pt idx="25">
                  <c:v>179</c:v>
                </c:pt>
                <c:pt idx="26">
                  <c:v>102</c:v>
                </c:pt>
                <c:pt idx="27">
                  <c:v>177</c:v>
                </c:pt>
              </c:numCache>
            </c:numRef>
          </c:val>
        </c:ser>
        <c:dLbls>
          <c:showLegendKey val="0"/>
          <c:showVal val="0"/>
          <c:showCatName val="0"/>
          <c:showSerName val="0"/>
          <c:showPercent val="0"/>
          <c:showBubbleSize val="0"/>
        </c:dLbls>
        <c:gapWidth val="150"/>
        <c:overlap val="100"/>
        <c:axId val="3277568"/>
        <c:axId val="3279104"/>
      </c:barChart>
      <c:dateAx>
        <c:axId val="3277568"/>
        <c:scaling>
          <c:orientation val="minMax"/>
        </c:scaling>
        <c:delete val="0"/>
        <c:axPos val="b"/>
        <c:numFmt formatCode="mmm\-yy" sourceLinked="1"/>
        <c:majorTickMark val="out"/>
        <c:minorTickMark val="none"/>
        <c:tickLblPos val="nextTo"/>
        <c:txPr>
          <a:bodyPr rot="0" vert="horz"/>
          <a:lstStyle/>
          <a:p>
            <a:pPr>
              <a:defRPr sz="600" baseline="0"/>
            </a:pPr>
            <a:endParaRPr lang="en-US"/>
          </a:p>
        </c:txPr>
        <c:crossAx val="3279104"/>
        <c:crosses val="autoZero"/>
        <c:auto val="0"/>
        <c:lblOffset val="100"/>
        <c:baseTimeUnit val="months"/>
        <c:majorUnit val="1"/>
        <c:majorTimeUnit val="months"/>
        <c:minorUnit val="1"/>
        <c:minorTimeUnit val="months"/>
      </c:dateAx>
      <c:valAx>
        <c:axId val="3279104"/>
        <c:scaling>
          <c:orientation val="minMax"/>
        </c:scaling>
        <c:delete val="0"/>
        <c:axPos val="l"/>
        <c:majorGridlines/>
        <c:numFmt formatCode="General" sourceLinked="1"/>
        <c:majorTickMark val="out"/>
        <c:minorTickMark val="none"/>
        <c:tickLblPos val="nextTo"/>
        <c:crossAx val="3277568"/>
        <c:crosses val="autoZero"/>
        <c:crossBetween val="between"/>
      </c:valAx>
    </c:plotArea>
    <c:legend>
      <c:legendPos val="r"/>
      <c:layout/>
      <c:overlay val="0"/>
      <c:spPr>
        <a:noFill/>
      </c:sp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0.7963</cdr:x>
      <cdr:y>0.04966</cdr:y>
    </cdr:from>
    <cdr:to>
      <cdr:x>0.83333</cdr:x>
      <cdr:y>0.3145</cdr:y>
    </cdr:to>
    <cdr:sp macro="" textlink="">
      <cdr:nvSpPr>
        <cdr:cNvPr id="4" name="Down Arrow 3"/>
        <cdr:cNvSpPr/>
      </cdr:nvSpPr>
      <cdr:spPr bwMode="auto">
        <a:xfrm xmlns:a="http://schemas.openxmlformats.org/drawingml/2006/main">
          <a:off x="6553200" y="228600"/>
          <a:ext cx="304800" cy="1219200"/>
        </a:xfrm>
        <a:prstGeom xmlns:a="http://schemas.openxmlformats.org/drawingml/2006/main" prst="downArrow">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491B6687-9BA6-4FC8-9C48-BC23C7A43163}" type="datetimeFigureOut">
              <a:rPr lang="en-US" smtClean="0"/>
              <a:t>1/28/2015</a:t>
            </a:fld>
            <a:endParaRPr lang="en-US" dirty="0"/>
          </a:p>
        </p:txBody>
      </p:sp>
      <p:sp>
        <p:nvSpPr>
          <p:cNvPr id="4" name="Footer Placeholder 3"/>
          <p:cNvSpPr>
            <a:spLocks noGrp="1"/>
          </p:cNvSpPr>
          <p:nvPr>
            <p:ph type="ftr" sz="quarter" idx="2"/>
          </p:nvPr>
        </p:nvSpPr>
        <p:spPr>
          <a:xfrm>
            <a:off x="0" y="8829823"/>
            <a:ext cx="3038475"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44AFDC09-D537-4CB3-871E-9655FCADFF9A}" type="slidenum">
              <a:rPr lang="en-US" smtClean="0"/>
              <a:t>‹#›</a:t>
            </a:fld>
            <a:endParaRPr lang="en-US" dirty="0"/>
          </a:p>
        </p:txBody>
      </p:sp>
    </p:spTree>
    <p:extLst>
      <p:ext uri="{BB962C8B-B14F-4D97-AF65-F5344CB8AC3E}">
        <p14:creationId xmlns:p14="http://schemas.microsoft.com/office/powerpoint/2010/main" val="3356740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F7D71D5B-FD76-4479-8528-22D40B00784C}" type="datetimeFigureOut">
              <a:rPr lang="en-US" smtClean="0"/>
              <a:t>1/28/2015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341837C3-BDB1-41C1-BACE-5A6AD5312470}" type="slidenum">
              <a:rPr lang="en-US" smtClean="0"/>
              <a:t>‹#›</a:t>
            </a:fld>
            <a:endParaRPr lang="en-US" dirty="0"/>
          </a:p>
        </p:txBody>
      </p:sp>
    </p:spTree>
    <p:extLst>
      <p:ext uri="{BB962C8B-B14F-4D97-AF65-F5344CB8AC3E}">
        <p14:creationId xmlns:p14="http://schemas.microsoft.com/office/powerpoint/2010/main" val="373695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1</a:t>
            </a:fld>
            <a:endParaRPr lang="en-US" dirty="0"/>
          </a:p>
        </p:txBody>
      </p:sp>
    </p:spTree>
    <p:extLst>
      <p:ext uri="{BB962C8B-B14F-4D97-AF65-F5344CB8AC3E}">
        <p14:creationId xmlns:p14="http://schemas.microsoft.com/office/powerpoint/2010/main" val="277232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15</a:t>
            </a:fld>
            <a:endParaRPr lang="en-US" dirty="0"/>
          </a:p>
        </p:txBody>
      </p:sp>
    </p:spTree>
    <p:extLst>
      <p:ext uri="{BB962C8B-B14F-4D97-AF65-F5344CB8AC3E}">
        <p14:creationId xmlns:p14="http://schemas.microsoft.com/office/powerpoint/2010/main" val="241114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17</a:t>
            </a:fld>
            <a:endParaRPr lang="en-US" dirty="0"/>
          </a:p>
        </p:txBody>
      </p:sp>
    </p:spTree>
    <p:extLst>
      <p:ext uri="{BB962C8B-B14F-4D97-AF65-F5344CB8AC3E}">
        <p14:creationId xmlns:p14="http://schemas.microsoft.com/office/powerpoint/2010/main" val="87739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19</a:t>
            </a:fld>
            <a:endParaRPr lang="en-US" dirty="0"/>
          </a:p>
        </p:txBody>
      </p:sp>
    </p:spTree>
    <p:extLst>
      <p:ext uri="{BB962C8B-B14F-4D97-AF65-F5344CB8AC3E}">
        <p14:creationId xmlns:p14="http://schemas.microsoft.com/office/powerpoint/2010/main" val="380432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20</a:t>
            </a:fld>
            <a:endParaRPr lang="en-US" dirty="0"/>
          </a:p>
        </p:txBody>
      </p:sp>
    </p:spTree>
    <p:extLst>
      <p:ext uri="{BB962C8B-B14F-4D97-AF65-F5344CB8AC3E}">
        <p14:creationId xmlns:p14="http://schemas.microsoft.com/office/powerpoint/2010/main" val="3804327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21</a:t>
            </a:fld>
            <a:endParaRPr lang="en-US" dirty="0"/>
          </a:p>
        </p:txBody>
      </p:sp>
    </p:spTree>
    <p:extLst>
      <p:ext uri="{BB962C8B-B14F-4D97-AF65-F5344CB8AC3E}">
        <p14:creationId xmlns:p14="http://schemas.microsoft.com/office/powerpoint/2010/main" val="380432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22</a:t>
            </a:fld>
            <a:endParaRPr lang="en-US" dirty="0"/>
          </a:p>
        </p:txBody>
      </p:sp>
    </p:spTree>
    <p:extLst>
      <p:ext uri="{BB962C8B-B14F-4D97-AF65-F5344CB8AC3E}">
        <p14:creationId xmlns:p14="http://schemas.microsoft.com/office/powerpoint/2010/main" val="103162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23</a:t>
            </a:fld>
            <a:endParaRPr lang="en-US" dirty="0"/>
          </a:p>
        </p:txBody>
      </p:sp>
    </p:spTree>
    <p:extLst>
      <p:ext uri="{BB962C8B-B14F-4D97-AF65-F5344CB8AC3E}">
        <p14:creationId xmlns:p14="http://schemas.microsoft.com/office/powerpoint/2010/main" val="1086130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24</a:t>
            </a:fld>
            <a:endParaRPr lang="en-US" dirty="0"/>
          </a:p>
        </p:txBody>
      </p:sp>
    </p:spTree>
    <p:extLst>
      <p:ext uri="{BB962C8B-B14F-4D97-AF65-F5344CB8AC3E}">
        <p14:creationId xmlns:p14="http://schemas.microsoft.com/office/powerpoint/2010/main" val="100158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25</a:t>
            </a:fld>
            <a:endParaRPr lang="en-US" dirty="0"/>
          </a:p>
        </p:txBody>
      </p:sp>
    </p:spTree>
    <p:extLst>
      <p:ext uri="{BB962C8B-B14F-4D97-AF65-F5344CB8AC3E}">
        <p14:creationId xmlns:p14="http://schemas.microsoft.com/office/powerpoint/2010/main" val="1001581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26</a:t>
            </a:fld>
            <a:endParaRPr lang="en-US" dirty="0"/>
          </a:p>
        </p:txBody>
      </p:sp>
    </p:spTree>
    <p:extLst>
      <p:ext uri="{BB962C8B-B14F-4D97-AF65-F5344CB8AC3E}">
        <p14:creationId xmlns:p14="http://schemas.microsoft.com/office/powerpoint/2010/main" val="10015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3</a:t>
            </a:fld>
            <a:endParaRPr lang="en-US" dirty="0"/>
          </a:p>
        </p:txBody>
      </p:sp>
    </p:spTree>
    <p:extLst>
      <p:ext uri="{BB962C8B-B14F-4D97-AF65-F5344CB8AC3E}">
        <p14:creationId xmlns:p14="http://schemas.microsoft.com/office/powerpoint/2010/main" val="538374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27</a:t>
            </a:fld>
            <a:endParaRPr lang="en-US" dirty="0"/>
          </a:p>
        </p:txBody>
      </p:sp>
    </p:spTree>
    <p:extLst>
      <p:ext uri="{BB962C8B-B14F-4D97-AF65-F5344CB8AC3E}">
        <p14:creationId xmlns:p14="http://schemas.microsoft.com/office/powerpoint/2010/main" val="1001581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28</a:t>
            </a:fld>
            <a:endParaRPr lang="en-US" dirty="0"/>
          </a:p>
        </p:txBody>
      </p:sp>
    </p:spTree>
    <p:extLst>
      <p:ext uri="{BB962C8B-B14F-4D97-AF65-F5344CB8AC3E}">
        <p14:creationId xmlns:p14="http://schemas.microsoft.com/office/powerpoint/2010/main" val="100158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29</a:t>
            </a:fld>
            <a:endParaRPr lang="en-US" dirty="0"/>
          </a:p>
        </p:txBody>
      </p:sp>
    </p:spTree>
    <p:extLst>
      <p:ext uri="{BB962C8B-B14F-4D97-AF65-F5344CB8AC3E}">
        <p14:creationId xmlns:p14="http://schemas.microsoft.com/office/powerpoint/2010/main" val="1001581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30</a:t>
            </a:fld>
            <a:endParaRPr lang="en-US" dirty="0"/>
          </a:p>
        </p:txBody>
      </p:sp>
    </p:spTree>
    <p:extLst>
      <p:ext uri="{BB962C8B-B14F-4D97-AF65-F5344CB8AC3E}">
        <p14:creationId xmlns:p14="http://schemas.microsoft.com/office/powerpoint/2010/main" val="1086130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31</a:t>
            </a:fld>
            <a:endParaRPr lang="en-US" dirty="0"/>
          </a:p>
        </p:txBody>
      </p:sp>
    </p:spTree>
    <p:extLst>
      <p:ext uri="{BB962C8B-B14F-4D97-AF65-F5344CB8AC3E}">
        <p14:creationId xmlns:p14="http://schemas.microsoft.com/office/powerpoint/2010/main" val="1464886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38699-A9EA-460C-93F3-811BA490049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918078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063A-9F60-45B8-AB4D-6A4C9C5EB795}" type="slidenum">
              <a:rPr lang="en-US" smtClean="0"/>
              <a:t>33</a:t>
            </a:fld>
            <a:endParaRPr lang="en-US" dirty="0"/>
          </a:p>
        </p:txBody>
      </p:sp>
    </p:spTree>
    <p:extLst>
      <p:ext uri="{BB962C8B-B14F-4D97-AF65-F5344CB8AC3E}">
        <p14:creationId xmlns:p14="http://schemas.microsoft.com/office/powerpoint/2010/main" val="121878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931753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35</a:t>
            </a:fld>
            <a:endParaRPr lang="en-US" dirty="0"/>
          </a:p>
        </p:txBody>
      </p:sp>
    </p:spTree>
    <p:extLst>
      <p:ext uri="{BB962C8B-B14F-4D97-AF65-F5344CB8AC3E}">
        <p14:creationId xmlns:p14="http://schemas.microsoft.com/office/powerpoint/2010/main" val="2329650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36</a:t>
            </a:fld>
            <a:endParaRPr lang="en-US" dirty="0"/>
          </a:p>
        </p:txBody>
      </p:sp>
    </p:spTree>
    <p:extLst>
      <p:ext uri="{BB962C8B-B14F-4D97-AF65-F5344CB8AC3E}">
        <p14:creationId xmlns:p14="http://schemas.microsoft.com/office/powerpoint/2010/main" val="232965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5</a:t>
            </a:fld>
            <a:endParaRPr lang="en-US" dirty="0"/>
          </a:p>
        </p:txBody>
      </p:sp>
    </p:spTree>
    <p:extLst>
      <p:ext uri="{BB962C8B-B14F-4D97-AF65-F5344CB8AC3E}">
        <p14:creationId xmlns:p14="http://schemas.microsoft.com/office/powerpoint/2010/main" val="3889506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37</a:t>
            </a:fld>
            <a:endParaRPr lang="en-US" dirty="0"/>
          </a:p>
        </p:txBody>
      </p:sp>
    </p:spTree>
    <p:extLst>
      <p:ext uri="{BB962C8B-B14F-4D97-AF65-F5344CB8AC3E}">
        <p14:creationId xmlns:p14="http://schemas.microsoft.com/office/powerpoint/2010/main" val="1086130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38</a:t>
            </a:fld>
            <a:endParaRPr lang="en-US" dirty="0"/>
          </a:p>
        </p:txBody>
      </p:sp>
    </p:spTree>
    <p:extLst>
      <p:ext uri="{BB962C8B-B14F-4D97-AF65-F5344CB8AC3E}">
        <p14:creationId xmlns:p14="http://schemas.microsoft.com/office/powerpoint/2010/main" val="2329650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39</a:t>
            </a:fld>
            <a:endParaRPr lang="en-US" dirty="0"/>
          </a:p>
        </p:txBody>
      </p:sp>
    </p:spTree>
    <p:extLst>
      <p:ext uri="{BB962C8B-B14F-4D97-AF65-F5344CB8AC3E}">
        <p14:creationId xmlns:p14="http://schemas.microsoft.com/office/powerpoint/2010/main" val="1086130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40</a:t>
            </a:fld>
            <a:endParaRPr lang="en-US" dirty="0"/>
          </a:p>
        </p:txBody>
      </p:sp>
    </p:spTree>
    <p:extLst>
      <p:ext uri="{BB962C8B-B14F-4D97-AF65-F5344CB8AC3E}">
        <p14:creationId xmlns:p14="http://schemas.microsoft.com/office/powerpoint/2010/main" val="2329650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41</a:t>
            </a:fld>
            <a:endParaRPr lang="en-US" dirty="0"/>
          </a:p>
        </p:txBody>
      </p:sp>
    </p:spTree>
    <p:extLst>
      <p:ext uri="{BB962C8B-B14F-4D97-AF65-F5344CB8AC3E}">
        <p14:creationId xmlns:p14="http://schemas.microsoft.com/office/powerpoint/2010/main" val="2329650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42</a:t>
            </a:fld>
            <a:endParaRPr lang="en-US" dirty="0"/>
          </a:p>
        </p:txBody>
      </p:sp>
    </p:spTree>
    <p:extLst>
      <p:ext uri="{BB962C8B-B14F-4D97-AF65-F5344CB8AC3E}">
        <p14:creationId xmlns:p14="http://schemas.microsoft.com/office/powerpoint/2010/main" val="1086130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43</a:t>
            </a:fld>
            <a:endParaRPr lang="en-US" dirty="0"/>
          </a:p>
        </p:txBody>
      </p:sp>
    </p:spTree>
    <p:extLst>
      <p:ext uri="{BB962C8B-B14F-4D97-AF65-F5344CB8AC3E}">
        <p14:creationId xmlns:p14="http://schemas.microsoft.com/office/powerpoint/2010/main" val="2884693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44</a:t>
            </a:fld>
            <a:endParaRPr lang="en-US" dirty="0"/>
          </a:p>
        </p:txBody>
      </p:sp>
    </p:spTree>
    <p:extLst>
      <p:ext uri="{BB962C8B-B14F-4D97-AF65-F5344CB8AC3E}">
        <p14:creationId xmlns:p14="http://schemas.microsoft.com/office/powerpoint/2010/main" val="114398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idea: a limited</a:t>
            </a:r>
            <a:r>
              <a:rPr lang="en-US" sz="1600" baseline="0" dirty="0" smtClean="0"/>
              <a:t> time, government-backed monopoly will incentivize innovation by giving you the full economic benefit of your invention</a:t>
            </a:r>
          </a:p>
        </p:txBody>
      </p:sp>
      <p:sp>
        <p:nvSpPr>
          <p:cNvPr id="4" name="Slide Number Placeholder 3"/>
          <p:cNvSpPr>
            <a:spLocks noGrp="1"/>
          </p:cNvSpPr>
          <p:nvPr>
            <p:ph type="sldNum" sz="quarter" idx="10"/>
          </p:nvPr>
        </p:nvSpPr>
        <p:spPr/>
        <p:txBody>
          <a:bodyPr/>
          <a:lstStyle/>
          <a:p>
            <a:fld id="{F6DAED18-8E7F-49B4-9FFC-37F181E51A05}" type="slidenum">
              <a:rPr lang="en-US" smtClean="0"/>
              <a:t>7</a:t>
            </a:fld>
            <a:endParaRPr lang="en-US" dirty="0"/>
          </a:p>
        </p:txBody>
      </p:sp>
    </p:spTree>
    <p:extLst>
      <p:ext uri="{BB962C8B-B14F-4D97-AF65-F5344CB8AC3E}">
        <p14:creationId xmlns:p14="http://schemas.microsoft.com/office/powerpoint/2010/main" val="44832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idea: a limited</a:t>
            </a:r>
            <a:r>
              <a:rPr lang="en-US" sz="1600" baseline="0" dirty="0" smtClean="0"/>
              <a:t> time, government-backed monopoly will incentivize innovation by giving you the full economic benefit of your invention</a:t>
            </a:r>
          </a:p>
        </p:txBody>
      </p:sp>
      <p:sp>
        <p:nvSpPr>
          <p:cNvPr id="4" name="Slide Number Placeholder 3"/>
          <p:cNvSpPr>
            <a:spLocks noGrp="1"/>
          </p:cNvSpPr>
          <p:nvPr>
            <p:ph type="sldNum" sz="quarter" idx="10"/>
          </p:nvPr>
        </p:nvSpPr>
        <p:spPr/>
        <p:txBody>
          <a:bodyPr/>
          <a:lstStyle/>
          <a:p>
            <a:fld id="{F6DAED18-8E7F-49B4-9FFC-37F181E51A05}" type="slidenum">
              <a:rPr lang="en-US" smtClean="0"/>
              <a:t>9</a:t>
            </a:fld>
            <a:endParaRPr lang="en-US" dirty="0"/>
          </a:p>
        </p:txBody>
      </p:sp>
    </p:spTree>
    <p:extLst>
      <p:ext uri="{BB962C8B-B14F-4D97-AF65-F5344CB8AC3E}">
        <p14:creationId xmlns:p14="http://schemas.microsoft.com/office/powerpoint/2010/main" val="44832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10</a:t>
            </a:fld>
            <a:endParaRPr lang="en-US" dirty="0"/>
          </a:p>
        </p:txBody>
      </p:sp>
    </p:spTree>
    <p:extLst>
      <p:ext uri="{BB962C8B-B14F-4D97-AF65-F5344CB8AC3E}">
        <p14:creationId xmlns:p14="http://schemas.microsoft.com/office/powerpoint/2010/main" val="171586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11</a:t>
            </a:fld>
            <a:endParaRPr lang="en-US" dirty="0"/>
          </a:p>
        </p:txBody>
      </p:sp>
    </p:spTree>
    <p:extLst>
      <p:ext uri="{BB962C8B-B14F-4D97-AF65-F5344CB8AC3E}">
        <p14:creationId xmlns:p14="http://schemas.microsoft.com/office/powerpoint/2010/main" val="171586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12</a:t>
            </a:fld>
            <a:endParaRPr lang="en-US" dirty="0"/>
          </a:p>
        </p:txBody>
      </p:sp>
    </p:spTree>
    <p:extLst>
      <p:ext uri="{BB962C8B-B14F-4D97-AF65-F5344CB8AC3E}">
        <p14:creationId xmlns:p14="http://schemas.microsoft.com/office/powerpoint/2010/main" val="179951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837C3-BDB1-41C1-BACE-5A6AD5312470}" type="slidenum">
              <a:rPr lang="en-US" smtClean="0"/>
              <a:t>14</a:t>
            </a:fld>
            <a:endParaRPr lang="en-US" dirty="0"/>
          </a:p>
        </p:txBody>
      </p:sp>
    </p:spTree>
    <p:extLst>
      <p:ext uri="{BB962C8B-B14F-4D97-AF65-F5344CB8AC3E}">
        <p14:creationId xmlns:p14="http://schemas.microsoft.com/office/powerpoint/2010/main" val="2411142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hasCustomPrompt="1"/>
          </p:nvPr>
        </p:nvSpPr>
        <p:spPr>
          <a:xfrm>
            <a:off x="685800" y="1143000"/>
            <a:ext cx="7772400" cy="1143000"/>
          </a:xfrm>
        </p:spPr>
        <p:txBody>
          <a:bodyPr/>
          <a:lstStyle>
            <a:lvl1pPr algn="ctr">
              <a:defRPr sz="5700" baseline="0">
                <a:solidFill>
                  <a:schemeClr val="tx2">
                    <a:lumMod val="75000"/>
                  </a:schemeClr>
                </a:solidFill>
              </a:defRPr>
            </a:lvl1pPr>
          </a:lstStyle>
          <a:p>
            <a:pPr lvl="0"/>
            <a:r>
              <a:rPr lang="en-US" noProof="0" dirty="0" smtClean="0"/>
              <a:t>Thank You</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dirty="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eaLnBrk="0" fontAlgn="auto" hangingPunct="0">
              <a:spcBef>
                <a:spcPts val="0"/>
              </a:spcBef>
              <a:spcAft>
                <a:spcPts val="0"/>
              </a:spcAft>
              <a:defRPr sz="1400"/>
            </a:lvl1pPr>
          </a:lstStyle>
          <a:p>
            <a:pPr>
              <a:defRPr/>
            </a:pPr>
            <a:fld id="{BF84062F-0E5F-42B4-BE27-8DF06D567574}" type="datetime1">
              <a:rPr lang="en-US" smtClean="0"/>
              <a:t>1/28/2015</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eaLnBrk="0" fontAlgn="auto" hangingPunct="0">
              <a:spcBef>
                <a:spcPts val="0"/>
              </a:spcBef>
              <a:spcAft>
                <a:spcPts val="0"/>
              </a:spcAft>
              <a:defRPr sz="140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eaLnBrk="0" fontAlgn="auto" hangingPunct="0">
              <a:spcBef>
                <a:spcPts val="0"/>
              </a:spcBef>
              <a:spcAft>
                <a:spcPts val="0"/>
              </a:spcAft>
              <a:defRPr sz="1400"/>
            </a:lvl1pPr>
          </a:lstStyle>
          <a:p>
            <a:pPr>
              <a:defRPr/>
            </a:pPr>
            <a:fld id="{1679C8DB-34F0-4182-9F9D-CA53178449A9}" type="slidenum">
              <a:rPr lang="en-US"/>
              <a:pPr>
                <a:defRPr/>
              </a:pPr>
              <a:t>‹#›</a:t>
            </a:fld>
            <a:endParaRPr lang="en-US" dirty="0"/>
          </a:p>
        </p:txBody>
      </p:sp>
    </p:spTree>
    <p:extLst>
      <p:ext uri="{BB962C8B-B14F-4D97-AF65-F5344CB8AC3E}">
        <p14:creationId xmlns:p14="http://schemas.microsoft.com/office/powerpoint/2010/main" val="15631056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CC99590C-3279-4EEB-8F6B-DCEAF7FF1F2E}" type="datetime1">
              <a:rPr lang="en-US" smtClean="0"/>
              <a:t>1/28/2015</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462B1AC8-4768-4F9C-B0EA-CE4C01848134}" type="slidenum">
              <a:rPr lang="en-US"/>
              <a:pPr>
                <a:defRPr/>
              </a:pPr>
              <a:t>‹#›</a:t>
            </a:fld>
            <a:endParaRPr lang="en-US" dirty="0"/>
          </a:p>
        </p:txBody>
      </p:sp>
    </p:spTree>
    <p:extLst>
      <p:ext uri="{BB962C8B-B14F-4D97-AF65-F5344CB8AC3E}">
        <p14:creationId xmlns:p14="http://schemas.microsoft.com/office/powerpoint/2010/main" val="2566582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4883FB63-1613-4E32-97A7-FF5C82D413FD}" type="datetime1">
              <a:rPr lang="en-US" smtClean="0"/>
              <a:t>1/28/2015</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257693FF-BD81-49B7-8977-77645C2EEE61}" type="slidenum">
              <a:rPr lang="en-US"/>
              <a:pPr>
                <a:defRPr/>
              </a:pPr>
              <a:t>‹#›</a:t>
            </a:fld>
            <a:endParaRPr lang="en-US" dirty="0"/>
          </a:p>
        </p:txBody>
      </p:sp>
    </p:spTree>
    <p:extLst>
      <p:ext uri="{BB962C8B-B14F-4D97-AF65-F5344CB8AC3E}">
        <p14:creationId xmlns:p14="http://schemas.microsoft.com/office/powerpoint/2010/main" val="9225900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29B5C3E1-36AD-4BD7-8952-7CE41D715FA9}" type="datetime1">
              <a:rPr lang="en-US" smtClean="0"/>
              <a:t>1/28/2015</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7C691059-C486-4355-A6F0-6AF2D9D8AD38}" type="slidenum">
              <a:rPr lang="en-US"/>
              <a:pPr>
                <a:defRPr/>
              </a:pPr>
              <a:t>‹#›</a:t>
            </a:fld>
            <a:endParaRPr lang="en-US" dirty="0"/>
          </a:p>
        </p:txBody>
      </p:sp>
    </p:spTree>
    <p:extLst>
      <p:ext uri="{BB962C8B-B14F-4D97-AF65-F5344CB8AC3E}">
        <p14:creationId xmlns:p14="http://schemas.microsoft.com/office/powerpoint/2010/main" val="24287870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1CE5705D-5B3D-4F26-87CA-3B58864430EA}" type="datetime1">
              <a:rPr lang="en-US" smtClean="0"/>
              <a:t>1/28/2015</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8317B495-1326-4C7E-BD03-44E29416A393}" type="slidenum">
              <a:rPr lang="en-US"/>
              <a:pPr>
                <a:defRPr/>
              </a:pPr>
              <a:t>‹#›</a:t>
            </a:fld>
            <a:endParaRPr lang="en-US" dirty="0"/>
          </a:p>
        </p:txBody>
      </p:sp>
    </p:spTree>
    <p:extLst>
      <p:ext uri="{BB962C8B-B14F-4D97-AF65-F5344CB8AC3E}">
        <p14:creationId xmlns:p14="http://schemas.microsoft.com/office/powerpoint/2010/main" val="822653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8F95223C-4423-4A53-8063-BF01FA775877}" type="datetime1">
              <a:rPr lang="en-US" smtClean="0">
                <a:solidFill>
                  <a:srgbClr val="273C56"/>
                </a:solidFill>
              </a:rPr>
              <a:t>1/28/2015</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55666575"/>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AA22CC9-F043-465C-8D9C-CB14239DF142}" type="datetime1">
              <a:rPr lang="en-US" smtClean="0">
                <a:solidFill>
                  <a:srgbClr val="273C56"/>
                </a:solidFill>
              </a:rPr>
              <a:t>1/28/2015</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9160594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2CA282A-E249-4DE1-9045-48131EC68034}" type="datetime1">
              <a:rPr lang="en-US" smtClean="0">
                <a:solidFill>
                  <a:srgbClr val="273C56"/>
                </a:solidFill>
              </a:rPr>
              <a:t>1/28/2015</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645594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B0F02CC-DC44-41A5-9A2D-8DD1B85C60E9}" type="datetime1">
              <a:rPr lang="en-US" smtClean="0">
                <a:solidFill>
                  <a:srgbClr val="273C56"/>
                </a:solidFill>
              </a:rPr>
              <a:t>1/28/2015</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78655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C062B18-2796-4B28-B280-D2B507776CC1}" type="datetime1">
              <a:rPr lang="en-US" smtClean="0">
                <a:solidFill>
                  <a:srgbClr val="273C56"/>
                </a:solidFill>
              </a:rPr>
              <a:t>1/28/2015</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599375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EA977D9-ADB8-489C-908A-98B24CBD4448}" type="datetime1">
              <a:rPr lang="en-US" smtClean="0">
                <a:solidFill>
                  <a:srgbClr val="273C56"/>
                </a:solidFill>
              </a:rPr>
              <a:t>1/28/2015</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641793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hasCustomPrompt="1"/>
          </p:nvPr>
        </p:nvSpPr>
        <p:spPr>
          <a:xfrm>
            <a:off x="685800" y="1143000"/>
            <a:ext cx="7772400" cy="1143000"/>
          </a:xfrm>
        </p:spPr>
        <p:txBody>
          <a:bodyPr/>
          <a:lstStyle>
            <a:lvl1pPr algn="ctr">
              <a:defRPr sz="5700" baseline="0">
                <a:solidFill>
                  <a:schemeClr val="tx2">
                    <a:lumMod val="75000"/>
                  </a:schemeClr>
                </a:solidFill>
              </a:defRPr>
            </a:lvl1pPr>
          </a:lstStyle>
          <a:p>
            <a:pPr lvl="0"/>
            <a:r>
              <a:rPr lang="en-US" noProof="0" dirty="0" smtClean="0"/>
              <a:t>Thank You</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dirty="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eaLnBrk="0" fontAlgn="auto" hangingPunct="0">
              <a:spcBef>
                <a:spcPts val="0"/>
              </a:spcBef>
              <a:spcAft>
                <a:spcPts val="0"/>
              </a:spcAft>
              <a:defRPr sz="1400"/>
            </a:lvl1pPr>
          </a:lstStyle>
          <a:p>
            <a:pPr>
              <a:defRPr/>
            </a:pPr>
            <a:fld id="{FECD7001-9A89-489A-B8F3-DBA21AA3471D}" type="datetime1">
              <a:rPr lang="en-US" smtClean="0"/>
              <a:t>1/28/2015</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eaLnBrk="0" fontAlgn="auto" hangingPunct="0">
              <a:spcBef>
                <a:spcPts val="0"/>
              </a:spcBef>
              <a:spcAft>
                <a:spcPts val="0"/>
              </a:spcAft>
              <a:defRPr sz="140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eaLnBrk="0" fontAlgn="auto" hangingPunct="0">
              <a:spcBef>
                <a:spcPts val="0"/>
              </a:spcBef>
              <a:spcAft>
                <a:spcPts val="0"/>
              </a:spcAft>
              <a:defRPr sz="1400"/>
            </a:lvl1pPr>
          </a:lstStyle>
          <a:p>
            <a:pPr>
              <a:defRPr/>
            </a:pPr>
            <a:fld id="{1679C8DB-34F0-4182-9F9D-CA53178449A9}" type="slidenum">
              <a:rPr lang="en-US"/>
              <a:pPr>
                <a:defRPr/>
              </a:pPr>
              <a:t>‹#›</a:t>
            </a:fld>
            <a:endParaRPr lang="en-US" dirty="0"/>
          </a:p>
        </p:txBody>
      </p:sp>
    </p:spTree>
    <p:extLst>
      <p:ext uri="{BB962C8B-B14F-4D97-AF65-F5344CB8AC3E}">
        <p14:creationId xmlns:p14="http://schemas.microsoft.com/office/powerpoint/2010/main" val="21201526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D56BF06-432E-4C79-A07A-E858F34FCD85}" type="datetime1">
              <a:rPr lang="en-US" smtClean="0">
                <a:solidFill>
                  <a:srgbClr val="273C56"/>
                </a:solidFill>
              </a:rPr>
              <a:t>1/28/2015</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8988299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051B5B-931C-461B-8313-FE6709C5D67D}" type="datetime1">
              <a:rPr lang="en-US" smtClean="0">
                <a:solidFill>
                  <a:srgbClr val="273C56"/>
                </a:solidFill>
              </a:rPr>
              <a:t>1/28/2015</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67144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E97029-C72A-4D9E-9B50-DEB4EE7F48D1}" type="datetime1">
              <a:rPr lang="en-US" smtClean="0">
                <a:solidFill>
                  <a:srgbClr val="273C56"/>
                </a:solidFill>
              </a:rPr>
              <a:t>1/28/2015</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0538406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A07CDA-E048-4278-A669-B02F67B735B5}" type="datetime1">
              <a:rPr lang="en-US" smtClean="0">
                <a:solidFill>
                  <a:srgbClr val="273C56"/>
                </a:solidFill>
              </a:rPr>
              <a:t>1/28/2015</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6862454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9B39E8-FCB2-4301-99E1-9B5E3644B6B3}" type="datetime1">
              <a:rPr lang="en-US" smtClean="0">
                <a:solidFill>
                  <a:srgbClr val="273C56"/>
                </a:solidFill>
              </a:rPr>
              <a:t>1/28/2015</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904613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9AD9FE28-7117-4B19-9242-08D3B7AEF1CE}" type="datetime1">
              <a:rPr lang="en-US" smtClean="0">
                <a:solidFill>
                  <a:srgbClr val="273C56"/>
                </a:solidFill>
              </a:rPr>
              <a:t>1/28/2015</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981975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B187B6CB-44D8-493B-A223-055909E191F8}" type="datetime1">
              <a:rPr lang="en-US" smtClean="0">
                <a:solidFill>
                  <a:srgbClr val="273C56"/>
                </a:solidFill>
              </a:rPr>
              <a:t>1/28/2015</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5033B6E-99A5-4383-B6BC-9413577D534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768096591"/>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0FC670-BDDD-4492-BF3A-F24464E034D4}" type="datetime1">
              <a:rPr lang="en-US" smtClean="0">
                <a:solidFill>
                  <a:srgbClr val="273C56"/>
                </a:solidFill>
              </a:rPr>
              <a:t>1/28/2015</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AEB36B1A-ED95-444B-891C-42CC88D1CFD2}"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2692043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B8FEB5-8821-4D21-BB73-819C8DF4D9FC}" type="datetime1">
              <a:rPr lang="en-US" smtClean="0">
                <a:solidFill>
                  <a:srgbClr val="273C56"/>
                </a:solidFill>
              </a:rPr>
              <a:t>1/28/2015</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C2A4E018-FFDE-4DF8-915E-4023F9229E43}"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201520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6C4754B-3E6D-4092-ABD5-A34394684116}" type="datetime1">
              <a:rPr lang="en-US" smtClean="0">
                <a:solidFill>
                  <a:srgbClr val="273C56"/>
                </a:solidFill>
              </a:rPr>
              <a:t>1/28/2015</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6B357412-CAAA-49FF-B590-7F33E485F3E1}"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2295877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BE754519-FA33-4505-A39C-42A4428B6D42}" type="datetime1">
              <a:rPr lang="en-US" smtClean="0"/>
              <a:t>1/28/2015</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04732608-7A9B-4A3A-A9CA-467A96EB41D8}" type="slidenum">
              <a:rPr lang="en-US"/>
              <a:pPr>
                <a:defRPr/>
              </a:pPr>
              <a:t>‹#›</a:t>
            </a:fld>
            <a:endParaRPr lang="en-US" dirty="0"/>
          </a:p>
        </p:txBody>
      </p:sp>
    </p:spTree>
    <p:extLst>
      <p:ext uri="{BB962C8B-B14F-4D97-AF65-F5344CB8AC3E}">
        <p14:creationId xmlns:p14="http://schemas.microsoft.com/office/powerpoint/2010/main" val="398894802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3A6FC80-BC5A-43B9-B72F-560FD2FDBC91}" type="datetime1">
              <a:rPr lang="en-US" smtClean="0">
                <a:solidFill>
                  <a:srgbClr val="273C56"/>
                </a:solidFill>
              </a:rPr>
              <a:t>1/28/2015</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70A6A191-0DC3-40E4-AA23-F4F0A4E4F09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987122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6A7FD5C-C6F0-46B0-870B-7C5AF9290711}" type="datetime1">
              <a:rPr lang="en-US" smtClean="0">
                <a:solidFill>
                  <a:srgbClr val="273C56"/>
                </a:solidFill>
              </a:rPr>
              <a:t>1/28/2015</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387B8F4E-D2A8-4D6F-9A24-0187F089A19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897495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3C18817-43DF-4BF2-B8B1-2F1704A1823C}" type="datetime1">
              <a:rPr lang="en-US" smtClean="0">
                <a:solidFill>
                  <a:srgbClr val="273C56"/>
                </a:solidFill>
              </a:rPr>
              <a:t>1/28/2015</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3C1F0B7F-F96A-4BDA-A972-CECE0806DD9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5707524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E35F3B-0D18-4133-AD8B-2D4AAF097371}" type="datetime1">
              <a:rPr lang="en-US" smtClean="0">
                <a:solidFill>
                  <a:srgbClr val="273C56"/>
                </a:solidFill>
              </a:rPr>
              <a:t>1/28/2015</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63AC6BF5-6EB1-4029-BB10-CC67826E18B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3323699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B0C3F7A-7C73-41D3-85F2-F544735C2A69}" type="datetime1">
              <a:rPr lang="en-US" smtClean="0">
                <a:solidFill>
                  <a:srgbClr val="273C56"/>
                </a:solidFill>
              </a:rPr>
              <a:t>1/28/2015</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56F10004-7A5D-4C2E-9AC1-A6D369DB7AE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19462284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5040DD-31E2-4E62-AA7F-DE012DF79CB6}" type="datetime1">
              <a:rPr lang="en-US" smtClean="0">
                <a:solidFill>
                  <a:srgbClr val="273C56"/>
                </a:solidFill>
              </a:rPr>
              <a:t>1/28/2015</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5128DD0-A5B7-44B0-811C-2BB104E074E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8082403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630381-1B01-4B41-9F77-3FC9835E0575}" type="datetime1">
              <a:rPr lang="en-US" smtClean="0">
                <a:solidFill>
                  <a:srgbClr val="273C56"/>
                </a:solidFill>
              </a:rPr>
              <a:t>1/28/2015</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84CBA711-CD42-4802-980E-F9C6C936575D}"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23665990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7"/>
            <a:ext cx="8363938" cy="1975927"/>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15" indent="0">
              <a:buNone/>
              <a:defRPr sz="2000">
                <a:gradFill>
                  <a:gsLst>
                    <a:gs pos="100000">
                      <a:schemeClr val="tx1"/>
                    </a:gs>
                    <a:gs pos="0">
                      <a:schemeClr val="tx1"/>
                    </a:gs>
                  </a:gsLst>
                  <a:lin ang="5400000" scaled="0"/>
                </a:gradFill>
              </a:defRPr>
            </a:lvl3pPr>
            <a:lvl4pPr marL="457081" indent="0">
              <a:buNone/>
              <a:defRPr sz="2000">
                <a:gradFill>
                  <a:gsLst>
                    <a:gs pos="100000">
                      <a:schemeClr val="tx1"/>
                    </a:gs>
                    <a:gs pos="0">
                      <a:schemeClr val="tx1"/>
                    </a:gs>
                  </a:gsLst>
                  <a:lin ang="5400000" scaled="0"/>
                </a:gradFill>
              </a:defRPr>
            </a:lvl4pPr>
            <a:lvl5pPr marL="693567"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951024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36BE51BA-5D35-45D5-896C-412304DEDC89}" type="datetime1">
              <a:rPr lang="en-US" smtClean="0"/>
              <a:t>1/28/2015</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283809365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9622338-FD54-41FF-B8ED-4B43F997B5FF}" type="datetime1">
              <a:rPr lang="en-US" smtClean="0"/>
              <a:t>1/28/2015</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41610923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B95CC18B-0759-4DC4-9852-3300F86F0290}" type="datetime1">
              <a:rPr lang="en-US" smtClean="0"/>
              <a:t>1/28/2015</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B7F0611A-51F9-483E-B586-0D9DA2D07630}" type="slidenum">
              <a:rPr lang="en-US"/>
              <a:pPr>
                <a:defRPr/>
              </a:pPr>
              <a:t>‹#›</a:t>
            </a:fld>
            <a:endParaRPr lang="en-US" dirty="0"/>
          </a:p>
        </p:txBody>
      </p:sp>
    </p:spTree>
    <p:extLst>
      <p:ext uri="{BB962C8B-B14F-4D97-AF65-F5344CB8AC3E}">
        <p14:creationId xmlns:p14="http://schemas.microsoft.com/office/powerpoint/2010/main" val="189721247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20F6546-4135-4E29-95C2-84727793EDBE}" type="datetime1">
              <a:rPr lang="en-US" smtClean="0"/>
              <a:t>1/28/2015</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78294720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D64AF56-95A8-44A8-945D-4FC254BC8877}" type="datetime1">
              <a:rPr lang="en-US" smtClean="0"/>
              <a:t>1/28/2015</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272531694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970BACD2-6DCA-4D03-A30F-A77994147C92}" type="datetime1">
              <a:rPr lang="en-US" smtClean="0"/>
              <a:t>1/28/2015</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29689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034EF2E6-6A47-4D8F-A75E-5865DF185012}" type="datetime1">
              <a:rPr lang="en-US" smtClean="0"/>
              <a:t>1/28/2015</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68633566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C03BCE54-8E62-4AA8-BF7A-F425792134F2}" type="datetime1">
              <a:rPr lang="en-US" smtClean="0"/>
              <a:t>1/28/2015</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140937345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2F75E01D-1EAE-4EAC-9D32-307515E63D4D}" type="datetime1">
              <a:rPr lang="en-US" smtClean="0"/>
              <a:t>1/28/2015</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241686447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3BB9AD6B-ED97-406E-A853-5748D98D5B9B}" type="datetime1">
              <a:rPr lang="en-US" smtClean="0"/>
              <a:t>1/28/2015</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367232427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73FFBD6C-3625-4580-BC9D-F8BDD88B8707}" type="datetime1">
              <a:rPr lang="en-US" smtClean="0"/>
              <a:t>1/28/2015</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23834230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B02DCD4B-FC50-405B-9E90-393E1006950E}" type="datetime1">
              <a:rPr lang="en-US" smtClean="0"/>
              <a:t>1/28/2015</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7141747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D824BE9-8B6E-4A35-8E5C-B96008E4CC4D}" type="datetime1">
              <a:rPr lang="en-US" smtClean="0"/>
              <a:t>1/28/2015</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8155630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E0F61DDD-75E4-4500-8438-641045AED2A3}" type="datetime1">
              <a:rPr lang="en-US" smtClean="0"/>
              <a:t>1/28/2015</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FAE2EEC3-FA90-42FD-B83D-5ED4E8ECD94F}" type="slidenum">
              <a:rPr lang="en-US"/>
              <a:pPr>
                <a:defRPr/>
              </a:pPr>
              <a:t>‹#›</a:t>
            </a:fld>
            <a:endParaRPr lang="en-US" dirty="0"/>
          </a:p>
        </p:txBody>
      </p:sp>
    </p:spTree>
    <p:extLst>
      <p:ext uri="{BB962C8B-B14F-4D97-AF65-F5344CB8AC3E}">
        <p14:creationId xmlns:p14="http://schemas.microsoft.com/office/powerpoint/2010/main" val="24601137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1058" name="Rectangle 2050"/>
          <p:cNvSpPr>
            <a:spLocks noGrp="1" noChangeArrowheads="1"/>
          </p:cNvSpPr>
          <p:nvPr>
            <p:ph type="ctrTitle"/>
          </p:nvPr>
        </p:nvSpPr>
        <p:spPr>
          <a:xfrm>
            <a:off x="685800" y="1143000"/>
            <a:ext cx="7772400" cy="1143000"/>
          </a:xfrm>
        </p:spPr>
        <p:txBody>
          <a:bodyPr/>
          <a:lstStyle>
            <a:lvl1pPr algn="ctr">
              <a:defRPr sz="4200">
                <a:solidFill>
                  <a:srgbClr val="273C56"/>
                </a:solidFill>
              </a:defRPr>
            </a:lvl1pPr>
          </a:lstStyle>
          <a:p>
            <a:pPr lvl="0"/>
            <a:r>
              <a:rPr lang="en-US" noProof="0" smtClean="0"/>
              <a:t>Click to edit Master title style</a:t>
            </a:r>
          </a:p>
        </p:txBody>
      </p:sp>
      <p:sp>
        <p:nvSpPr>
          <p:cNvPr id="301059" name="Rectangle 2051"/>
          <p:cNvSpPr>
            <a:spLocks noGrp="1" noChangeArrowheads="1"/>
          </p:cNvSpPr>
          <p:nvPr>
            <p:ph type="subTitle" idx="1"/>
          </p:nvPr>
        </p:nvSpPr>
        <p:spPr>
          <a:xfrm>
            <a:off x="2590800" y="3581400"/>
            <a:ext cx="6400800" cy="1752600"/>
          </a:xfrm>
        </p:spPr>
        <p:txBody>
          <a:bodyPr/>
          <a:lstStyle>
            <a:lvl1pPr marL="0" indent="0">
              <a:buFontTx/>
              <a:buNone/>
              <a:defRPr>
                <a:solidFill>
                  <a:schemeClr val="bg1"/>
                </a:solidFill>
              </a:defRPr>
            </a:lvl1pPr>
          </a:lstStyle>
          <a:p>
            <a:pPr lvl="0"/>
            <a:r>
              <a:rPr lang="en-US" noProof="0" smtClean="0"/>
              <a:t>Click to edit Master subtitle style</a:t>
            </a:r>
          </a:p>
        </p:txBody>
      </p:sp>
      <p:sp>
        <p:nvSpPr>
          <p:cNvPr id="4" name="Rectangle 2052"/>
          <p:cNvSpPr>
            <a:spLocks noGrp="1" noChangeArrowheads="1"/>
          </p:cNvSpPr>
          <p:nvPr>
            <p:ph type="dt" sz="half" idx="10"/>
          </p:nvPr>
        </p:nvSpPr>
        <p:spPr>
          <a:xfrm>
            <a:off x="685800" y="6248400"/>
            <a:ext cx="1905000" cy="457200"/>
          </a:xfrm>
        </p:spPr>
        <p:txBody>
          <a:bodyPr bIns="45720" anchor="t"/>
          <a:lstStyle>
            <a:lvl1pPr>
              <a:defRPr sz="1400"/>
            </a:lvl1pPr>
          </a:lstStyle>
          <a:p>
            <a:pPr>
              <a:defRPr/>
            </a:pPr>
            <a:fld id="{1511D1C4-67FF-4404-B556-07DCC0F1D7BB}" type="datetime1">
              <a:rPr lang="en-US" smtClean="0"/>
              <a:t>1/28/2015</a:t>
            </a:fld>
            <a:endParaRPr lang="en-US" dirty="0"/>
          </a:p>
        </p:txBody>
      </p:sp>
      <p:sp>
        <p:nvSpPr>
          <p:cNvPr id="5" name="Rectangle 2053"/>
          <p:cNvSpPr>
            <a:spLocks noGrp="1" noChangeArrowheads="1"/>
          </p:cNvSpPr>
          <p:nvPr>
            <p:ph type="ftr" sz="quarter" idx="11"/>
          </p:nvPr>
        </p:nvSpPr>
        <p:spPr>
          <a:xfrm>
            <a:off x="3124200" y="6248400"/>
            <a:ext cx="2895600" cy="457200"/>
          </a:xfrm>
        </p:spPr>
        <p:txBody>
          <a:bodyPr anchor="t"/>
          <a:lstStyle>
            <a:lvl1pPr>
              <a:defRPr sz="1400"/>
            </a:lvl1pPr>
          </a:lstStyle>
          <a:p>
            <a:pPr>
              <a:defRPr/>
            </a:pPr>
            <a:endParaRPr lang="en-US" dirty="0"/>
          </a:p>
        </p:txBody>
      </p:sp>
      <p:sp>
        <p:nvSpPr>
          <p:cNvPr id="6" name="Rectangle 2054"/>
          <p:cNvSpPr>
            <a:spLocks noGrp="1" noChangeArrowheads="1"/>
          </p:cNvSpPr>
          <p:nvPr>
            <p:ph type="sldNum" sz="quarter" idx="12"/>
          </p:nvPr>
        </p:nvSpPr>
        <p:spPr>
          <a:xfrm>
            <a:off x="6553200" y="6248400"/>
            <a:ext cx="1905000" cy="457200"/>
          </a:xfrm>
        </p:spPr>
        <p:txBody>
          <a:bodyPr bIns="45720" anchor="t"/>
          <a:lstStyle>
            <a:lvl1pPr>
              <a:defRPr sz="1400"/>
            </a:lvl1pPr>
          </a:lstStyle>
          <a:p>
            <a:pPr>
              <a:defRPr/>
            </a:pPr>
            <a:fld id="{2BDEEBD7-09DE-4C9A-9CA9-7972679766F5}" type="slidenum">
              <a:rPr lang="en-US"/>
              <a:pPr>
                <a:defRPr/>
              </a:pPr>
              <a:t>‹#›</a:t>
            </a:fld>
            <a:endParaRPr lang="en-US" dirty="0"/>
          </a:p>
        </p:txBody>
      </p:sp>
    </p:spTree>
    <p:extLst>
      <p:ext uri="{BB962C8B-B14F-4D97-AF65-F5344CB8AC3E}">
        <p14:creationId xmlns:p14="http://schemas.microsoft.com/office/powerpoint/2010/main" val="238228230"/>
      </p:ext>
    </p:extLst>
  </p:cSld>
  <p:clrMapOvr>
    <a:masterClrMapping/>
  </p:clrMapOvr>
  <p:transition>
    <p:checke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2C4F2FFB-F5F2-425B-B8A5-00AD26EEAE29}" type="datetime1">
              <a:rPr lang="en-US" smtClean="0"/>
              <a:t>1/28/2015</a:t>
            </a:fld>
            <a:endParaRPr lang="en-US" dirty="0"/>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0"/>
          <p:cNvSpPr>
            <a:spLocks noGrp="1" noChangeArrowheads="1"/>
          </p:cNvSpPr>
          <p:nvPr>
            <p:ph type="sldNum" sz="quarter" idx="12"/>
          </p:nvPr>
        </p:nvSpPr>
        <p:spPr>
          <a:ln/>
        </p:spPr>
        <p:txBody>
          <a:bodyPr/>
          <a:lstStyle>
            <a:lvl1pPr>
              <a:defRPr/>
            </a:lvl1pPr>
          </a:lstStyle>
          <a:p>
            <a:pPr>
              <a:defRPr/>
            </a:pPr>
            <a:fld id="{86621DA2-D813-416E-B728-1EFC062469BC}" type="slidenum">
              <a:rPr lang="en-US"/>
              <a:pPr>
                <a:defRPr/>
              </a:pPr>
              <a:t>‹#›</a:t>
            </a:fld>
            <a:endParaRPr lang="en-US" dirty="0"/>
          </a:p>
        </p:txBody>
      </p:sp>
    </p:spTree>
    <p:extLst>
      <p:ext uri="{BB962C8B-B14F-4D97-AF65-F5344CB8AC3E}">
        <p14:creationId xmlns:p14="http://schemas.microsoft.com/office/powerpoint/2010/main" val="2472885064"/>
      </p:ext>
    </p:extLst>
  </p:cSld>
  <p:clrMapOvr>
    <a:masterClrMapping/>
  </p:clrMapOvr>
  <p:transition>
    <p:checke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fld id="{168012D1-0760-48C4-BF1C-75B0D3AEE1A2}" type="datetime1">
              <a:rPr lang="en-US" smtClean="0"/>
              <a:t>1/28/2015</a:t>
            </a:fld>
            <a:endParaRPr lang="en-US" dirty="0"/>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0"/>
          <p:cNvSpPr>
            <a:spLocks noGrp="1" noChangeArrowheads="1"/>
          </p:cNvSpPr>
          <p:nvPr>
            <p:ph type="sldNum" sz="quarter" idx="12"/>
          </p:nvPr>
        </p:nvSpPr>
        <p:spPr>
          <a:ln/>
        </p:spPr>
        <p:txBody>
          <a:bodyPr/>
          <a:lstStyle>
            <a:lvl1pPr>
              <a:defRPr/>
            </a:lvl1pPr>
          </a:lstStyle>
          <a:p>
            <a:pPr>
              <a:defRPr/>
            </a:pPr>
            <a:fld id="{BA8ED8E6-1E22-4592-84AA-68BC96B7A65E}" type="slidenum">
              <a:rPr lang="en-US"/>
              <a:pPr>
                <a:defRPr/>
              </a:pPr>
              <a:t>‹#›</a:t>
            </a:fld>
            <a:endParaRPr lang="en-US" dirty="0"/>
          </a:p>
        </p:txBody>
      </p:sp>
    </p:spTree>
    <p:extLst>
      <p:ext uri="{BB962C8B-B14F-4D97-AF65-F5344CB8AC3E}">
        <p14:creationId xmlns:p14="http://schemas.microsoft.com/office/powerpoint/2010/main" val="1714279601"/>
      </p:ext>
    </p:extLst>
  </p:cSld>
  <p:clrMapOvr>
    <a:masterClrMapping/>
  </p:clrMapOvr>
  <p:transition>
    <p:checke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fld id="{3CD07AAF-BF82-4830-868E-2838FD8236A9}" type="datetime1">
              <a:rPr lang="en-US" smtClean="0"/>
              <a:t>1/28/2015</a:t>
            </a:fld>
            <a:endParaRPr lang="en-US" dirty="0"/>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0"/>
          <p:cNvSpPr>
            <a:spLocks noGrp="1" noChangeArrowheads="1"/>
          </p:cNvSpPr>
          <p:nvPr>
            <p:ph type="sldNum" sz="quarter" idx="12"/>
          </p:nvPr>
        </p:nvSpPr>
        <p:spPr>
          <a:ln/>
        </p:spPr>
        <p:txBody>
          <a:bodyPr/>
          <a:lstStyle>
            <a:lvl1pPr>
              <a:defRPr/>
            </a:lvl1pPr>
          </a:lstStyle>
          <a:p>
            <a:pPr>
              <a:defRPr/>
            </a:pPr>
            <a:fld id="{8C8C2430-0A59-4574-A8CC-DF8B2D079D40}" type="slidenum">
              <a:rPr lang="en-US"/>
              <a:pPr>
                <a:defRPr/>
              </a:pPr>
              <a:t>‹#›</a:t>
            </a:fld>
            <a:endParaRPr lang="en-US" dirty="0"/>
          </a:p>
        </p:txBody>
      </p:sp>
    </p:spTree>
    <p:extLst>
      <p:ext uri="{BB962C8B-B14F-4D97-AF65-F5344CB8AC3E}">
        <p14:creationId xmlns:p14="http://schemas.microsoft.com/office/powerpoint/2010/main" val="374742740"/>
      </p:ext>
    </p:extLst>
  </p:cSld>
  <p:clrMapOvr>
    <a:masterClrMapping/>
  </p:clrMapOvr>
  <p:transition>
    <p:checke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fld id="{80554201-72B4-4726-8D64-FF244BCA038F}" type="datetime1">
              <a:rPr lang="en-US" smtClean="0"/>
              <a:t>1/28/2015</a:t>
            </a:fld>
            <a:endParaRPr lang="en-US" dirty="0"/>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30"/>
          <p:cNvSpPr>
            <a:spLocks noGrp="1" noChangeArrowheads="1"/>
          </p:cNvSpPr>
          <p:nvPr>
            <p:ph type="sldNum" sz="quarter" idx="12"/>
          </p:nvPr>
        </p:nvSpPr>
        <p:spPr>
          <a:ln/>
        </p:spPr>
        <p:txBody>
          <a:bodyPr/>
          <a:lstStyle>
            <a:lvl1pPr>
              <a:defRPr/>
            </a:lvl1pPr>
          </a:lstStyle>
          <a:p>
            <a:pPr>
              <a:defRPr/>
            </a:pPr>
            <a:fld id="{9BFAE154-0E53-42BD-B168-7870057D97CF}" type="slidenum">
              <a:rPr lang="en-US"/>
              <a:pPr>
                <a:defRPr/>
              </a:pPr>
              <a:t>‹#›</a:t>
            </a:fld>
            <a:endParaRPr lang="en-US" dirty="0"/>
          </a:p>
        </p:txBody>
      </p:sp>
    </p:spTree>
    <p:extLst>
      <p:ext uri="{BB962C8B-B14F-4D97-AF65-F5344CB8AC3E}">
        <p14:creationId xmlns:p14="http://schemas.microsoft.com/office/powerpoint/2010/main" val="186068838"/>
      </p:ext>
    </p:extLst>
  </p:cSld>
  <p:clrMapOvr>
    <a:masterClrMapping/>
  </p:clrMapOvr>
  <p:transition>
    <p:checke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fld id="{0BA65B3A-C4E1-4501-9431-AB15159FF4AA}" type="datetime1">
              <a:rPr lang="en-US" smtClean="0"/>
              <a:t>1/28/2015</a:t>
            </a:fld>
            <a:endParaRPr lang="en-US" dirty="0"/>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30"/>
          <p:cNvSpPr>
            <a:spLocks noGrp="1" noChangeArrowheads="1"/>
          </p:cNvSpPr>
          <p:nvPr>
            <p:ph type="sldNum" sz="quarter" idx="12"/>
          </p:nvPr>
        </p:nvSpPr>
        <p:spPr>
          <a:ln/>
        </p:spPr>
        <p:txBody>
          <a:bodyPr/>
          <a:lstStyle>
            <a:lvl1pPr>
              <a:defRPr/>
            </a:lvl1pPr>
          </a:lstStyle>
          <a:p>
            <a:pPr>
              <a:defRPr/>
            </a:pPr>
            <a:fld id="{74E42F83-5928-4F85-8BBC-3ADFF5CBF84F}" type="slidenum">
              <a:rPr lang="en-US"/>
              <a:pPr>
                <a:defRPr/>
              </a:pPr>
              <a:t>‹#›</a:t>
            </a:fld>
            <a:endParaRPr lang="en-US" dirty="0"/>
          </a:p>
        </p:txBody>
      </p:sp>
    </p:spTree>
    <p:extLst>
      <p:ext uri="{BB962C8B-B14F-4D97-AF65-F5344CB8AC3E}">
        <p14:creationId xmlns:p14="http://schemas.microsoft.com/office/powerpoint/2010/main" val="2152120766"/>
      </p:ext>
    </p:extLst>
  </p:cSld>
  <p:clrMapOvr>
    <a:masterClrMapping/>
  </p:clrMapOvr>
  <p:transition>
    <p:checke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fld id="{E05DC42A-6EDA-47B3-BE36-8752C6120E1B}" type="datetime1">
              <a:rPr lang="en-US" smtClean="0"/>
              <a:t>1/28/2015</a:t>
            </a:fld>
            <a:endParaRPr lang="en-US" dirty="0"/>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30"/>
          <p:cNvSpPr>
            <a:spLocks noGrp="1" noChangeArrowheads="1"/>
          </p:cNvSpPr>
          <p:nvPr>
            <p:ph type="sldNum" sz="quarter" idx="12"/>
          </p:nvPr>
        </p:nvSpPr>
        <p:spPr>
          <a:ln/>
        </p:spPr>
        <p:txBody>
          <a:bodyPr/>
          <a:lstStyle>
            <a:lvl1pPr>
              <a:defRPr/>
            </a:lvl1pPr>
          </a:lstStyle>
          <a:p>
            <a:pPr>
              <a:defRPr/>
            </a:pPr>
            <a:fld id="{56B1450B-1521-4EB0-A7B6-BC6810EFFFD0}" type="slidenum">
              <a:rPr lang="en-US"/>
              <a:pPr>
                <a:defRPr/>
              </a:pPr>
              <a:t>‹#›</a:t>
            </a:fld>
            <a:endParaRPr lang="en-US" dirty="0"/>
          </a:p>
        </p:txBody>
      </p:sp>
    </p:spTree>
    <p:extLst>
      <p:ext uri="{BB962C8B-B14F-4D97-AF65-F5344CB8AC3E}">
        <p14:creationId xmlns:p14="http://schemas.microsoft.com/office/powerpoint/2010/main" val="2960546462"/>
      </p:ext>
    </p:extLst>
  </p:cSld>
  <p:clrMapOvr>
    <a:masterClrMapping/>
  </p:clrMapOvr>
  <p:transition>
    <p:checke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175BDBB6-E8A3-436C-A6B1-B2D63ABC927C}" type="datetime1">
              <a:rPr lang="en-US" smtClean="0"/>
              <a:t>1/28/2015</a:t>
            </a:fld>
            <a:endParaRPr lang="en-US" dirty="0"/>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0"/>
          <p:cNvSpPr>
            <a:spLocks noGrp="1" noChangeArrowheads="1"/>
          </p:cNvSpPr>
          <p:nvPr>
            <p:ph type="sldNum" sz="quarter" idx="12"/>
          </p:nvPr>
        </p:nvSpPr>
        <p:spPr>
          <a:ln/>
        </p:spPr>
        <p:txBody>
          <a:bodyPr/>
          <a:lstStyle>
            <a:lvl1pPr>
              <a:defRPr/>
            </a:lvl1pPr>
          </a:lstStyle>
          <a:p>
            <a:pPr>
              <a:defRPr/>
            </a:pPr>
            <a:fld id="{F5EEB7A5-4FA2-4DEF-A6B3-398746F02EE9}" type="slidenum">
              <a:rPr lang="en-US"/>
              <a:pPr>
                <a:defRPr/>
              </a:pPr>
              <a:t>‹#›</a:t>
            </a:fld>
            <a:endParaRPr lang="en-US" dirty="0"/>
          </a:p>
        </p:txBody>
      </p:sp>
    </p:spTree>
    <p:extLst>
      <p:ext uri="{BB962C8B-B14F-4D97-AF65-F5344CB8AC3E}">
        <p14:creationId xmlns:p14="http://schemas.microsoft.com/office/powerpoint/2010/main" val="3723623285"/>
      </p:ext>
    </p:extLst>
  </p:cSld>
  <p:clrMapOvr>
    <a:masterClrMapping/>
  </p:clrMapOvr>
  <p:transition>
    <p:checke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30FFDC75-703E-4BAE-A263-8F8D8FF7D6B6}" type="datetime1">
              <a:rPr lang="en-US" smtClean="0"/>
              <a:t>1/28/2015</a:t>
            </a:fld>
            <a:endParaRPr lang="en-US" dirty="0"/>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0"/>
          <p:cNvSpPr>
            <a:spLocks noGrp="1" noChangeArrowheads="1"/>
          </p:cNvSpPr>
          <p:nvPr>
            <p:ph type="sldNum" sz="quarter" idx="12"/>
          </p:nvPr>
        </p:nvSpPr>
        <p:spPr>
          <a:ln/>
        </p:spPr>
        <p:txBody>
          <a:bodyPr/>
          <a:lstStyle>
            <a:lvl1pPr>
              <a:defRPr/>
            </a:lvl1pPr>
          </a:lstStyle>
          <a:p>
            <a:pPr>
              <a:defRPr/>
            </a:pPr>
            <a:fld id="{9C811AF1-3F62-445D-B560-793688373563}" type="slidenum">
              <a:rPr lang="en-US"/>
              <a:pPr>
                <a:defRPr/>
              </a:pPr>
              <a:t>‹#›</a:t>
            </a:fld>
            <a:endParaRPr lang="en-US" dirty="0"/>
          </a:p>
        </p:txBody>
      </p:sp>
    </p:spTree>
    <p:extLst>
      <p:ext uri="{BB962C8B-B14F-4D97-AF65-F5344CB8AC3E}">
        <p14:creationId xmlns:p14="http://schemas.microsoft.com/office/powerpoint/2010/main" val="2426115418"/>
      </p:ext>
    </p:extLst>
  </p:cSld>
  <p:clrMapOvr>
    <a:masterClrMapping/>
  </p:clrMapOvr>
  <p:transition>
    <p:checke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271803CF-78E8-48C3-AC2A-7F912BAFF65E}" type="datetime1">
              <a:rPr lang="en-US" smtClean="0"/>
              <a:t>1/28/2015</a:t>
            </a:fld>
            <a:endParaRPr lang="en-US" dirty="0"/>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0"/>
          <p:cNvSpPr>
            <a:spLocks noGrp="1" noChangeArrowheads="1"/>
          </p:cNvSpPr>
          <p:nvPr>
            <p:ph type="sldNum" sz="quarter" idx="12"/>
          </p:nvPr>
        </p:nvSpPr>
        <p:spPr>
          <a:ln/>
        </p:spPr>
        <p:txBody>
          <a:bodyPr/>
          <a:lstStyle>
            <a:lvl1pPr>
              <a:defRPr/>
            </a:lvl1pPr>
          </a:lstStyle>
          <a:p>
            <a:pPr>
              <a:defRPr/>
            </a:pPr>
            <a:fld id="{2A8B6DCB-24B3-408A-8411-51A858A078BD}" type="slidenum">
              <a:rPr lang="en-US"/>
              <a:pPr>
                <a:defRPr/>
              </a:pPr>
              <a:t>‹#›</a:t>
            </a:fld>
            <a:endParaRPr lang="en-US" dirty="0"/>
          </a:p>
        </p:txBody>
      </p:sp>
    </p:spTree>
    <p:extLst>
      <p:ext uri="{BB962C8B-B14F-4D97-AF65-F5344CB8AC3E}">
        <p14:creationId xmlns:p14="http://schemas.microsoft.com/office/powerpoint/2010/main" val="3580812681"/>
      </p:ext>
    </p:extLst>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auto" hangingPunct="0">
              <a:spcBef>
                <a:spcPts val="0"/>
              </a:spcBef>
              <a:spcAft>
                <a:spcPts val="0"/>
              </a:spcAft>
              <a:defRPr/>
            </a:lvl1pPr>
          </a:lstStyle>
          <a:p>
            <a:pPr>
              <a:defRPr/>
            </a:pPr>
            <a:fld id="{A78DF3BF-099F-47A2-87AA-96BAEE541CFA}" type="datetime1">
              <a:rPr lang="en-US" smtClean="0"/>
              <a:t>1/28/2015</a:t>
            </a:fld>
            <a:endParaRPr lang="en-US" dirty="0"/>
          </a:p>
        </p:txBody>
      </p:sp>
      <p:sp>
        <p:nvSpPr>
          <p:cNvPr id="8" name="Footer Placeholder 7"/>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fontAlgn="auto" hangingPunct="0">
              <a:spcBef>
                <a:spcPts val="0"/>
              </a:spcBef>
              <a:spcAft>
                <a:spcPts val="0"/>
              </a:spcAft>
              <a:defRPr/>
            </a:lvl1pPr>
          </a:lstStyle>
          <a:p>
            <a:pPr>
              <a:defRPr/>
            </a:pPr>
            <a:fld id="{B9036E79-1B46-4DEF-BE81-5694ADB2A683}" type="slidenum">
              <a:rPr lang="en-US"/>
              <a:pPr>
                <a:defRPr/>
              </a:pPr>
              <a:t>‹#›</a:t>
            </a:fld>
            <a:endParaRPr lang="en-US" dirty="0"/>
          </a:p>
        </p:txBody>
      </p:sp>
    </p:spTree>
    <p:extLst>
      <p:ext uri="{BB962C8B-B14F-4D97-AF65-F5344CB8AC3E}">
        <p14:creationId xmlns:p14="http://schemas.microsoft.com/office/powerpoint/2010/main" val="322805124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0EC50D9E-0B20-489D-BCC7-7DA214879E77}" type="datetime1">
              <a:rPr lang="en-US" smtClean="0"/>
              <a:t>1/28/2015</a:t>
            </a:fld>
            <a:endParaRPr lang="en-US" dirty="0"/>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0"/>
          <p:cNvSpPr>
            <a:spLocks noGrp="1" noChangeArrowheads="1"/>
          </p:cNvSpPr>
          <p:nvPr>
            <p:ph type="sldNum" sz="quarter" idx="12"/>
          </p:nvPr>
        </p:nvSpPr>
        <p:spPr>
          <a:ln/>
        </p:spPr>
        <p:txBody>
          <a:bodyPr/>
          <a:lstStyle>
            <a:lvl1pPr>
              <a:defRPr/>
            </a:lvl1pPr>
          </a:lstStyle>
          <a:p>
            <a:pPr>
              <a:defRPr/>
            </a:pPr>
            <a:fld id="{5E569BF9-2841-45AA-BCC3-2576D2D5A85D}" type="slidenum">
              <a:rPr lang="en-US"/>
              <a:pPr>
                <a:defRPr/>
              </a:pPr>
              <a:t>‹#›</a:t>
            </a:fld>
            <a:endParaRPr lang="en-US" dirty="0"/>
          </a:p>
        </p:txBody>
      </p:sp>
    </p:spTree>
    <p:extLst>
      <p:ext uri="{BB962C8B-B14F-4D97-AF65-F5344CB8AC3E}">
        <p14:creationId xmlns:p14="http://schemas.microsoft.com/office/powerpoint/2010/main" val="272283832"/>
      </p:ext>
    </p:extLst>
  </p:cSld>
  <p:clrMapOvr>
    <a:masterClrMapping/>
  </p:clrMapOvr>
  <p:transition>
    <p:checke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fld id="{194CAEFE-CCCE-4523-8980-2B66F6EF07CB}" type="datetime1">
              <a:rPr lang="en-US" smtClean="0"/>
              <a:t>1/28/2015</a:t>
            </a:fld>
            <a:endParaRPr lang="en-US" dirty="0"/>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0"/>
          <p:cNvSpPr>
            <a:spLocks noGrp="1" noChangeArrowheads="1"/>
          </p:cNvSpPr>
          <p:nvPr>
            <p:ph type="sldNum" sz="quarter" idx="12"/>
          </p:nvPr>
        </p:nvSpPr>
        <p:spPr>
          <a:ln/>
        </p:spPr>
        <p:txBody>
          <a:bodyPr/>
          <a:lstStyle>
            <a:lvl1pPr>
              <a:defRPr/>
            </a:lvl1pPr>
          </a:lstStyle>
          <a:p>
            <a:pPr>
              <a:defRPr/>
            </a:pPr>
            <a:fld id="{DFF14A6A-4C05-40C1-9D08-B1063AC1F7B1}" type="slidenum">
              <a:rPr lang="en-US"/>
              <a:pPr>
                <a:defRPr/>
              </a:pPr>
              <a:t>‹#›</a:t>
            </a:fld>
            <a:endParaRPr lang="en-US" dirty="0"/>
          </a:p>
        </p:txBody>
      </p:sp>
    </p:spTree>
    <p:extLst>
      <p:ext uri="{BB962C8B-B14F-4D97-AF65-F5344CB8AC3E}">
        <p14:creationId xmlns:p14="http://schemas.microsoft.com/office/powerpoint/2010/main" val="2555537154"/>
      </p:ext>
    </p:extLst>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auto" hangingPunct="0">
              <a:spcBef>
                <a:spcPts val="0"/>
              </a:spcBef>
              <a:spcAft>
                <a:spcPts val="0"/>
              </a:spcAft>
              <a:defRPr/>
            </a:lvl1pPr>
          </a:lstStyle>
          <a:p>
            <a:pPr>
              <a:defRPr/>
            </a:pPr>
            <a:fld id="{0ADE3429-5062-4D17-B2D5-E1CDEBA82EF1}" type="datetime1">
              <a:rPr lang="en-US" smtClean="0"/>
              <a:t>1/28/2015</a:t>
            </a:fld>
            <a:endParaRPr lang="en-US" dirty="0"/>
          </a:p>
        </p:txBody>
      </p:sp>
      <p:sp>
        <p:nvSpPr>
          <p:cNvPr id="4" name="Footer Placeholder 3"/>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fontAlgn="auto" hangingPunct="0">
              <a:spcBef>
                <a:spcPts val="0"/>
              </a:spcBef>
              <a:spcAft>
                <a:spcPts val="0"/>
              </a:spcAft>
              <a:defRPr/>
            </a:lvl1pPr>
          </a:lstStyle>
          <a:p>
            <a:pPr>
              <a:defRPr/>
            </a:pPr>
            <a:fld id="{7B1BFD06-1ACF-4D6C-B60B-10AE25DA49D3}" type="slidenum">
              <a:rPr lang="en-US"/>
              <a:pPr>
                <a:defRPr/>
              </a:pPr>
              <a:t>‹#›</a:t>
            </a:fld>
            <a:endParaRPr lang="en-US" dirty="0"/>
          </a:p>
        </p:txBody>
      </p:sp>
    </p:spTree>
    <p:extLst>
      <p:ext uri="{BB962C8B-B14F-4D97-AF65-F5344CB8AC3E}">
        <p14:creationId xmlns:p14="http://schemas.microsoft.com/office/powerpoint/2010/main" val="1845136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auto" hangingPunct="0">
              <a:spcBef>
                <a:spcPts val="0"/>
              </a:spcBef>
              <a:spcAft>
                <a:spcPts val="0"/>
              </a:spcAft>
              <a:defRPr/>
            </a:lvl1pPr>
          </a:lstStyle>
          <a:p>
            <a:pPr>
              <a:defRPr/>
            </a:pPr>
            <a:fld id="{82C39665-A864-4743-ACDE-4F35CB751490}" type="datetime1">
              <a:rPr lang="en-US" smtClean="0"/>
              <a:t>1/28/2015</a:t>
            </a:fld>
            <a:endParaRPr lang="en-US" dirty="0"/>
          </a:p>
        </p:txBody>
      </p:sp>
      <p:sp>
        <p:nvSpPr>
          <p:cNvPr id="3" name="Footer Placeholder 2"/>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fontAlgn="auto" hangingPunct="0">
              <a:spcBef>
                <a:spcPts val="0"/>
              </a:spcBef>
              <a:spcAft>
                <a:spcPts val="0"/>
              </a:spcAft>
              <a:defRPr/>
            </a:lvl1pPr>
          </a:lstStyle>
          <a:p>
            <a:pPr>
              <a:defRPr/>
            </a:pPr>
            <a:fld id="{5E3C5540-936A-4236-9978-4E854676C021}" type="slidenum">
              <a:rPr lang="en-US"/>
              <a:pPr>
                <a:defRPr/>
              </a:pPr>
              <a:t>‹#›</a:t>
            </a:fld>
            <a:endParaRPr lang="en-US" dirty="0"/>
          </a:p>
        </p:txBody>
      </p:sp>
    </p:spTree>
    <p:extLst>
      <p:ext uri="{BB962C8B-B14F-4D97-AF65-F5344CB8AC3E}">
        <p14:creationId xmlns:p14="http://schemas.microsoft.com/office/powerpoint/2010/main" val="12611965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1E757561-CF3E-4448-9CA0-869B3725D35E}" type="datetime1">
              <a:rPr lang="en-US" smtClean="0"/>
              <a:t>1/28/2015</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009AC49B-CC40-42F5-AF0C-89FA08F20D21}" type="slidenum">
              <a:rPr lang="en-US"/>
              <a:pPr>
                <a:defRPr/>
              </a:pPr>
              <a:t>‹#›</a:t>
            </a:fld>
            <a:endParaRPr lang="en-US" dirty="0"/>
          </a:p>
        </p:txBody>
      </p:sp>
    </p:spTree>
    <p:extLst>
      <p:ext uri="{BB962C8B-B14F-4D97-AF65-F5344CB8AC3E}">
        <p14:creationId xmlns:p14="http://schemas.microsoft.com/office/powerpoint/2010/main" val="8240671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1"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eaLnBrk="1" hangingPunct="1">
              <a:defRPr sz="1200" b="0" i="0">
                <a:solidFill>
                  <a:srgbClr val="273C56"/>
                </a:solidFill>
                <a:latin typeface="+mn-lt"/>
                <a:cs typeface="+mn-cs"/>
              </a:defRPr>
            </a:lvl1pPr>
          </a:lstStyle>
          <a:p>
            <a:pPr fontAlgn="base">
              <a:spcBef>
                <a:spcPct val="0"/>
              </a:spcBef>
              <a:spcAft>
                <a:spcPct val="0"/>
              </a:spcAft>
              <a:defRPr/>
            </a:pPr>
            <a:fld id="{F7BED28A-60E0-4838-B42D-7061FF4E6EC8}" type="datetime1">
              <a:rPr lang="en-US" smtClean="0"/>
              <a:t>1/28/2015</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i="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eaLnBrk="1" hangingPunct="1">
              <a:defRPr sz="1200" b="0" i="0">
                <a:solidFill>
                  <a:srgbClr val="273C56"/>
                </a:solidFill>
                <a:latin typeface="+mn-lt"/>
                <a:cs typeface="+mn-cs"/>
              </a:defRPr>
            </a:lvl1pPr>
          </a:lstStyle>
          <a:p>
            <a:pPr fontAlgn="base">
              <a:spcBef>
                <a:spcPct val="0"/>
              </a:spcBef>
              <a:spcAft>
                <a:spcPct val="0"/>
              </a:spcAft>
              <a:defRPr/>
            </a:pPr>
            <a:fld id="{C36A542A-B85F-405E-906A-8AD8FA35B6F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962536104"/>
      </p:ext>
    </p:extLst>
  </p:cSld>
  <p:clrMap bg1="lt1" tx1="dk1" bg2="lt2" tx2="dk2" accent1="accent1" accent2="accent2" accent3="accent3" accent4="accent4" accent5="accent5" accent6="accent6" hlink="hlink" folHlink="folHlink"/>
  <p:sldLayoutIdLst>
    <p:sldLayoutId id="2147483661" r:id="rId1"/>
    <p:sldLayoutId id="2147483725"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C9DBB631-63F8-45EC-B119-0102015E55BC}" type="datetime1">
              <a:rPr lang="en-US" smtClean="0">
                <a:solidFill>
                  <a:srgbClr val="273C56"/>
                </a:solidFill>
              </a:rPr>
              <a:t>1/28/2015</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rPr>
              <a:pPr fontAlgn="base">
                <a:spcBef>
                  <a:spcPct val="0"/>
                </a:spcBef>
                <a:spcAft>
                  <a:spcPct val="0"/>
                </a:spcAft>
              </a:pPr>
              <a:t>‹#›</a:t>
            </a:fld>
            <a:endParaRPr lang="en-US" dirty="0">
              <a:solidFill>
                <a:srgbClr val="273C56"/>
              </a:solidFill>
            </a:endParaRPr>
          </a:p>
        </p:txBody>
      </p:sp>
    </p:spTree>
    <p:extLst>
      <p:ext uri="{BB962C8B-B14F-4D97-AF65-F5344CB8AC3E}">
        <p14:creationId xmlns:p14="http://schemas.microsoft.com/office/powerpoint/2010/main" val="23476508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740654B6-196D-4641-953D-7A55FC231EC8}" type="datetime1">
              <a:rPr lang="en-US" smtClean="0">
                <a:solidFill>
                  <a:srgbClr val="273C56"/>
                </a:solidFill>
              </a:rPr>
              <a:t>1/28/2015</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89456CCF-00A8-4AB1-B82B-F63840E40576}" type="slidenum">
              <a:rPr lang="en-US">
                <a:solidFill>
                  <a:srgbClr val="273C56"/>
                </a:solidFill>
              </a:rPr>
              <a:pPr fontAlgn="base">
                <a:spcBef>
                  <a:spcPct val="0"/>
                </a:spcBef>
                <a:spcAft>
                  <a:spcPct val="0"/>
                </a:spcAft>
              </a:pPr>
              <a:t>‹#›</a:t>
            </a:fld>
            <a:endParaRPr lang="en-US" dirty="0">
              <a:solidFill>
                <a:srgbClr val="273C56"/>
              </a:solidFill>
            </a:endParaRPr>
          </a:p>
        </p:txBody>
      </p:sp>
    </p:spTree>
    <p:extLst>
      <p:ext uri="{BB962C8B-B14F-4D97-AF65-F5344CB8AC3E}">
        <p14:creationId xmlns:p14="http://schemas.microsoft.com/office/powerpoint/2010/main" val="19001819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24" r:id="rId12"/>
  </p:sldLayoutIdLst>
  <p:transition/>
  <p:timing>
    <p:tnLst>
      <p:par>
        <p:cTn id="1" dur="indefinite" restart="never" nodeType="tmRoot"/>
      </p:par>
    </p:tnLst>
  </p:timing>
  <p:hf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94F0911C-0F79-4D0A-87C8-7467465FF23E}" type="datetime1">
              <a:rPr lang="en-US" smtClean="0"/>
              <a:t>1/28/2015</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19285748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1676400" y="22860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027"/>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0036" name="Rectangle 1028"/>
          <p:cNvSpPr>
            <a:spLocks noGrp="1" noChangeArrowheads="1"/>
          </p:cNvSpPr>
          <p:nvPr>
            <p:ph type="dt" sz="half" idx="2"/>
          </p:nvPr>
        </p:nvSpPr>
        <p:spPr bwMode="auto">
          <a:xfrm>
            <a:off x="152400" y="6324600"/>
            <a:ext cx="1905000" cy="457200"/>
          </a:xfrm>
          <a:prstGeom prst="rect">
            <a:avLst/>
          </a:prstGeom>
          <a:noFill/>
          <a:ln>
            <a:noFill/>
          </a:ln>
          <a:effectLst/>
          <a:extLst/>
        </p:spPr>
        <p:txBody>
          <a:bodyPr vert="horz" wrap="square" lIns="91440" tIns="45720" rIns="91440" bIns="9144" numCol="1" anchor="b" anchorCtr="0" compatLnSpc="1">
            <a:prstTxWarp prst="textNoShape">
              <a:avLst/>
            </a:prstTxWarp>
          </a:bodyPr>
          <a:lstStyle>
            <a:lvl1pPr>
              <a:defRPr sz="1200" b="0">
                <a:solidFill>
                  <a:srgbClr val="273C56"/>
                </a:solidFill>
                <a:latin typeface="Helvetica" pitchFamily="34" charset="0"/>
              </a:defRPr>
            </a:lvl1pPr>
          </a:lstStyle>
          <a:p>
            <a:pPr fontAlgn="base">
              <a:spcBef>
                <a:spcPct val="0"/>
              </a:spcBef>
              <a:spcAft>
                <a:spcPct val="0"/>
              </a:spcAft>
              <a:defRPr/>
            </a:pPr>
            <a:fld id="{68E4008D-E81B-449B-8CE1-C865E1E33313}" type="datetime1">
              <a:rPr lang="en-US" smtClean="0"/>
              <a:t>1/28/2015</a:t>
            </a:fld>
            <a:endParaRPr lang="en-US" dirty="0"/>
          </a:p>
        </p:txBody>
      </p:sp>
      <p:sp>
        <p:nvSpPr>
          <p:cNvPr id="300037" name="Rectangle 1029"/>
          <p:cNvSpPr>
            <a:spLocks noGrp="1" noChangeArrowheads="1"/>
          </p:cNvSpPr>
          <p:nvPr>
            <p:ph type="ftr" sz="quarter" idx="3"/>
          </p:nvPr>
        </p:nvSpPr>
        <p:spPr bwMode="auto">
          <a:xfrm>
            <a:off x="31242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b="0">
                <a:solidFill>
                  <a:srgbClr val="273C56"/>
                </a:solidFill>
                <a:latin typeface="Helvetica" pitchFamily="34" charset="0"/>
              </a:defRPr>
            </a:lvl1pPr>
          </a:lstStyle>
          <a:p>
            <a:pPr fontAlgn="base">
              <a:spcBef>
                <a:spcPct val="0"/>
              </a:spcBef>
              <a:spcAft>
                <a:spcPct val="0"/>
              </a:spcAft>
              <a:defRPr/>
            </a:pPr>
            <a:endParaRPr lang="en-US" dirty="0"/>
          </a:p>
        </p:txBody>
      </p:sp>
      <p:sp>
        <p:nvSpPr>
          <p:cNvPr id="300038" name="Rectangle 1030"/>
          <p:cNvSpPr>
            <a:spLocks noGrp="1" noChangeArrowheads="1"/>
          </p:cNvSpPr>
          <p:nvPr>
            <p:ph type="sldNum" sz="quarter" idx="4"/>
          </p:nvPr>
        </p:nvSpPr>
        <p:spPr bwMode="auto">
          <a:xfrm>
            <a:off x="7086600" y="6324600"/>
            <a:ext cx="1905000" cy="457200"/>
          </a:xfrm>
          <a:prstGeom prst="rect">
            <a:avLst/>
          </a:prstGeom>
          <a:noFill/>
          <a:ln>
            <a:noFill/>
          </a:ln>
          <a:effectLst/>
          <a:extLst/>
        </p:spPr>
        <p:txBody>
          <a:bodyPr vert="horz" wrap="square" lIns="91440" tIns="45720" rIns="91440" bIns="9144" numCol="1" anchor="b" anchorCtr="0" compatLnSpc="1">
            <a:prstTxWarp prst="textNoShape">
              <a:avLst/>
            </a:prstTxWarp>
          </a:bodyPr>
          <a:lstStyle>
            <a:lvl1pPr algn="r">
              <a:defRPr sz="1200" b="0">
                <a:solidFill>
                  <a:srgbClr val="273C56"/>
                </a:solidFill>
                <a:latin typeface="+mn-lt"/>
              </a:defRPr>
            </a:lvl1pPr>
          </a:lstStyle>
          <a:p>
            <a:pPr fontAlgn="base">
              <a:spcBef>
                <a:spcPct val="0"/>
              </a:spcBef>
              <a:spcAft>
                <a:spcPct val="0"/>
              </a:spcAft>
              <a:defRPr/>
            </a:pPr>
            <a:fld id="{C903A4D6-3E04-457D-BB7E-6213C924995E}"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398692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checker dir="vert"/>
  </p:transition>
  <p:hf hdr="0" ftr="0" dt="0"/>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Helvetica" pitchFamily="34" charset="0"/>
        </a:defRPr>
      </a:lvl2pPr>
      <a:lvl3pPr algn="l" rtl="0" eaLnBrk="0" fontAlgn="base" hangingPunct="0">
        <a:spcBef>
          <a:spcPct val="0"/>
        </a:spcBef>
        <a:spcAft>
          <a:spcPct val="0"/>
        </a:spcAft>
        <a:defRPr sz="3800">
          <a:solidFill>
            <a:schemeClr val="bg1"/>
          </a:solidFill>
          <a:latin typeface="Helvetica" pitchFamily="34" charset="0"/>
        </a:defRPr>
      </a:lvl3pPr>
      <a:lvl4pPr algn="l" rtl="0" eaLnBrk="0" fontAlgn="base" hangingPunct="0">
        <a:spcBef>
          <a:spcPct val="0"/>
        </a:spcBef>
        <a:spcAft>
          <a:spcPct val="0"/>
        </a:spcAft>
        <a:defRPr sz="3800">
          <a:solidFill>
            <a:schemeClr val="bg1"/>
          </a:solidFill>
          <a:latin typeface="Helvetica" pitchFamily="34" charset="0"/>
        </a:defRPr>
      </a:lvl4pPr>
      <a:lvl5pPr algn="l" rtl="0" eaLnBrk="0" fontAlgn="base" hangingPunct="0">
        <a:spcBef>
          <a:spcPct val="0"/>
        </a:spcBef>
        <a:spcAft>
          <a:spcPct val="0"/>
        </a:spcAft>
        <a:defRPr sz="3800">
          <a:solidFill>
            <a:schemeClr val="bg1"/>
          </a:solidFill>
          <a:latin typeface="Helvetica" pitchFamily="34" charset="0"/>
        </a:defRPr>
      </a:lvl5pPr>
      <a:lvl6pPr marL="457200" algn="l" rtl="0" eaLnBrk="1" fontAlgn="base" hangingPunct="1">
        <a:spcBef>
          <a:spcPct val="0"/>
        </a:spcBef>
        <a:spcAft>
          <a:spcPct val="0"/>
        </a:spcAft>
        <a:defRPr sz="3800">
          <a:solidFill>
            <a:schemeClr val="bg1"/>
          </a:solidFill>
          <a:latin typeface="Helvetica" pitchFamily="34" charset="0"/>
        </a:defRPr>
      </a:lvl6pPr>
      <a:lvl7pPr marL="914400" algn="l" rtl="0" eaLnBrk="1" fontAlgn="base" hangingPunct="1">
        <a:spcBef>
          <a:spcPct val="0"/>
        </a:spcBef>
        <a:spcAft>
          <a:spcPct val="0"/>
        </a:spcAft>
        <a:defRPr sz="3800">
          <a:solidFill>
            <a:schemeClr val="bg1"/>
          </a:solidFill>
          <a:latin typeface="Helvetica" pitchFamily="34" charset="0"/>
        </a:defRPr>
      </a:lvl7pPr>
      <a:lvl8pPr marL="1371600" algn="l" rtl="0" eaLnBrk="1" fontAlgn="base" hangingPunct="1">
        <a:spcBef>
          <a:spcPct val="0"/>
        </a:spcBef>
        <a:spcAft>
          <a:spcPct val="0"/>
        </a:spcAft>
        <a:defRPr sz="3800">
          <a:solidFill>
            <a:schemeClr val="bg1"/>
          </a:solidFill>
          <a:latin typeface="Helvetica" pitchFamily="34" charset="0"/>
        </a:defRPr>
      </a:lvl8pPr>
      <a:lvl9pPr marL="1828800" algn="l" rtl="0" eaLnBrk="1" fontAlgn="base" hangingPunct="1">
        <a:spcBef>
          <a:spcPct val="0"/>
        </a:spcBef>
        <a:spcAft>
          <a:spcPct val="0"/>
        </a:spcAft>
        <a:defRPr sz="3800">
          <a:solidFill>
            <a:schemeClr val="bg1"/>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273C56"/>
          </a:solidFill>
          <a:latin typeface="+mn-lt"/>
          <a:ea typeface="+mn-ea"/>
          <a:cs typeface="+mn-cs"/>
        </a:defRPr>
      </a:lvl1pPr>
      <a:lvl2pPr marL="742950" indent="-285750" algn="l" rtl="0" eaLnBrk="0" fontAlgn="base" hangingPunct="0">
        <a:spcBef>
          <a:spcPct val="20000"/>
        </a:spcBef>
        <a:spcAft>
          <a:spcPct val="0"/>
        </a:spcAft>
        <a:buChar char="–"/>
        <a:defRPr sz="2800">
          <a:solidFill>
            <a:srgbClr val="273C56"/>
          </a:solidFill>
          <a:latin typeface="+mn-lt"/>
        </a:defRPr>
      </a:lvl2pPr>
      <a:lvl3pPr marL="1143000" indent="-228600" algn="l" rtl="0" eaLnBrk="0" fontAlgn="base" hangingPunct="0">
        <a:spcBef>
          <a:spcPct val="20000"/>
        </a:spcBef>
        <a:spcAft>
          <a:spcPct val="0"/>
        </a:spcAft>
        <a:buChar char="•"/>
        <a:defRPr sz="2400">
          <a:solidFill>
            <a:srgbClr val="273C56"/>
          </a:solidFill>
          <a:latin typeface="+mn-lt"/>
        </a:defRPr>
      </a:lvl3pPr>
      <a:lvl4pPr marL="1600200" indent="-228600" algn="l" rtl="0" eaLnBrk="0" fontAlgn="base" hangingPunct="0">
        <a:spcBef>
          <a:spcPct val="20000"/>
        </a:spcBef>
        <a:spcAft>
          <a:spcPct val="0"/>
        </a:spcAft>
        <a:buChar char="–"/>
        <a:defRPr sz="2000">
          <a:solidFill>
            <a:srgbClr val="273C56"/>
          </a:solidFill>
          <a:latin typeface="+mn-lt"/>
        </a:defRPr>
      </a:lvl4pPr>
      <a:lvl5pPr marL="2057400" indent="-228600" algn="l" rtl="0" eaLnBrk="0" fontAlgn="base" hangingPunct="0">
        <a:spcBef>
          <a:spcPct val="20000"/>
        </a:spcBef>
        <a:spcAft>
          <a:spcPct val="0"/>
        </a:spcAft>
        <a:buChar char="»"/>
        <a:defRPr sz="2000">
          <a:solidFill>
            <a:srgbClr val="273C56"/>
          </a:solidFill>
          <a:latin typeface="+mn-lt"/>
        </a:defRPr>
      </a:lvl5pPr>
      <a:lvl6pPr marL="2514600" indent="-228600" algn="l" rtl="0" eaLnBrk="1" fontAlgn="base" hangingPunct="1">
        <a:spcBef>
          <a:spcPct val="20000"/>
        </a:spcBef>
        <a:spcAft>
          <a:spcPct val="0"/>
        </a:spcAft>
        <a:buChar char="»"/>
        <a:defRPr sz="2000">
          <a:solidFill>
            <a:srgbClr val="273C56"/>
          </a:solidFill>
          <a:latin typeface="+mn-lt"/>
        </a:defRPr>
      </a:lvl6pPr>
      <a:lvl7pPr marL="2971800" indent="-228600" algn="l" rtl="0" eaLnBrk="1" fontAlgn="base" hangingPunct="1">
        <a:spcBef>
          <a:spcPct val="20000"/>
        </a:spcBef>
        <a:spcAft>
          <a:spcPct val="0"/>
        </a:spcAft>
        <a:buChar char="»"/>
        <a:defRPr sz="2000">
          <a:solidFill>
            <a:srgbClr val="273C56"/>
          </a:solidFill>
          <a:latin typeface="+mn-lt"/>
        </a:defRPr>
      </a:lvl7pPr>
      <a:lvl8pPr marL="3429000" indent="-228600" algn="l" rtl="0" eaLnBrk="1" fontAlgn="base" hangingPunct="1">
        <a:spcBef>
          <a:spcPct val="20000"/>
        </a:spcBef>
        <a:spcAft>
          <a:spcPct val="0"/>
        </a:spcAft>
        <a:buChar char="»"/>
        <a:defRPr sz="2000">
          <a:solidFill>
            <a:srgbClr val="273C56"/>
          </a:solidFill>
          <a:latin typeface="+mn-lt"/>
        </a:defRPr>
      </a:lvl8pPr>
      <a:lvl9pPr marL="3886200" indent="-228600" algn="l" rtl="0" eaLnBrk="1" fontAlgn="base" hangingPunct="1">
        <a:spcBef>
          <a:spcPct val="20000"/>
        </a:spcBef>
        <a:spcAft>
          <a:spcPct val="0"/>
        </a:spcAft>
        <a:buChar char="»"/>
        <a:defRPr sz="2000">
          <a:solidFill>
            <a:srgbClr val="273C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787"/>
            <a:ext cx="9144000" cy="1600200"/>
          </a:xfrm>
        </p:spPr>
        <p:txBody>
          <a:bodyPr/>
          <a:lstStyle/>
          <a:p>
            <a:r>
              <a:rPr lang="en-US" sz="2800" b="1" dirty="0" smtClean="0">
                <a:solidFill>
                  <a:schemeClr val="tx2">
                    <a:lumMod val="75000"/>
                  </a:schemeClr>
                </a:solidFill>
              </a:rPr>
              <a:t>Standing Sentinel Over Innovation: The Importance of a Balanced and Effective IP System </a:t>
            </a:r>
            <a:endParaRPr lang="en-US" sz="2800" b="1" dirty="0">
              <a:solidFill>
                <a:schemeClr val="tx2">
                  <a:lumMod val="75000"/>
                </a:schemeClr>
              </a:solidFill>
            </a:endParaRPr>
          </a:p>
        </p:txBody>
      </p:sp>
      <p:sp>
        <p:nvSpPr>
          <p:cNvPr id="3" name="Subtitle 2"/>
          <p:cNvSpPr>
            <a:spLocks noGrp="1"/>
          </p:cNvSpPr>
          <p:nvPr>
            <p:ph type="subTitle" idx="1"/>
          </p:nvPr>
        </p:nvSpPr>
        <p:spPr/>
        <p:txBody>
          <a:bodyPr/>
          <a:lstStyle/>
          <a:p>
            <a:r>
              <a:rPr lang="en-US" sz="2000" dirty="0" smtClean="0">
                <a:solidFill>
                  <a:schemeClr val="bg1"/>
                </a:solidFill>
              </a:rPr>
              <a:t>Andrew C. Byrnes</a:t>
            </a:r>
          </a:p>
          <a:p>
            <a:r>
              <a:rPr lang="en-US" sz="2000" dirty="0" smtClean="0">
                <a:solidFill>
                  <a:schemeClr val="bg1"/>
                </a:solidFill>
              </a:rPr>
              <a:t>Chief of Staff to the</a:t>
            </a:r>
          </a:p>
          <a:p>
            <a:r>
              <a:rPr lang="en-US" sz="2000" dirty="0" smtClean="0">
                <a:solidFill>
                  <a:schemeClr val="bg1"/>
                </a:solidFill>
              </a:rPr>
              <a:t>Under Secretary of Commerce for IP &amp; Director of the </a:t>
            </a:r>
          </a:p>
          <a:p>
            <a:r>
              <a:rPr lang="en-US" sz="2000" dirty="0" smtClean="0">
                <a:solidFill>
                  <a:schemeClr val="bg1"/>
                </a:solidFill>
              </a:rPr>
              <a:t>U.S. Patent and Trademark Office</a:t>
            </a:r>
            <a:endParaRPr lang="en-US" sz="2000" dirty="0">
              <a:solidFill>
                <a:schemeClr val="bg1"/>
              </a:solidFill>
            </a:endParaRPr>
          </a:p>
        </p:txBody>
      </p:sp>
      <p:sp>
        <p:nvSpPr>
          <p:cNvPr id="5" name="Slide Number Placeholder 4"/>
          <p:cNvSpPr>
            <a:spLocks noGrp="1"/>
          </p:cNvSpPr>
          <p:nvPr>
            <p:ph type="sldNum" sz="quarter" idx="12"/>
          </p:nvPr>
        </p:nvSpPr>
        <p:spPr/>
        <p:txBody>
          <a:bodyPr/>
          <a:lstStyle/>
          <a:p>
            <a:pPr>
              <a:defRPr/>
            </a:pPr>
            <a:fld id="{1679C8DB-34F0-4182-9F9D-CA53178449A9}" type="slidenum">
              <a:rPr lang="en-US" smtClean="0"/>
              <a:pPr>
                <a:defRPr/>
              </a:pPr>
              <a:t>1</a:t>
            </a:fld>
            <a:endParaRPr lang="en-US" dirty="0"/>
          </a:p>
        </p:txBody>
      </p:sp>
      <p:sp>
        <p:nvSpPr>
          <p:cNvPr id="6" name="TextBox 5"/>
          <p:cNvSpPr txBox="1"/>
          <p:nvPr/>
        </p:nvSpPr>
        <p:spPr>
          <a:xfrm>
            <a:off x="1066800" y="1981200"/>
            <a:ext cx="7086600" cy="1015663"/>
          </a:xfrm>
          <a:prstGeom prst="rect">
            <a:avLst/>
          </a:prstGeom>
          <a:noFill/>
        </p:spPr>
        <p:txBody>
          <a:bodyPr wrap="square" rtlCol="0">
            <a:spAutoFit/>
          </a:bodyPr>
          <a:lstStyle/>
          <a:p>
            <a:pPr algn="ctr"/>
            <a:r>
              <a:rPr lang="en-US" sz="2000" b="1" dirty="0" smtClean="0">
                <a:solidFill>
                  <a:srgbClr val="000066"/>
                </a:solidFill>
              </a:rPr>
              <a:t>2015 Chapman Law Review Symposium </a:t>
            </a:r>
          </a:p>
          <a:p>
            <a:pPr algn="ctr"/>
            <a:r>
              <a:rPr lang="en-US" sz="2000" b="1" dirty="0" smtClean="0">
                <a:solidFill>
                  <a:srgbClr val="000066"/>
                </a:solidFill>
              </a:rPr>
              <a:t>January 30, 2015</a:t>
            </a:r>
          </a:p>
          <a:p>
            <a:pPr algn="ctr"/>
            <a:r>
              <a:rPr lang="en-US" sz="2000" b="1" dirty="0" smtClean="0">
                <a:solidFill>
                  <a:srgbClr val="000066"/>
                </a:solidFill>
              </a:rPr>
              <a:t>Orange, CA</a:t>
            </a:r>
            <a:endParaRPr lang="en-US" sz="2000" dirty="0">
              <a:solidFill>
                <a:prstClr val="black"/>
              </a:solidFill>
            </a:endParaRPr>
          </a:p>
        </p:txBody>
      </p:sp>
    </p:spTree>
    <p:extLst>
      <p:ext uri="{BB962C8B-B14F-4D97-AF65-F5344CB8AC3E}">
        <p14:creationId xmlns:p14="http://schemas.microsoft.com/office/powerpoint/2010/main" val="3495379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President Lincoln, on Patents</a:t>
            </a:r>
            <a:endParaRPr lang="en-US" dirty="0"/>
          </a:p>
        </p:txBody>
      </p:sp>
      <p:sp>
        <p:nvSpPr>
          <p:cNvPr id="3" name="Content Placeholder 2"/>
          <p:cNvSpPr>
            <a:spLocks noGrp="1"/>
          </p:cNvSpPr>
          <p:nvPr>
            <p:ph idx="1"/>
          </p:nvPr>
        </p:nvSpPr>
        <p:spPr>
          <a:xfrm>
            <a:off x="685800" y="2971800"/>
            <a:ext cx="7924800" cy="1295400"/>
          </a:xfrm>
        </p:spPr>
        <p:txBody>
          <a:bodyPr/>
          <a:lstStyle/>
          <a:p>
            <a:pPr marL="0" indent="0" algn="ctr">
              <a:buNone/>
            </a:pPr>
            <a:r>
              <a:rPr lang="en-US" sz="3600" dirty="0" smtClean="0">
                <a:solidFill>
                  <a:schemeClr val="tx2">
                    <a:lumMod val="75000"/>
                  </a:schemeClr>
                </a:solidFill>
              </a:rPr>
              <a:t>“The patent system added the fuel of interest to the fire of genius.”</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10</a:t>
            </a:fld>
            <a:endParaRPr lang="en-US" dirty="0"/>
          </a:p>
        </p:txBody>
      </p:sp>
    </p:spTree>
    <p:extLst>
      <p:ext uri="{BB962C8B-B14F-4D97-AF65-F5344CB8AC3E}">
        <p14:creationId xmlns:p14="http://schemas.microsoft.com/office/powerpoint/2010/main" val="33052332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The Importance of Enforcement</a:t>
            </a:r>
            <a:endParaRPr lang="en-US" dirty="0"/>
          </a:p>
        </p:txBody>
      </p:sp>
      <p:sp>
        <p:nvSpPr>
          <p:cNvPr id="3" name="Content Placeholder 2"/>
          <p:cNvSpPr>
            <a:spLocks noGrp="1"/>
          </p:cNvSpPr>
          <p:nvPr>
            <p:ph idx="1"/>
          </p:nvPr>
        </p:nvSpPr>
        <p:spPr>
          <a:xfrm>
            <a:off x="685800" y="2057400"/>
            <a:ext cx="7924800" cy="1295400"/>
          </a:xfrm>
        </p:spPr>
        <p:txBody>
          <a:bodyPr/>
          <a:lstStyle/>
          <a:p>
            <a:pPr marL="0" indent="0" algn="ctr">
              <a:buNone/>
            </a:pPr>
            <a:r>
              <a:rPr lang="en-US" sz="3600" dirty="0" smtClean="0">
                <a:solidFill>
                  <a:schemeClr val="tx2">
                    <a:lumMod val="75000"/>
                  </a:schemeClr>
                </a:solidFill>
              </a:rPr>
              <a:t>“Fuel of interest” =</a:t>
            </a:r>
          </a:p>
          <a:p>
            <a:pPr marL="0" indent="0" algn="ctr">
              <a:buNone/>
            </a:pPr>
            <a:endParaRPr lang="en-US" sz="3600" dirty="0" smtClean="0">
              <a:solidFill>
                <a:schemeClr val="tx2">
                  <a:lumMod val="75000"/>
                </a:schemeClr>
              </a:solidFill>
            </a:endParaRPr>
          </a:p>
          <a:p>
            <a:pPr marL="0" indent="0" algn="ctr">
              <a:buNone/>
            </a:pPr>
            <a:r>
              <a:rPr lang="en-US" sz="3600" dirty="0" smtClean="0">
                <a:solidFill>
                  <a:schemeClr val="tx2">
                    <a:lumMod val="75000"/>
                  </a:schemeClr>
                </a:solidFill>
              </a:rPr>
              <a:t>“Right to exclude others” =</a:t>
            </a:r>
          </a:p>
          <a:p>
            <a:pPr marL="0" indent="0" algn="ctr">
              <a:buNone/>
            </a:pPr>
            <a:endParaRPr lang="en-US" sz="3600" dirty="0" smtClean="0">
              <a:solidFill>
                <a:schemeClr val="tx2">
                  <a:lumMod val="75000"/>
                </a:schemeClr>
              </a:solidFill>
            </a:endParaRPr>
          </a:p>
          <a:p>
            <a:pPr marL="0" indent="0" algn="ctr">
              <a:buNone/>
            </a:pPr>
            <a:r>
              <a:rPr lang="en-US" sz="3600" dirty="0" smtClean="0">
                <a:solidFill>
                  <a:schemeClr val="tx2">
                    <a:lumMod val="75000"/>
                  </a:schemeClr>
                </a:solidFill>
              </a:rPr>
              <a:t>Right to enforce the patent</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11</a:t>
            </a:fld>
            <a:endParaRPr lang="en-US" dirty="0"/>
          </a:p>
        </p:txBody>
      </p:sp>
    </p:spTree>
    <p:extLst>
      <p:ext uri="{BB962C8B-B14F-4D97-AF65-F5344CB8AC3E}">
        <p14:creationId xmlns:p14="http://schemas.microsoft.com/office/powerpoint/2010/main" val="20335874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POTUS: Reward Innovation</a:t>
            </a:r>
            <a:endParaRPr lang="en-US" dirty="0"/>
          </a:p>
        </p:txBody>
      </p:sp>
      <p:sp>
        <p:nvSpPr>
          <p:cNvPr id="3" name="Content Placeholder 2"/>
          <p:cNvSpPr>
            <a:spLocks noGrp="1"/>
          </p:cNvSpPr>
          <p:nvPr>
            <p:ph idx="1"/>
          </p:nvPr>
        </p:nvSpPr>
        <p:spPr>
          <a:xfrm>
            <a:off x="685800" y="1828800"/>
            <a:ext cx="7924800" cy="4191000"/>
          </a:xfrm>
        </p:spPr>
        <p:txBody>
          <a:bodyPr/>
          <a:lstStyle/>
          <a:p>
            <a:pPr marL="0" indent="0">
              <a:buNone/>
            </a:pPr>
            <a:r>
              <a:rPr lang="en-US" dirty="0" smtClean="0">
                <a:solidFill>
                  <a:schemeClr val="tx2">
                    <a:lumMod val="75000"/>
                  </a:schemeClr>
                </a:solidFill>
              </a:rPr>
              <a:t>“[Y]</a:t>
            </a:r>
            <a:r>
              <a:rPr lang="en-US" dirty="0" err="1" smtClean="0">
                <a:solidFill>
                  <a:schemeClr val="tx2">
                    <a:lumMod val="75000"/>
                  </a:schemeClr>
                </a:solidFill>
              </a:rPr>
              <a:t>ou</a:t>
            </a:r>
            <a:r>
              <a:rPr lang="en-US" dirty="0" smtClean="0">
                <a:solidFill>
                  <a:schemeClr val="tx2">
                    <a:lumMod val="75000"/>
                  </a:schemeClr>
                </a:solidFill>
              </a:rPr>
              <a:t> </a:t>
            </a:r>
            <a:r>
              <a:rPr lang="en-US" dirty="0">
                <a:solidFill>
                  <a:schemeClr val="tx2">
                    <a:lumMod val="75000"/>
                  </a:schemeClr>
                </a:solidFill>
              </a:rPr>
              <a:t>want to have sufficient </a:t>
            </a:r>
            <a:r>
              <a:rPr lang="en-US" dirty="0" smtClean="0">
                <a:solidFill>
                  <a:schemeClr val="tx2">
                    <a:lumMod val="75000"/>
                  </a:schemeClr>
                </a:solidFill>
              </a:rPr>
              <a:t>IP . . . that </a:t>
            </a:r>
            <a:r>
              <a:rPr lang="en-US" dirty="0">
                <a:solidFill>
                  <a:schemeClr val="tx2">
                    <a:lumMod val="75000"/>
                  </a:schemeClr>
                </a:solidFill>
              </a:rPr>
              <a:t>you are continually encouraging and rewarding innovation and creativity.  But you don't want those structures so tight, in terms of protecting that intellectual property, that that ends up being actually an inhibitor to people getting good information, folks coming up with new uses for existing information</a:t>
            </a:r>
            <a:r>
              <a:rPr lang="en-US" dirty="0" smtClean="0">
                <a:solidFill>
                  <a:schemeClr val="tx2">
                    <a:lumMod val="75000"/>
                  </a:schemeClr>
                </a:solidFill>
              </a:rPr>
              <a:t>.”</a:t>
            </a:r>
            <a:r>
              <a:rPr lang="en-US" dirty="0">
                <a:solidFill>
                  <a:schemeClr val="tx2">
                    <a:lumMod val="75000"/>
                  </a:schemeClr>
                </a:solidFill>
              </a:rPr>
              <a:t> </a:t>
            </a:r>
            <a:endParaRPr lang="en-US" dirty="0" smtClean="0">
              <a:solidFill>
                <a:schemeClr val="tx2">
                  <a:lumMod val="75000"/>
                </a:schemeClr>
              </a:solidFill>
            </a:endParaRPr>
          </a:p>
          <a:p>
            <a:pPr marL="0" indent="0">
              <a:buNone/>
            </a:pPr>
            <a:endParaRPr lang="en-US" sz="1000" dirty="0" smtClean="0">
              <a:solidFill>
                <a:schemeClr val="tx2">
                  <a:lumMod val="75000"/>
                </a:schemeClr>
              </a:solidFill>
            </a:endParaRPr>
          </a:p>
          <a:p>
            <a:pPr marL="0" indent="0">
              <a:buNone/>
            </a:pPr>
            <a:r>
              <a:rPr lang="en-US" sz="2400" dirty="0" smtClean="0">
                <a:solidFill>
                  <a:schemeClr val="tx2">
                    <a:lumMod val="75000"/>
                  </a:schemeClr>
                </a:solidFill>
              </a:rPr>
              <a:t>– President Obama, L.A. Town Hall on Innovation (10/9/2014)</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12</a:t>
            </a:fld>
            <a:endParaRPr lang="en-US" dirty="0"/>
          </a:p>
        </p:txBody>
      </p:sp>
    </p:spTree>
    <p:extLst>
      <p:ext uri="{BB962C8B-B14F-4D97-AF65-F5344CB8AC3E}">
        <p14:creationId xmlns:p14="http://schemas.microsoft.com/office/powerpoint/2010/main" val="38150704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3600" dirty="0" smtClean="0">
              <a:solidFill>
                <a:schemeClr val="accent1">
                  <a:lumMod val="50000"/>
                </a:schemeClr>
              </a:solidFill>
            </a:endParaRPr>
          </a:p>
          <a:p>
            <a:pPr marL="0" indent="0" algn="ctr">
              <a:buNone/>
            </a:pPr>
            <a:endParaRPr lang="en-US" sz="3600" dirty="0">
              <a:solidFill>
                <a:schemeClr val="accent1">
                  <a:lumMod val="50000"/>
                </a:schemeClr>
              </a:solidFill>
            </a:endParaRPr>
          </a:p>
          <a:p>
            <a:pPr marL="0" indent="0" algn="ctr">
              <a:buNone/>
            </a:pPr>
            <a:r>
              <a:rPr lang="en-US" sz="3600" dirty="0" smtClean="0">
                <a:solidFill>
                  <a:schemeClr val="accent1">
                    <a:lumMod val="50000"/>
                  </a:schemeClr>
                </a:solidFill>
              </a:rPr>
              <a:t>The USPTO: </a:t>
            </a:r>
            <a:br>
              <a:rPr lang="en-US" sz="3600" dirty="0" smtClean="0">
                <a:solidFill>
                  <a:schemeClr val="accent1">
                    <a:lumMod val="50000"/>
                  </a:schemeClr>
                </a:solidFill>
              </a:rPr>
            </a:br>
            <a:r>
              <a:rPr lang="en-US" sz="3600" dirty="0" smtClean="0">
                <a:solidFill>
                  <a:schemeClr val="accent1">
                    <a:lumMod val="50000"/>
                  </a:schemeClr>
                </a:solidFill>
              </a:rPr>
              <a:t>America’s “Innovation Agency”</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04732608-7A9B-4A3A-A9CA-467A96EB41D8}" type="slidenum">
              <a:rPr lang="en-US" smtClean="0"/>
              <a:pPr>
                <a:defRPr/>
              </a:pPr>
              <a:t>13</a:t>
            </a:fld>
            <a:endParaRPr lang="en-US" dirty="0"/>
          </a:p>
        </p:txBody>
      </p:sp>
    </p:spTree>
    <p:extLst>
      <p:ext uri="{BB962C8B-B14F-4D97-AF65-F5344CB8AC3E}">
        <p14:creationId xmlns:p14="http://schemas.microsoft.com/office/powerpoint/2010/main" val="12228762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USPTO Mission</a:t>
            </a:r>
            <a:endParaRPr lang="en-US" dirty="0"/>
          </a:p>
        </p:txBody>
      </p:sp>
      <p:sp>
        <p:nvSpPr>
          <p:cNvPr id="3" name="Content Placeholder 2"/>
          <p:cNvSpPr>
            <a:spLocks noGrp="1"/>
          </p:cNvSpPr>
          <p:nvPr>
            <p:ph idx="1"/>
          </p:nvPr>
        </p:nvSpPr>
        <p:spPr>
          <a:xfrm>
            <a:off x="685800" y="1600200"/>
            <a:ext cx="7924800" cy="4953000"/>
          </a:xfrm>
        </p:spPr>
        <p:txBody>
          <a:bodyPr/>
          <a:lstStyle/>
          <a:p>
            <a:pPr marL="0" indent="0">
              <a:buNone/>
            </a:pPr>
            <a:r>
              <a:rPr lang="en-US" dirty="0">
                <a:solidFill>
                  <a:schemeClr val="accent1">
                    <a:lumMod val="50000"/>
                  </a:schemeClr>
                </a:solidFill>
              </a:rPr>
              <a:t>Fostering innovation, competitiveness and </a:t>
            </a:r>
            <a:r>
              <a:rPr lang="en-US" dirty="0" smtClean="0">
                <a:solidFill>
                  <a:schemeClr val="accent1">
                    <a:lumMod val="50000"/>
                  </a:schemeClr>
                </a:solidFill>
              </a:rPr>
              <a:t>economic growth</a:t>
            </a:r>
            <a:r>
              <a:rPr lang="en-US" dirty="0">
                <a:solidFill>
                  <a:schemeClr val="accent1">
                    <a:lumMod val="50000"/>
                  </a:schemeClr>
                </a:solidFill>
              </a:rPr>
              <a:t>, domestically and abroad by </a:t>
            </a:r>
            <a:endParaRPr lang="en-US" dirty="0" smtClean="0">
              <a:solidFill>
                <a:schemeClr val="accent1">
                  <a:lumMod val="50000"/>
                </a:schemeClr>
              </a:solidFill>
            </a:endParaRPr>
          </a:p>
          <a:p>
            <a:r>
              <a:rPr lang="en-US" dirty="0" smtClean="0">
                <a:solidFill>
                  <a:schemeClr val="accent1">
                    <a:lumMod val="50000"/>
                  </a:schemeClr>
                </a:solidFill>
              </a:rPr>
              <a:t>delivering high quality </a:t>
            </a:r>
            <a:r>
              <a:rPr lang="en-US" dirty="0">
                <a:solidFill>
                  <a:schemeClr val="accent1">
                    <a:lumMod val="50000"/>
                  </a:schemeClr>
                </a:solidFill>
              </a:rPr>
              <a:t>and timely examination of patent and </a:t>
            </a:r>
            <a:r>
              <a:rPr lang="en-US" dirty="0" smtClean="0">
                <a:solidFill>
                  <a:schemeClr val="accent1">
                    <a:lumMod val="50000"/>
                  </a:schemeClr>
                </a:solidFill>
              </a:rPr>
              <a:t>trademark applications</a:t>
            </a:r>
            <a:r>
              <a:rPr lang="en-US" dirty="0">
                <a:solidFill>
                  <a:schemeClr val="accent1">
                    <a:lumMod val="50000"/>
                  </a:schemeClr>
                </a:solidFill>
              </a:rPr>
              <a:t>, </a:t>
            </a:r>
            <a:endParaRPr lang="en-US" dirty="0" smtClean="0">
              <a:solidFill>
                <a:schemeClr val="accent1">
                  <a:lumMod val="50000"/>
                </a:schemeClr>
              </a:solidFill>
            </a:endParaRPr>
          </a:p>
          <a:p>
            <a:r>
              <a:rPr lang="en-US" dirty="0" smtClean="0">
                <a:solidFill>
                  <a:schemeClr val="accent1">
                    <a:lumMod val="50000"/>
                  </a:schemeClr>
                </a:solidFill>
              </a:rPr>
              <a:t>guiding </a:t>
            </a:r>
            <a:r>
              <a:rPr lang="en-US" dirty="0">
                <a:solidFill>
                  <a:schemeClr val="accent1">
                    <a:lumMod val="50000"/>
                  </a:schemeClr>
                </a:solidFill>
              </a:rPr>
              <a:t>domestic and international IP policy</a:t>
            </a:r>
            <a:r>
              <a:rPr lang="en-US" dirty="0" smtClean="0">
                <a:solidFill>
                  <a:schemeClr val="accent1">
                    <a:lumMod val="50000"/>
                  </a:schemeClr>
                </a:solidFill>
              </a:rPr>
              <a:t>, and </a:t>
            </a:r>
          </a:p>
          <a:p>
            <a:r>
              <a:rPr lang="en-US" dirty="0" smtClean="0">
                <a:solidFill>
                  <a:schemeClr val="accent1">
                    <a:lumMod val="50000"/>
                  </a:schemeClr>
                </a:solidFill>
              </a:rPr>
              <a:t>delivering </a:t>
            </a:r>
            <a:r>
              <a:rPr lang="en-US" dirty="0">
                <a:solidFill>
                  <a:schemeClr val="accent1">
                    <a:lumMod val="50000"/>
                  </a:schemeClr>
                </a:solidFill>
              </a:rPr>
              <a:t>IP information and education worldwide</a:t>
            </a:r>
            <a:r>
              <a:rPr lang="en-US" dirty="0" smtClean="0">
                <a:solidFill>
                  <a:schemeClr val="accent1">
                    <a:lumMod val="50000"/>
                  </a:schemeClr>
                </a:solidFill>
              </a:rPr>
              <a:t>, </a:t>
            </a:r>
          </a:p>
          <a:p>
            <a:r>
              <a:rPr lang="en-US" dirty="0" smtClean="0">
                <a:solidFill>
                  <a:schemeClr val="accent1">
                    <a:lumMod val="50000"/>
                  </a:schemeClr>
                </a:solidFill>
              </a:rPr>
              <a:t>with </a:t>
            </a:r>
            <a:r>
              <a:rPr lang="en-US" dirty="0">
                <a:solidFill>
                  <a:schemeClr val="accent1">
                    <a:lumMod val="50000"/>
                  </a:schemeClr>
                </a:solidFill>
              </a:rPr>
              <a:t>a highly skilled, diverse workforce</a:t>
            </a:r>
            <a:r>
              <a:rPr lang="en-US" dirty="0" smtClean="0">
                <a:solidFill>
                  <a:schemeClr val="accent1">
                    <a:lumMod val="50000"/>
                  </a:schemeClr>
                </a:solidFill>
              </a:rPr>
              <a:t>.</a:t>
            </a:r>
          </a:p>
          <a:p>
            <a:pPr marL="0" indent="0">
              <a:buNone/>
            </a:pPr>
            <a:endParaRPr lang="en-US" sz="1400" dirty="0" smtClean="0">
              <a:solidFill>
                <a:schemeClr val="accent1">
                  <a:lumMod val="50000"/>
                </a:schemeClr>
              </a:solidFill>
            </a:endParaRPr>
          </a:p>
          <a:p>
            <a:pPr marL="0" indent="0">
              <a:buNone/>
            </a:pPr>
            <a:r>
              <a:rPr lang="en-US" sz="1400" dirty="0" smtClean="0">
                <a:solidFill>
                  <a:schemeClr val="accent1">
                    <a:lumMod val="50000"/>
                  </a:schemeClr>
                </a:solidFill>
              </a:rPr>
              <a:t>Source: 2014-2018 USPTO Strategic Plan</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14</a:t>
            </a:fld>
            <a:endParaRPr lang="en-US" dirty="0"/>
          </a:p>
        </p:txBody>
      </p:sp>
    </p:spTree>
    <p:extLst>
      <p:ext uri="{BB962C8B-B14F-4D97-AF65-F5344CB8AC3E}">
        <p14:creationId xmlns:p14="http://schemas.microsoft.com/office/powerpoint/2010/main" val="33542532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Recent Successes</a:t>
            </a:r>
            <a:endParaRPr lang="en-US" dirty="0"/>
          </a:p>
        </p:txBody>
      </p:sp>
      <p:sp>
        <p:nvSpPr>
          <p:cNvPr id="3" name="Content Placeholder 2"/>
          <p:cNvSpPr>
            <a:spLocks noGrp="1"/>
          </p:cNvSpPr>
          <p:nvPr>
            <p:ph idx="1"/>
          </p:nvPr>
        </p:nvSpPr>
        <p:spPr>
          <a:xfrm>
            <a:off x="685800" y="1600200"/>
            <a:ext cx="7924800" cy="4953000"/>
          </a:xfrm>
        </p:spPr>
        <p:txBody>
          <a:bodyPr/>
          <a:lstStyle/>
          <a:p>
            <a:r>
              <a:rPr lang="en-US" sz="3600" dirty="0" smtClean="0">
                <a:solidFill>
                  <a:schemeClr val="accent1">
                    <a:lumMod val="50000"/>
                  </a:schemeClr>
                </a:solidFill>
              </a:rPr>
              <a:t>AIA Implementation</a:t>
            </a:r>
          </a:p>
          <a:p>
            <a:r>
              <a:rPr lang="en-US" sz="3600" dirty="0" smtClean="0">
                <a:solidFill>
                  <a:schemeClr val="accent1">
                    <a:lumMod val="50000"/>
                  </a:schemeClr>
                </a:solidFill>
              </a:rPr>
              <a:t>Reduced Patent Pendency and Backlog </a:t>
            </a:r>
          </a:p>
          <a:p>
            <a:r>
              <a:rPr lang="en-US" sz="3600" dirty="0" smtClean="0">
                <a:solidFill>
                  <a:schemeClr val="accent1">
                    <a:lumMod val="50000"/>
                  </a:schemeClr>
                </a:solidFill>
              </a:rPr>
              <a:t>Maintained Optimum Trademark Pendency</a:t>
            </a:r>
          </a:p>
          <a:p>
            <a:r>
              <a:rPr lang="en-US" sz="3600" dirty="0" smtClean="0">
                <a:solidFill>
                  <a:schemeClr val="accent1">
                    <a:lumMod val="50000"/>
                  </a:schemeClr>
                </a:solidFill>
              </a:rPr>
              <a:t>One of the Best Places to Work in Federal Government (Partnership for Public Service)</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15</a:t>
            </a:fld>
            <a:endParaRPr lang="en-US" dirty="0"/>
          </a:p>
        </p:txBody>
      </p:sp>
    </p:spTree>
    <p:extLst>
      <p:ext uri="{BB962C8B-B14F-4D97-AF65-F5344CB8AC3E}">
        <p14:creationId xmlns:p14="http://schemas.microsoft.com/office/powerpoint/2010/main" val="151586055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3600" dirty="0" smtClean="0">
              <a:solidFill>
                <a:schemeClr val="accent1">
                  <a:lumMod val="50000"/>
                </a:schemeClr>
              </a:solidFill>
            </a:endParaRPr>
          </a:p>
          <a:p>
            <a:pPr marL="0" indent="0" algn="ctr">
              <a:buNone/>
            </a:pPr>
            <a:endParaRPr lang="en-US" sz="3600" dirty="0">
              <a:solidFill>
                <a:schemeClr val="accent1">
                  <a:lumMod val="50000"/>
                </a:schemeClr>
              </a:solidFill>
            </a:endParaRPr>
          </a:p>
          <a:p>
            <a:pPr marL="0" indent="0" algn="ctr">
              <a:buNone/>
            </a:pPr>
            <a:r>
              <a:rPr lang="en-US" sz="3600" dirty="0" smtClean="0">
                <a:solidFill>
                  <a:schemeClr val="accent1">
                    <a:lumMod val="50000"/>
                  </a:schemeClr>
                </a:solidFill>
              </a:rPr>
              <a:t>Patent Enforcement: </a:t>
            </a:r>
            <a:br>
              <a:rPr lang="en-US" sz="3600" dirty="0" smtClean="0">
                <a:solidFill>
                  <a:schemeClr val="accent1">
                    <a:lumMod val="50000"/>
                  </a:schemeClr>
                </a:solidFill>
              </a:rPr>
            </a:br>
            <a:r>
              <a:rPr lang="en-US" sz="3600" dirty="0" smtClean="0">
                <a:solidFill>
                  <a:schemeClr val="accent1">
                    <a:lumMod val="50000"/>
                  </a:schemeClr>
                </a:solidFill>
              </a:rPr>
              <a:t>Benefits, Costs and </a:t>
            </a:r>
            <a:br>
              <a:rPr lang="en-US" sz="3600" dirty="0" smtClean="0">
                <a:solidFill>
                  <a:schemeClr val="accent1">
                    <a:lumMod val="50000"/>
                  </a:schemeClr>
                </a:solidFill>
              </a:rPr>
            </a:br>
            <a:r>
              <a:rPr lang="en-US" sz="3600" dirty="0" smtClean="0">
                <a:solidFill>
                  <a:schemeClr val="accent1">
                    <a:lumMod val="50000"/>
                  </a:schemeClr>
                </a:solidFill>
              </a:rPr>
              <a:t>Finding the Right Balance</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04732608-7A9B-4A3A-A9CA-467A96EB41D8}" type="slidenum">
              <a:rPr lang="en-US" smtClean="0"/>
              <a:pPr>
                <a:defRPr/>
              </a:pPr>
              <a:t>16</a:t>
            </a:fld>
            <a:endParaRPr lang="en-US" dirty="0"/>
          </a:p>
        </p:txBody>
      </p:sp>
    </p:spTree>
    <p:extLst>
      <p:ext uri="{BB962C8B-B14F-4D97-AF65-F5344CB8AC3E}">
        <p14:creationId xmlns:p14="http://schemas.microsoft.com/office/powerpoint/2010/main" val="16543085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Patent Litigation Costs</a:t>
            </a:r>
            <a:endParaRPr lang="en-US" dirty="0"/>
          </a:p>
        </p:txBody>
      </p:sp>
      <p:sp>
        <p:nvSpPr>
          <p:cNvPr id="3" name="Content Placeholder 2"/>
          <p:cNvSpPr>
            <a:spLocks noGrp="1"/>
          </p:cNvSpPr>
          <p:nvPr>
            <p:ph idx="1"/>
          </p:nvPr>
        </p:nvSpPr>
        <p:spPr>
          <a:xfrm>
            <a:off x="685800" y="1828800"/>
            <a:ext cx="7924800" cy="3124200"/>
          </a:xfrm>
        </p:spPr>
        <p:txBody>
          <a:bodyPr/>
          <a:lstStyle/>
          <a:p>
            <a:r>
              <a:rPr lang="en-US" sz="3600" dirty="0">
                <a:solidFill>
                  <a:schemeClr val="tx2">
                    <a:lumMod val="75000"/>
                  </a:schemeClr>
                </a:solidFill>
              </a:rPr>
              <a:t>&gt;$25M at risk: $5.5M</a:t>
            </a:r>
          </a:p>
          <a:p>
            <a:r>
              <a:rPr lang="en-US" sz="3600" dirty="0">
                <a:solidFill>
                  <a:schemeClr val="tx2">
                    <a:lumMod val="75000"/>
                  </a:schemeClr>
                </a:solidFill>
              </a:rPr>
              <a:t>$1M - $25M at risk: $2.6M</a:t>
            </a:r>
          </a:p>
          <a:p>
            <a:r>
              <a:rPr lang="en-US" sz="3600" dirty="0" smtClean="0">
                <a:solidFill>
                  <a:schemeClr val="tx2">
                    <a:lumMod val="75000"/>
                  </a:schemeClr>
                </a:solidFill>
              </a:rPr>
              <a:t>&lt;$1M at risk: $</a:t>
            </a:r>
            <a:r>
              <a:rPr lang="en-US" sz="3600" dirty="0" smtClean="0">
                <a:solidFill>
                  <a:schemeClr val="tx2">
                    <a:lumMod val="75000"/>
                  </a:schemeClr>
                </a:solidFill>
              </a:rPr>
              <a:t>700,000</a:t>
            </a:r>
          </a:p>
          <a:p>
            <a:endParaRPr lang="en-US" sz="2400" dirty="0" smtClean="0">
              <a:solidFill>
                <a:schemeClr val="tx2">
                  <a:lumMod val="75000"/>
                </a:schemeClr>
              </a:solidFill>
            </a:endParaRPr>
          </a:p>
          <a:p>
            <a:r>
              <a:rPr lang="en-US" sz="3600" dirty="0" smtClean="0">
                <a:solidFill>
                  <a:schemeClr val="tx2">
                    <a:lumMod val="75000"/>
                  </a:schemeClr>
                </a:solidFill>
              </a:rPr>
              <a:t>Defending vs. NPE suit modestly lower</a:t>
            </a:r>
          </a:p>
          <a:p>
            <a:pPr marL="0" indent="0">
              <a:buNone/>
            </a:pPr>
            <a:endParaRPr lang="en-US" sz="2400" dirty="0" smtClean="0">
              <a:solidFill>
                <a:schemeClr val="tx2">
                  <a:lumMod val="75000"/>
                </a:schemeClr>
              </a:solidFill>
            </a:endParaRPr>
          </a:p>
          <a:p>
            <a:pPr marL="0" indent="0">
              <a:buNone/>
            </a:pPr>
            <a:r>
              <a:rPr lang="en-US" sz="1400" dirty="0" smtClean="0">
                <a:solidFill>
                  <a:schemeClr val="tx2">
                    <a:lumMod val="75000"/>
                  </a:schemeClr>
                </a:solidFill>
              </a:rPr>
              <a:t>Average total litigation costs across all varieties of patent infringement suits</a:t>
            </a:r>
          </a:p>
          <a:p>
            <a:pPr marL="0" indent="0">
              <a:buNone/>
            </a:pPr>
            <a:r>
              <a:rPr lang="en-US" sz="1400" dirty="0" smtClean="0">
                <a:solidFill>
                  <a:schemeClr val="tx2">
                    <a:lumMod val="75000"/>
                  </a:schemeClr>
                </a:solidFill>
              </a:rPr>
              <a:t>Source: AIPLA Report of the Economic Survey 2013</a:t>
            </a:r>
            <a:endParaRPr lang="en-US" sz="1400" dirty="0">
              <a:solidFill>
                <a:schemeClr val="tx2">
                  <a:lumMod val="75000"/>
                </a:schemeClr>
              </a:solidFill>
            </a:endParaRP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17</a:t>
            </a:fld>
            <a:endParaRPr lang="en-US" dirty="0"/>
          </a:p>
        </p:txBody>
      </p:sp>
    </p:spTree>
    <p:extLst>
      <p:ext uri="{BB962C8B-B14F-4D97-AF65-F5344CB8AC3E}">
        <p14:creationId xmlns:p14="http://schemas.microsoft.com/office/powerpoint/2010/main" val="14480750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dirty="0" smtClean="0">
                <a:solidFill>
                  <a:schemeClr val="bg1"/>
                </a:solidFill>
              </a:rPr>
              <a:t>Patent Litigation Costs</a:t>
            </a:r>
            <a:endParaRPr lang="en-US" dirty="0">
              <a:solidFill>
                <a:schemeClr val="bg1"/>
              </a:solidFill>
            </a:endParaRPr>
          </a:p>
        </p:txBody>
      </p:sp>
      <p:sp>
        <p:nvSpPr>
          <p:cNvPr id="3" name="Content Placeholder 2"/>
          <p:cNvSpPr>
            <a:spLocks noGrp="1"/>
          </p:cNvSpPr>
          <p:nvPr>
            <p:ph idx="1"/>
          </p:nvPr>
        </p:nvSpPr>
        <p:spPr/>
        <p:txBody>
          <a:bodyPr/>
          <a:lstStyle/>
          <a:p>
            <a:r>
              <a:rPr lang="en-US" sz="3600" dirty="0" smtClean="0">
                <a:solidFill>
                  <a:schemeClr val="accent1">
                    <a:lumMod val="50000"/>
                  </a:schemeClr>
                </a:solidFill>
              </a:rPr>
              <a:t>Responding to Complaint</a:t>
            </a:r>
          </a:p>
          <a:p>
            <a:pPr marL="0" indent="0">
              <a:buNone/>
            </a:pPr>
            <a:endParaRPr lang="en-US" sz="1400" dirty="0" smtClean="0">
              <a:solidFill>
                <a:schemeClr val="accent1">
                  <a:lumMod val="50000"/>
                </a:schemeClr>
              </a:solidFill>
            </a:endParaRPr>
          </a:p>
          <a:p>
            <a:r>
              <a:rPr lang="en-US" sz="3600" dirty="0" smtClean="0">
                <a:solidFill>
                  <a:schemeClr val="accent1">
                    <a:lumMod val="50000"/>
                  </a:schemeClr>
                </a:solidFill>
              </a:rPr>
              <a:t>Discovery</a:t>
            </a:r>
          </a:p>
          <a:p>
            <a:pPr marL="0" indent="0">
              <a:buNone/>
            </a:pPr>
            <a:endParaRPr lang="en-US" sz="1400" dirty="0" smtClean="0">
              <a:solidFill>
                <a:schemeClr val="accent1">
                  <a:lumMod val="50000"/>
                </a:schemeClr>
              </a:solidFill>
            </a:endParaRPr>
          </a:p>
          <a:p>
            <a:r>
              <a:rPr lang="en-US" sz="3600" dirty="0" smtClean="0">
                <a:solidFill>
                  <a:schemeClr val="accent1">
                    <a:lumMod val="50000"/>
                  </a:schemeClr>
                </a:solidFill>
              </a:rPr>
              <a:t>Experts</a:t>
            </a:r>
          </a:p>
          <a:p>
            <a:pPr marL="0" indent="0">
              <a:buNone/>
            </a:pPr>
            <a:endParaRPr lang="en-US" sz="1400" dirty="0" smtClean="0">
              <a:solidFill>
                <a:schemeClr val="accent1">
                  <a:lumMod val="50000"/>
                </a:schemeClr>
              </a:solidFill>
            </a:endParaRPr>
          </a:p>
          <a:p>
            <a:r>
              <a:rPr lang="en-US" sz="3600" dirty="0" smtClean="0">
                <a:solidFill>
                  <a:schemeClr val="accent1">
                    <a:lumMod val="50000"/>
                  </a:schemeClr>
                </a:solidFill>
              </a:rPr>
              <a:t>Trial </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04732608-7A9B-4A3A-A9CA-467A96EB41D8}" type="slidenum">
              <a:rPr lang="en-US" smtClean="0"/>
              <a:pPr>
                <a:defRPr/>
              </a:pPr>
              <a:t>18</a:t>
            </a:fld>
            <a:endParaRPr lang="en-US" dirty="0"/>
          </a:p>
        </p:txBody>
      </p:sp>
    </p:spTree>
    <p:extLst>
      <p:ext uri="{BB962C8B-B14F-4D97-AF65-F5344CB8AC3E}">
        <p14:creationId xmlns:p14="http://schemas.microsoft.com/office/powerpoint/2010/main" val="5477602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dirty="0" smtClean="0">
                <a:solidFill>
                  <a:schemeClr val="bg1"/>
                </a:solidFill>
              </a:rPr>
              <a:t>Strategic &amp; Financial Asymmetry</a:t>
            </a:r>
            <a:endParaRPr lang="en-US" dirty="0">
              <a:solidFill>
                <a:schemeClr val="bg1"/>
              </a:solidFill>
            </a:endParaRPr>
          </a:p>
        </p:txBody>
      </p:sp>
      <p:sp>
        <p:nvSpPr>
          <p:cNvPr id="3" name="Content Placeholder 2"/>
          <p:cNvSpPr>
            <a:spLocks noGrp="1"/>
          </p:cNvSpPr>
          <p:nvPr>
            <p:ph idx="1"/>
          </p:nvPr>
        </p:nvSpPr>
        <p:spPr>
          <a:xfrm>
            <a:off x="685800" y="1828800"/>
            <a:ext cx="7924800" cy="3124200"/>
          </a:xfrm>
        </p:spPr>
        <p:txBody>
          <a:bodyPr/>
          <a:lstStyle/>
          <a:p>
            <a:r>
              <a:rPr lang="en-US" sz="3600" dirty="0" smtClean="0">
                <a:solidFill>
                  <a:schemeClr val="tx2">
                    <a:lumMod val="75000"/>
                  </a:schemeClr>
                </a:solidFill>
              </a:rPr>
              <a:t>Risk of patent counterclaims</a:t>
            </a:r>
          </a:p>
          <a:p>
            <a:endParaRPr lang="en-US" sz="1400" dirty="0" smtClean="0">
              <a:solidFill>
                <a:schemeClr val="tx2">
                  <a:lumMod val="75000"/>
                </a:schemeClr>
              </a:solidFill>
            </a:endParaRPr>
          </a:p>
          <a:p>
            <a:r>
              <a:rPr lang="en-US" sz="3600" dirty="0" smtClean="0">
                <a:solidFill>
                  <a:schemeClr val="tx2">
                    <a:lumMod val="75000"/>
                  </a:schemeClr>
                </a:solidFill>
              </a:rPr>
              <a:t>Risk of disrupting relationships</a:t>
            </a:r>
          </a:p>
          <a:p>
            <a:endParaRPr lang="en-US" sz="1400" dirty="0" smtClean="0">
              <a:solidFill>
                <a:schemeClr val="tx2">
                  <a:lumMod val="75000"/>
                </a:schemeClr>
              </a:solidFill>
            </a:endParaRPr>
          </a:p>
          <a:p>
            <a:r>
              <a:rPr lang="en-US" sz="3600" dirty="0" smtClean="0">
                <a:solidFill>
                  <a:schemeClr val="tx2">
                    <a:lumMod val="75000"/>
                  </a:schemeClr>
                </a:solidFill>
              </a:rPr>
              <a:t>Discovery burden and costs</a:t>
            </a:r>
          </a:p>
          <a:p>
            <a:endParaRPr lang="en-US" sz="1400" dirty="0" smtClean="0">
              <a:solidFill>
                <a:schemeClr val="tx2">
                  <a:lumMod val="75000"/>
                </a:schemeClr>
              </a:solidFill>
            </a:endParaRPr>
          </a:p>
          <a:p>
            <a:r>
              <a:rPr lang="en-US" sz="3600" dirty="0" smtClean="0">
                <a:solidFill>
                  <a:schemeClr val="tx2">
                    <a:lumMod val="75000"/>
                  </a:schemeClr>
                </a:solidFill>
              </a:rPr>
              <a:t>Timing/amount of attorney’s fees</a:t>
            </a:r>
          </a:p>
          <a:p>
            <a:pPr marL="0" indent="0">
              <a:buNone/>
            </a:pPr>
            <a:endParaRPr lang="en-US" sz="3600" dirty="0" smtClean="0">
              <a:solidFill>
                <a:schemeClr val="tx2">
                  <a:lumMod val="75000"/>
                </a:schemeClr>
              </a:solidFill>
            </a:endParaRP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19</a:t>
            </a:fld>
            <a:endParaRPr lang="en-US" dirty="0"/>
          </a:p>
        </p:txBody>
      </p:sp>
    </p:spTree>
    <p:extLst>
      <p:ext uri="{BB962C8B-B14F-4D97-AF65-F5344CB8AC3E}">
        <p14:creationId xmlns:p14="http://schemas.microsoft.com/office/powerpoint/2010/main" val="20308120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3600" dirty="0" smtClean="0">
              <a:solidFill>
                <a:schemeClr val="accent1">
                  <a:lumMod val="50000"/>
                </a:schemeClr>
              </a:solidFill>
            </a:endParaRPr>
          </a:p>
          <a:p>
            <a:pPr marL="0" indent="0" algn="ctr">
              <a:buNone/>
            </a:pPr>
            <a:endParaRPr lang="en-US" sz="3600" dirty="0">
              <a:solidFill>
                <a:schemeClr val="accent1">
                  <a:lumMod val="50000"/>
                </a:schemeClr>
              </a:solidFill>
            </a:endParaRPr>
          </a:p>
          <a:p>
            <a:pPr marL="0" indent="0" algn="ctr">
              <a:buNone/>
            </a:pPr>
            <a:r>
              <a:rPr lang="en-US" sz="3600" dirty="0" smtClean="0">
                <a:solidFill>
                  <a:schemeClr val="accent1">
                    <a:lumMod val="50000"/>
                  </a:schemeClr>
                </a:solidFill>
              </a:rPr>
              <a:t>From Silicon Valley to </a:t>
            </a:r>
            <a:br>
              <a:rPr lang="en-US" sz="3600" dirty="0" smtClean="0">
                <a:solidFill>
                  <a:schemeClr val="accent1">
                    <a:lumMod val="50000"/>
                  </a:schemeClr>
                </a:solidFill>
              </a:rPr>
            </a:br>
            <a:r>
              <a:rPr lang="en-US" sz="3600" dirty="0" smtClean="0">
                <a:solidFill>
                  <a:schemeClr val="accent1">
                    <a:lumMod val="50000"/>
                  </a:schemeClr>
                </a:solidFill>
              </a:rPr>
              <a:t>Washington, DC </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04732608-7A9B-4A3A-A9CA-467A96EB41D8}" type="slidenum">
              <a:rPr lang="en-US" smtClean="0"/>
              <a:pPr>
                <a:defRPr/>
              </a:pPr>
              <a:t>2</a:t>
            </a:fld>
            <a:endParaRPr lang="en-US" dirty="0"/>
          </a:p>
        </p:txBody>
      </p:sp>
    </p:spTree>
    <p:extLst>
      <p:ext uri="{BB962C8B-B14F-4D97-AF65-F5344CB8AC3E}">
        <p14:creationId xmlns:p14="http://schemas.microsoft.com/office/powerpoint/2010/main" val="34805273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dirty="0" smtClean="0">
                <a:solidFill>
                  <a:schemeClr val="bg1"/>
                </a:solidFill>
              </a:rPr>
              <a:t>Asking the Right Question</a:t>
            </a:r>
            <a:endParaRPr lang="en-US" dirty="0">
              <a:solidFill>
                <a:schemeClr val="bg1"/>
              </a:solidFill>
            </a:endParaRPr>
          </a:p>
        </p:txBody>
      </p:sp>
      <p:sp>
        <p:nvSpPr>
          <p:cNvPr id="3" name="Content Placeholder 2"/>
          <p:cNvSpPr>
            <a:spLocks noGrp="1"/>
          </p:cNvSpPr>
          <p:nvPr>
            <p:ph idx="1"/>
          </p:nvPr>
        </p:nvSpPr>
        <p:spPr>
          <a:xfrm>
            <a:off x="685800" y="1828800"/>
            <a:ext cx="7924800" cy="3124200"/>
          </a:xfrm>
        </p:spPr>
        <p:txBody>
          <a:bodyPr/>
          <a:lstStyle/>
          <a:p>
            <a:endParaRPr lang="en-US" sz="1400" dirty="0" smtClean="0">
              <a:solidFill>
                <a:schemeClr val="tx2">
                  <a:lumMod val="75000"/>
                </a:schemeClr>
              </a:solidFill>
            </a:endParaRPr>
          </a:p>
          <a:p>
            <a:r>
              <a:rPr lang="en-US" sz="3600" strike="sngStrike" dirty="0" smtClean="0">
                <a:solidFill>
                  <a:schemeClr val="tx2">
                    <a:lumMod val="75000"/>
                  </a:schemeClr>
                </a:solidFill>
              </a:rPr>
              <a:t>What is the type of patent holder?</a:t>
            </a:r>
          </a:p>
          <a:p>
            <a:endParaRPr lang="en-US" sz="1400" dirty="0" smtClean="0">
              <a:solidFill>
                <a:schemeClr val="tx2">
                  <a:lumMod val="75000"/>
                </a:schemeClr>
              </a:solidFill>
            </a:endParaRPr>
          </a:p>
          <a:p>
            <a:r>
              <a:rPr lang="en-US" sz="3600" strike="sngStrike" dirty="0" smtClean="0">
                <a:solidFill>
                  <a:schemeClr val="tx2">
                    <a:lumMod val="75000"/>
                  </a:schemeClr>
                </a:solidFill>
              </a:rPr>
              <a:t>How does the patent holder intend to use the patent?</a:t>
            </a:r>
          </a:p>
          <a:p>
            <a:endParaRPr lang="en-US" sz="1400" dirty="0" smtClean="0">
              <a:solidFill>
                <a:schemeClr val="tx2">
                  <a:lumMod val="75000"/>
                </a:schemeClr>
              </a:solidFill>
            </a:endParaRPr>
          </a:p>
          <a:p>
            <a:r>
              <a:rPr lang="en-US" sz="3600" strike="sngStrike" dirty="0" smtClean="0">
                <a:solidFill>
                  <a:schemeClr val="tx2">
                    <a:lumMod val="75000"/>
                  </a:schemeClr>
                </a:solidFill>
              </a:rPr>
              <a:t>What is the type of accused infringer?</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20</a:t>
            </a:fld>
            <a:endParaRPr lang="en-US" dirty="0"/>
          </a:p>
        </p:txBody>
      </p:sp>
    </p:spTree>
    <p:extLst>
      <p:ext uri="{BB962C8B-B14F-4D97-AF65-F5344CB8AC3E}">
        <p14:creationId xmlns:p14="http://schemas.microsoft.com/office/powerpoint/2010/main" val="3719503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dirty="0" smtClean="0">
                <a:solidFill>
                  <a:schemeClr val="bg1"/>
                </a:solidFill>
              </a:rPr>
              <a:t>Asking the Right Question</a:t>
            </a:r>
            <a:endParaRPr lang="en-US" dirty="0">
              <a:solidFill>
                <a:schemeClr val="bg1"/>
              </a:solidFill>
            </a:endParaRPr>
          </a:p>
        </p:txBody>
      </p:sp>
      <p:sp>
        <p:nvSpPr>
          <p:cNvPr id="3" name="Content Placeholder 2"/>
          <p:cNvSpPr>
            <a:spLocks noGrp="1"/>
          </p:cNvSpPr>
          <p:nvPr>
            <p:ph idx="1"/>
          </p:nvPr>
        </p:nvSpPr>
        <p:spPr>
          <a:xfrm>
            <a:off x="685800" y="1828800"/>
            <a:ext cx="7924800" cy="3124200"/>
          </a:xfrm>
        </p:spPr>
        <p:txBody>
          <a:bodyPr/>
          <a:lstStyle/>
          <a:p>
            <a:endParaRPr lang="en-US" sz="3600" dirty="0" smtClean="0">
              <a:solidFill>
                <a:schemeClr val="tx2">
                  <a:lumMod val="75000"/>
                </a:schemeClr>
              </a:solidFill>
            </a:endParaRPr>
          </a:p>
          <a:p>
            <a:endParaRPr lang="en-US" sz="1400" dirty="0" smtClean="0">
              <a:solidFill>
                <a:schemeClr val="tx2">
                  <a:lumMod val="75000"/>
                </a:schemeClr>
              </a:solidFill>
            </a:endParaRPr>
          </a:p>
          <a:p>
            <a:pPr marL="0" indent="0" algn="ctr">
              <a:buNone/>
            </a:pPr>
            <a:r>
              <a:rPr lang="en-US" sz="3600" dirty="0" smtClean="0">
                <a:solidFill>
                  <a:schemeClr val="tx2">
                    <a:lumMod val="75000"/>
                  </a:schemeClr>
                </a:solidFill>
              </a:rPr>
              <a:t>Does the system prevent </a:t>
            </a:r>
          </a:p>
          <a:p>
            <a:pPr marL="0" indent="0" algn="ctr">
              <a:buNone/>
            </a:pPr>
            <a:r>
              <a:rPr lang="en-US" sz="3600" b="1" i="1" dirty="0" smtClean="0">
                <a:solidFill>
                  <a:schemeClr val="tx2">
                    <a:lumMod val="75000"/>
                  </a:schemeClr>
                </a:solidFill>
              </a:rPr>
              <a:t>abusive</a:t>
            </a:r>
            <a:r>
              <a:rPr lang="en-US" sz="3600" dirty="0" smtClean="0">
                <a:solidFill>
                  <a:schemeClr val="tx2">
                    <a:lumMod val="75000"/>
                  </a:schemeClr>
                </a:solidFill>
              </a:rPr>
              <a:t> </a:t>
            </a:r>
            <a:r>
              <a:rPr lang="en-US" sz="3600" b="1" i="1" dirty="0" smtClean="0">
                <a:solidFill>
                  <a:schemeClr val="tx2">
                    <a:lumMod val="75000"/>
                  </a:schemeClr>
                </a:solidFill>
              </a:rPr>
              <a:t>behavior</a:t>
            </a:r>
            <a:r>
              <a:rPr lang="en-US" sz="3600" dirty="0" smtClean="0">
                <a:solidFill>
                  <a:schemeClr val="tx2">
                    <a:lumMod val="75000"/>
                  </a:schemeClr>
                </a:solidFill>
              </a:rPr>
              <a:t> </a:t>
            </a:r>
          </a:p>
          <a:p>
            <a:pPr marL="0" indent="0" algn="ctr">
              <a:buNone/>
            </a:pPr>
            <a:r>
              <a:rPr lang="en-US" sz="3600" dirty="0" smtClean="0">
                <a:solidFill>
                  <a:schemeClr val="tx2">
                    <a:lumMod val="75000"/>
                  </a:schemeClr>
                </a:solidFill>
              </a:rPr>
              <a:t>and facilitate innovation?</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21</a:t>
            </a:fld>
            <a:endParaRPr lang="en-US" dirty="0"/>
          </a:p>
        </p:txBody>
      </p:sp>
    </p:spTree>
    <p:extLst>
      <p:ext uri="{BB962C8B-B14F-4D97-AF65-F5344CB8AC3E}">
        <p14:creationId xmlns:p14="http://schemas.microsoft.com/office/powerpoint/2010/main" val="3028822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Ways To Achieve Balance</a:t>
            </a:r>
            <a:endParaRPr lang="en-US" dirty="0"/>
          </a:p>
        </p:txBody>
      </p:sp>
      <p:sp>
        <p:nvSpPr>
          <p:cNvPr id="3" name="Content Placeholder 2"/>
          <p:cNvSpPr>
            <a:spLocks noGrp="1"/>
          </p:cNvSpPr>
          <p:nvPr>
            <p:ph idx="1"/>
          </p:nvPr>
        </p:nvSpPr>
        <p:spPr>
          <a:xfrm>
            <a:off x="685800" y="1981200"/>
            <a:ext cx="7924800" cy="3124200"/>
          </a:xfrm>
        </p:spPr>
        <p:txBody>
          <a:bodyPr/>
          <a:lstStyle/>
          <a:p>
            <a:r>
              <a:rPr lang="en-US" sz="3600" dirty="0" smtClean="0">
                <a:solidFill>
                  <a:schemeClr val="tx2">
                    <a:lumMod val="75000"/>
                  </a:schemeClr>
                </a:solidFill>
              </a:rPr>
              <a:t>Legislation</a:t>
            </a:r>
          </a:p>
          <a:p>
            <a:endParaRPr lang="en-US" sz="3600" dirty="0" smtClean="0">
              <a:solidFill>
                <a:schemeClr val="tx2">
                  <a:lumMod val="75000"/>
                </a:schemeClr>
              </a:solidFill>
            </a:endParaRPr>
          </a:p>
          <a:p>
            <a:r>
              <a:rPr lang="en-US" sz="3600" dirty="0" smtClean="0">
                <a:solidFill>
                  <a:schemeClr val="tx2">
                    <a:lumMod val="75000"/>
                  </a:schemeClr>
                </a:solidFill>
              </a:rPr>
              <a:t>Judicial Developments</a:t>
            </a:r>
          </a:p>
          <a:p>
            <a:endParaRPr lang="en-US" sz="3600" dirty="0" smtClean="0">
              <a:solidFill>
                <a:schemeClr val="tx2">
                  <a:lumMod val="75000"/>
                </a:schemeClr>
              </a:solidFill>
            </a:endParaRPr>
          </a:p>
          <a:p>
            <a:r>
              <a:rPr lang="en-US" sz="3600" dirty="0" smtClean="0">
                <a:solidFill>
                  <a:schemeClr val="tx2">
                    <a:lumMod val="75000"/>
                  </a:schemeClr>
                </a:solidFill>
              </a:rPr>
              <a:t>Administrative/PTO Initiatives</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22</a:t>
            </a:fld>
            <a:endParaRPr lang="en-US" dirty="0"/>
          </a:p>
        </p:txBody>
      </p:sp>
    </p:spTree>
    <p:extLst>
      <p:ext uri="{BB962C8B-B14F-4D97-AF65-F5344CB8AC3E}">
        <p14:creationId xmlns:p14="http://schemas.microsoft.com/office/powerpoint/2010/main" val="3888752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667000"/>
            <a:ext cx="7772400" cy="1500187"/>
          </a:xfrm>
        </p:spPr>
        <p:txBody>
          <a:bodyPr/>
          <a:lstStyle/>
          <a:p>
            <a:pPr algn="ctr"/>
            <a:r>
              <a:rPr lang="en-US" sz="3600" dirty="0" smtClean="0">
                <a:solidFill>
                  <a:schemeClr val="accent1">
                    <a:lumMod val="50000"/>
                  </a:schemeClr>
                </a:solidFill>
              </a:rPr>
              <a:t>USPTO Commitment to Quality</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B7F0611A-51F9-483E-B586-0D9DA2D07630}" type="slidenum">
              <a:rPr lang="en-US" smtClean="0"/>
              <a:pPr>
                <a:defRPr/>
              </a:pPr>
              <a:t>23</a:t>
            </a:fld>
            <a:endParaRPr lang="en-US" dirty="0"/>
          </a:p>
        </p:txBody>
      </p:sp>
    </p:spTree>
    <p:extLst>
      <p:ext uri="{BB962C8B-B14F-4D97-AF65-F5344CB8AC3E}">
        <p14:creationId xmlns:p14="http://schemas.microsoft.com/office/powerpoint/2010/main" val="313030507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Aspects of Quality</a:t>
            </a:r>
            <a:endParaRPr lang="en-US" dirty="0"/>
          </a:p>
        </p:txBody>
      </p:sp>
      <p:sp>
        <p:nvSpPr>
          <p:cNvPr id="3" name="Content Placeholder 2"/>
          <p:cNvSpPr>
            <a:spLocks noGrp="1"/>
          </p:cNvSpPr>
          <p:nvPr>
            <p:ph idx="1"/>
          </p:nvPr>
        </p:nvSpPr>
        <p:spPr>
          <a:xfrm>
            <a:off x="685800" y="1828800"/>
            <a:ext cx="7924800" cy="3429000"/>
          </a:xfrm>
        </p:spPr>
        <p:txBody>
          <a:bodyPr/>
          <a:lstStyle/>
          <a:p>
            <a:endParaRPr lang="en-US" sz="3600" dirty="0" smtClean="0">
              <a:solidFill>
                <a:schemeClr val="tx2">
                  <a:lumMod val="75000"/>
                </a:schemeClr>
              </a:solidFill>
            </a:endParaRPr>
          </a:p>
          <a:p>
            <a:r>
              <a:rPr lang="en-US" sz="3600" dirty="0" smtClean="0">
                <a:solidFill>
                  <a:schemeClr val="tx2">
                    <a:lumMod val="75000"/>
                  </a:schemeClr>
                </a:solidFill>
              </a:rPr>
              <a:t>Statutory Compliance</a:t>
            </a:r>
          </a:p>
          <a:p>
            <a:endParaRPr lang="en-US" sz="3600" dirty="0" smtClean="0">
              <a:solidFill>
                <a:schemeClr val="tx2">
                  <a:lumMod val="75000"/>
                </a:schemeClr>
              </a:solidFill>
            </a:endParaRPr>
          </a:p>
          <a:p>
            <a:r>
              <a:rPr lang="en-US" sz="3600" dirty="0" smtClean="0">
                <a:solidFill>
                  <a:schemeClr val="tx2">
                    <a:lumMod val="75000"/>
                  </a:schemeClr>
                </a:solidFill>
              </a:rPr>
              <a:t>Accurate and Timely Examination</a:t>
            </a:r>
          </a:p>
          <a:p>
            <a:endParaRPr lang="en-US" sz="3600" dirty="0" smtClean="0">
              <a:solidFill>
                <a:schemeClr val="tx2">
                  <a:lumMod val="75000"/>
                </a:schemeClr>
              </a:solidFill>
            </a:endParaRPr>
          </a:p>
          <a:p>
            <a:r>
              <a:rPr lang="en-US" sz="3600" dirty="0" smtClean="0">
                <a:solidFill>
                  <a:schemeClr val="tx2">
                    <a:lumMod val="75000"/>
                  </a:schemeClr>
                </a:solidFill>
              </a:rPr>
              <a:t>Encourages More Innovation </a:t>
            </a:r>
            <a:endParaRPr lang="en-US" sz="3600" dirty="0">
              <a:solidFill>
                <a:schemeClr val="tx2">
                  <a:lumMod val="75000"/>
                </a:schemeClr>
              </a:solidFill>
            </a:endParaRPr>
          </a:p>
          <a:p>
            <a:pPr marL="0" indent="0">
              <a:buNone/>
            </a:pPr>
            <a:endParaRPr lang="en-US" sz="3600" dirty="0" smtClean="0"/>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24</a:t>
            </a:fld>
            <a:endParaRPr lang="en-US" dirty="0"/>
          </a:p>
        </p:txBody>
      </p:sp>
    </p:spTree>
    <p:extLst>
      <p:ext uri="{BB962C8B-B14F-4D97-AF65-F5344CB8AC3E}">
        <p14:creationId xmlns:p14="http://schemas.microsoft.com/office/powerpoint/2010/main" val="19817491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Enhanced Patent Quality Initiative</a:t>
            </a:r>
            <a:endParaRPr lang="en-US" dirty="0"/>
          </a:p>
        </p:txBody>
      </p:sp>
      <p:sp>
        <p:nvSpPr>
          <p:cNvPr id="3" name="Content Placeholder 2"/>
          <p:cNvSpPr>
            <a:spLocks noGrp="1"/>
          </p:cNvSpPr>
          <p:nvPr>
            <p:ph idx="1"/>
          </p:nvPr>
        </p:nvSpPr>
        <p:spPr>
          <a:xfrm>
            <a:off x="685800" y="1828800"/>
            <a:ext cx="7924800" cy="3429000"/>
          </a:xfrm>
        </p:spPr>
        <p:txBody>
          <a:bodyPr/>
          <a:lstStyle/>
          <a:p>
            <a:pPr marL="0" indent="0" algn="ctr">
              <a:buNone/>
            </a:pPr>
            <a:endParaRPr lang="en-US" sz="3600" dirty="0" smtClean="0">
              <a:solidFill>
                <a:schemeClr val="tx2">
                  <a:lumMod val="75000"/>
                </a:schemeClr>
              </a:solidFill>
            </a:endParaRPr>
          </a:p>
          <a:p>
            <a:pPr marL="0" indent="0" algn="ctr">
              <a:buNone/>
            </a:pPr>
            <a:r>
              <a:rPr lang="en-US" sz="3600" b="1" i="1" dirty="0" smtClean="0">
                <a:solidFill>
                  <a:schemeClr val="tx2">
                    <a:lumMod val="75000"/>
                  </a:schemeClr>
                </a:solidFill>
              </a:rPr>
              <a:t>“All Hands On Deck”</a:t>
            </a:r>
          </a:p>
          <a:p>
            <a:pPr marL="0" indent="0" algn="ctr">
              <a:buNone/>
            </a:pPr>
            <a:endParaRPr lang="en-US" sz="2400" dirty="0" smtClean="0">
              <a:solidFill>
                <a:schemeClr val="tx2">
                  <a:lumMod val="75000"/>
                </a:schemeClr>
              </a:solidFill>
            </a:endParaRPr>
          </a:p>
          <a:p>
            <a:pPr marL="0" indent="0" algn="ctr">
              <a:buNone/>
            </a:pPr>
            <a:r>
              <a:rPr lang="en-US" sz="3600" dirty="0" smtClean="0">
                <a:solidFill>
                  <a:schemeClr val="tx2">
                    <a:lumMod val="75000"/>
                  </a:schemeClr>
                </a:solidFill>
              </a:rPr>
              <a:t>Existing Initiatives</a:t>
            </a:r>
          </a:p>
          <a:p>
            <a:pPr marL="0" indent="0" algn="ctr">
              <a:buNone/>
            </a:pPr>
            <a:r>
              <a:rPr lang="en-US" sz="3600" dirty="0" smtClean="0">
                <a:solidFill>
                  <a:schemeClr val="tx2">
                    <a:lumMod val="75000"/>
                  </a:schemeClr>
                </a:solidFill>
              </a:rPr>
              <a:t>+</a:t>
            </a:r>
          </a:p>
          <a:p>
            <a:pPr marL="0" indent="0" algn="ctr">
              <a:buNone/>
            </a:pPr>
            <a:r>
              <a:rPr lang="en-US" sz="3600" dirty="0" smtClean="0">
                <a:solidFill>
                  <a:schemeClr val="tx2">
                    <a:lumMod val="75000"/>
                  </a:schemeClr>
                </a:solidFill>
              </a:rPr>
              <a:t>Additional Improvements Following Public Input</a:t>
            </a:r>
            <a:endParaRPr lang="en-US" sz="3600" dirty="0">
              <a:solidFill>
                <a:schemeClr val="tx2">
                  <a:lumMod val="75000"/>
                </a:schemeClr>
              </a:solidFill>
            </a:endParaRPr>
          </a:p>
          <a:p>
            <a:pPr marL="0" indent="0">
              <a:buNone/>
            </a:pPr>
            <a:endParaRPr lang="en-US" sz="3600" dirty="0" smtClean="0"/>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25</a:t>
            </a:fld>
            <a:endParaRPr lang="en-US" dirty="0"/>
          </a:p>
        </p:txBody>
      </p:sp>
    </p:spTree>
    <p:extLst>
      <p:ext uri="{BB962C8B-B14F-4D97-AF65-F5344CB8AC3E}">
        <p14:creationId xmlns:p14="http://schemas.microsoft.com/office/powerpoint/2010/main" val="38949900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Quality: What We’re Doing Now</a:t>
            </a:r>
            <a:endParaRPr lang="en-US" dirty="0"/>
          </a:p>
        </p:txBody>
      </p:sp>
      <p:sp>
        <p:nvSpPr>
          <p:cNvPr id="3" name="Content Placeholder 2"/>
          <p:cNvSpPr>
            <a:spLocks noGrp="1"/>
          </p:cNvSpPr>
          <p:nvPr>
            <p:ph idx="1"/>
          </p:nvPr>
        </p:nvSpPr>
        <p:spPr>
          <a:xfrm>
            <a:off x="685800" y="1752600"/>
            <a:ext cx="7924800" cy="3429000"/>
          </a:xfrm>
        </p:spPr>
        <p:txBody>
          <a:bodyPr/>
          <a:lstStyle/>
          <a:p>
            <a:r>
              <a:rPr lang="en-US" sz="3600" dirty="0" smtClean="0">
                <a:solidFill>
                  <a:schemeClr val="tx2">
                    <a:lumMod val="75000"/>
                  </a:schemeClr>
                </a:solidFill>
              </a:rPr>
              <a:t>Improved </a:t>
            </a:r>
            <a:r>
              <a:rPr lang="en-US" sz="3600" dirty="0">
                <a:solidFill>
                  <a:schemeClr val="tx2">
                    <a:lumMod val="75000"/>
                  </a:schemeClr>
                </a:solidFill>
              </a:rPr>
              <a:t>patent claim </a:t>
            </a:r>
            <a:r>
              <a:rPr lang="en-US" sz="3600" dirty="0" smtClean="0">
                <a:solidFill>
                  <a:schemeClr val="tx2">
                    <a:lumMod val="75000"/>
                  </a:schemeClr>
                </a:solidFill>
              </a:rPr>
              <a:t>clarity</a:t>
            </a:r>
          </a:p>
          <a:p>
            <a:pPr lvl="1"/>
            <a:r>
              <a:rPr lang="en-US" sz="2400" dirty="0" smtClean="0">
                <a:solidFill>
                  <a:schemeClr val="tx2">
                    <a:lumMod val="75000"/>
                  </a:schemeClr>
                </a:solidFill>
              </a:rPr>
              <a:t>Increased scrutiny</a:t>
            </a:r>
          </a:p>
          <a:p>
            <a:pPr lvl="1"/>
            <a:r>
              <a:rPr lang="en-US" sz="2400" dirty="0" smtClean="0">
                <a:solidFill>
                  <a:schemeClr val="tx2">
                    <a:lumMod val="75000"/>
                  </a:schemeClr>
                </a:solidFill>
              </a:rPr>
              <a:t>Targeted training/section 112(f)</a:t>
            </a:r>
          </a:p>
          <a:p>
            <a:pPr lvl="1"/>
            <a:r>
              <a:rPr lang="en-US" sz="2400" dirty="0" smtClean="0">
                <a:solidFill>
                  <a:schemeClr val="tx2">
                    <a:lumMod val="75000"/>
                  </a:schemeClr>
                </a:solidFill>
              </a:rPr>
              <a:t>Glossary pilot</a:t>
            </a:r>
          </a:p>
          <a:p>
            <a:r>
              <a:rPr lang="en-US" sz="3600" dirty="0" smtClean="0">
                <a:solidFill>
                  <a:schemeClr val="tx2">
                    <a:lumMod val="75000"/>
                  </a:schemeClr>
                </a:solidFill>
              </a:rPr>
              <a:t>Expanded technical </a:t>
            </a:r>
            <a:r>
              <a:rPr lang="en-US" sz="3600" dirty="0">
                <a:solidFill>
                  <a:schemeClr val="tx2">
                    <a:lumMod val="75000"/>
                  </a:schemeClr>
                </a:solidFill>
              </a:rPr>
              <a:t>training for examiners</a:t>
            </a:r>
          </a:p>
          <a:p>
            <a:r>
              <a:rPr lang="en-US" sz="3600" dirty="0" smtClean="0">
                <a:solidFill>
                  <a:schemeClr val="tx2">
                    <a:lumMod val="75000"/>
                  </a:schemeClr>
                </a:solidFill>
              </a:rPr>
              <a:t>International harmonization</a:t>
            </a:r>
          </a:p>
          <a:p>
            <a:pPr lvl="1"/>
            <a:r>
              <a:rPr lang="en-US" sz="2400" dirty="0" smtClean="0">
                <a:solidFill>
                  <a:schemeClr val="tx2">
                    <a:lumMod val="75000"/>
                  </a:schemeClr>
                </a:solidFill>
              </a:rPr>
              <a:t>Patent Prosecution Highway</a:t>
            </a:r>
          </a:p>
          <a:p>
            <a:pPr lvl="1"/>
            <a:r>
              <a:rPr lang="en-US" sz="2400" dirty="0" smtClean="0">
                <a:solidFill>
                  <a:schemeClr val="tx2">
                    <a:lumMod val="75000"/>
                  </a:schemeClr>
                </a:solidFill>
              </a:rPr>
              <a:t>Common Citation Document</a:t>
            </a:r>
          </a:p>
          <a:p>
            <a:pPr marL="0" indent="0">
              <a:buNone/>
            </a:pPr>
            <a:endParaRPr lang="en-US" sz="3600" dirty="0" smtClean="0"/>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26</a:t>
            </a:fld>
            <a:endParaRPr lang="en-US" dirty="0"/>
          </a:p>
        </p:txBody>
      </p:sp>
    </p:spTree>
    <p:extLst>
      <p:ext uri="{BB962C8B-B14F-4D97-AF65-F5344CB8AC3E}">
        <p14:creationId xmlns:p14="http://schemas.microsoft.com/office/powerpoint/2010/main" val="34498200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Quality: What We’re Doing Now</a:t>
            </a:r>
            <a:endParaRPr lang="en-US" dirty="0"/>
          </a:p>
        </p:txBody>
      </p:sp>
      <p:sp>
        <p:nvSpPr>
          <p:cNvPr id="3" name="Content Placeholder 2"/>
          <p:cNvSpPr>
            <a:spLocks noGrp="1"/>
          </p:cNvSpPr>
          <p:nvPr>
            <p:ph idx="1"/>
          </p:nvPr>
        </p:nvSpPr>
        <p:spPr>
          <a:xfrm>
            <a:off x="685800" y="1828800"/>
            <a:ext cx="7924800" cy="3429000"/>
          </a:xfrm>
        </p:spPr>
        <p:txBody>
          <a:bodyPr/>
          <a:lstStyle/>
          <a:p>
            <a:r>
              <a:rPr lang="en-US" sz="3600" dirty="0" smtClean="0">
                <a:solidFill>
                  <a:schemeClr val="tx2">
                    <a:lumMod val="75000"/>
                  </a:schemeClr>
                </a:solidFill>
              </a:rPr>
              <a:t>Prior </a:t>
            </a:r>
            <a:r>
              <a:rPr lang="en-US" sz="3600" dirty="0">
                <a:solidFill>
                  <a:schemeClr val="tx2">
                    <a:lumMod val="75000"/>
                  </a:schemeClr>
                </a:solidFill>
              </a:rPr>
              <a:t>art </a:t>
            </a:r>
            <a:r>
              <a:rPr lang="en-US" sz="3600" dirty="0" smtClean="0">
                <a:solidFill>
                  <a:schemeClr val="tx2">
                    <a:lumMod val="75000"/>
                  </a:schemeClr>
                </a:solidFill>
              </a:rPr>
              <a:t>crowdsourcing</a:t>
            </a:r>
          </a:p>
          <a:p>
            <a:pPr lvl="1"/>
            <a:r>
              <a:rPr lang="en-US" sz="2400" dirty="0" smtClean="0">
                <a:solidFill>
                  <a:schemeClr val="tx2">
                    <a:lumMod val="75000"/>
                  </a:schemeClr>
                </a:solidFill>
              </a:rPr>
              <a:t>Third-party prior art submission program</a:t>
            </a:r>
          </a:p>
          <a:p>
            <a:pPr lvl="1"/>
            <a:r>
              <a:rPr lang="en-US" sz="2400" dirty="0" smtClean="0">
                <a:solidFill>
                  <a:schemeClr val="tx2">
                    <a:lumMod val="75000"/>
                  </a:schemeClr>
                </a:solidFill>
              </a:rPr>
              <a:t>Non-patent literature</a:t>
            </a:r>
          </a:p>
          <a:p>
            <a:pPr lvl="1"/>
            <a:r>
              <a:rPr lang="en-US" sz="2400" dirty="0" smtClean="0">
                <a:solidFill>
                  <a:schemeClr val="tx2">
                    <a:lumMod val="75000"/>
                  </a:schemeClr>
                </a:solidFill>
              </a:rPr>
              <a:t>Guidance re using </a:t>
            </a:r>
            <a:r>
              <a:rPr lang="en-US" sz="2400" dirty="0" err="1" smtClean="0">
                <a:solidFill>
                  <a:schemeClr val="tx2">
                    <a:lumMod val="75000"/>
                  </a:schemeClr>
                </a:solidFill>
              </a:rPr>
              <a:t>crowdsourced</a:t>
            </a:r>
            <a:r>
              <a:rPr lang="en-US" sz="2400" dirty="0" smtClean="0">
                <a:solidFill>
                  <a:schemeClr val="tx2">
                    <a:lumMod val="75000"/>
                  </a:schemeClr>
                </a:solidFill>
              </a:rPr>
              <a:t> prior art</a:t>
            </a:r>
          </a:p>
          <a:p>
            <a:pPr lvl="1"/>
            <a:endParaRPr lang="en-US" sz="1200" dirty="0" smtClean="0">
              <a:solidFill>
                <a:schemeClr val="tx2">
                  <a:lumMod val="75000"/>
                </a:schemeClr>
              </a:solidFill>
            </a:endParaRPr>
          </a:p>
          <a:p>
            <a:r>
              <a:rPr lang="en-US" sz="3600" dirty="0" smtClean="0">
                <a:solidFill>
                  <a:schemeClr val="tx2">
                    <a:lumMod val="75000"/>
                  </a:schemeClr>
                </a:solidFill>
              </a:rPr>
              <a:t>IT improvements</a:t>
            </a:r>
          </a:p>
          <a:p>
            <a:pPr lvl="1"/>
            <a:r>
              <a:rPr lang="en-US" sz="2400" dirty="0" smtClean="0">
                <a:solidFill>
                  <a:schemeClr val="tx2">
                    <a:lumMod val="75000"/>
                  </a:schemeClr>
                </a:solidFill>
              </a:rPr>
              <a:t>Patents End to End</a:t>
            </a:r>
          </a:p>
          <a:p>
            <a:pPr lvl="1"/>
            <a:endParaRPr lang="en-US" sz="1200" dirty="0">
              <a:solidFill>
                <a:schemeClr val="tx2">
                  <a:lumMod val="75000"/>
                </a:schemeClr>
              </a:solidFill>
            </a:endParaRPr>
          </a:p>
          <a:p>
            <a:r>
              <a:rPr lang="en-US" sz="3600" dirty="0" smtClean="0">
                <a:solidFill>
                  <a:schemeClr val="tx2">
                    <a:lumMod val="75000"/>
                  </a:schemeClr>
                </a:solidFill>
              </a:rPr>
              <a:t>Pro </a:t>
            </a:r>
            <a:r>
              <a:rPr lang="en-US" sz="3600" dirty="0">
                <a:solidFill>
                  <a:schemeClr val="tx2">
                    <a:lumMod val="75000"/>
                  </a:schemeClr>
                </a:solidFill>
              </a:rPr>
              <a:t>bono &amp; pro se </a:t>
            </a:r>
            <a:r>
              <a:rPr lang="en-US" sz="3600" dirty="0" smtClean="0">
                <a:solidFill>
                  <a:schemeClr val="tx2">
                    <a:lumMod val="75000"/>
                  </a:schemeClr>
                </a:solidFill>
              </a:rPr>
              <a:t>assistance</a:t>
            </a:r>
            <a:endParaRPr lang="en-US" sz="3600" dirty="0">
              <a:solidFill>
                <a:schemeClr val="tx2">
                  <a:lumMod val="75000"/>
                </a:schemeClr>
              </a:solidFill>
            </a:endParaRPr>
          </a:p>
          <a:p>
            <a:pPr marL="0" indent="0">
              <a:buNone/>
            </a:pPr>
            <a:endParaRPr lang="en-US" sz="3600" dirty="0" smtClean="0"/>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27</a:t>
            </a:fld>
            <a:endParaRPr lang="en-US" dirty="0"/>
          </a:p>
        </p:txBody>
      </p:sp>
    </p:spTree>
    <p:extLst>
      <p:ext uri="{BB962C8B-B14F-4D97-AF65-F5344CB8AC3E}">
        <p14:creationId xmlns:p14="http://schemas.microsoft.com/office/powerpoint/2010/main" val="91794456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Quality: What’s Next?</a:t>
            </a:r>
            <a:endParaRPr lang="en-US" dirty="0"/>
          </a:p>
        </p:txBody>
      </p:sp>
      <p:sp>
        <p:nvSpPr>
          <p:cNvPr id="3" name="Content Placeholder 2"/>
          <p:cNvSpPr>
            <a:spLocks noGrp="1"/>
          </p:cNvSpPr>
          <p:nvPr>
            <p:ph idx="1"/>
          </p:nvPr>
        </p:nvSpPr>
        <p:spPr>
          <a:xfrm>
            <a:off x="685800" y="2090057"/>
            <a:ext cx="7924800" cy="3429000"/>
          </a:xfrm>
        </p:spPr>
        <p:txBody>
          <a:bodyPr/>
          <a:lstStyle/>
          <a:p>
            <a:r>
              <a:rPr lang="en-US" sz="3600" dirty="0" smtClean="0">
                <a:solidFill>
                  <a:schemeClr val="tx2">
                    <a:lumMod val="75000"/>
                  </a:schemeClr>
                </a:solidFill>
              </a:rPr>
              <a:t>Initiative Core Elements</a:t>
            </a:r>
          </a:p>
          <a:p>
            <a:pPr lvl="1"/>
            <a:r>
              <a:rPr lang="en-US" sz="2400" dirty="0" smtClean="0">
                <a:solidFill>
                  <a:schemeClr val="tx2">
                    <a:lumMod val="75000"/>
                  </a:schemeClr>
                </a:solidFill>
              </a:rPr>
              <a:t>Prosecution products and services</a:t>
            </a:r>
          </a:p>
          <a:p>
            <a:pPr lvl="1"/>
            <a:r>
              <a:rPr lang="en-US" sz="2400" dirty="0" smtClean="0">
                <a:solidFill>
                  <a:schemeClr val="tx2">
                    <a:lumMod val="75000"/>
                  </a:schemeClr>
                </a:solidFill>
              </a:rPr>
              <a:t>Customer service</a:t>
            </a:r>
          </a:p>
          <a:p>
            <a:pPr lvl="1"/>
            <a:r>
              <a:rPr lang="en-US" sz="2400" dirty="0" smtClean="0">
                <a:solidFill>
                  <a:schemeClr val="tx2">
                    <a:lumMod val="75000"/>
                  </a:schemeClr>
                </a:solidFill>
              </a:rPr>
              <a:t>Measurement of Quality</a:t>
            </a:r>
          </a:p>
          <a:p>
            <a:pPr lvl="1"/>
            <a:endParaRPr lang="en-US" sz="1200" dirty="0" smtClean="0">
              <a:solidFill>
                <a:schemeClr val="tx2">
                  <a:lumMod val="75000"/>
                </a:schemeClr>
              </a:solidFill>
            </a:endParaRPr>
          </a:p>
          <a:p>
            <a:r>
              <a:rPr lang="en-US" sz="3600" dirty="0" smtClean="0">
                <a:solidFill>
                  <a:schemeClr val="tx2">
                    <a:lumMod val="75000"/>
                  </a:schemeClr>
                </a:solidFill>
              </a:rPr>
              <a:t>PTO is Looking At Quality From Every Angle</a:t>
            </a:r>
            <a:endParaRPr lang="en-US" sz="3600" dirty="0">
              <a:solidFill>
                <a:schemeClr val="tx2">
                  <a:lumMod val="75000"/>
                </a:schemeClr>
              </a:solidFill>
            </a:endParaRP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28</a:t>
            </a:fld>
            <a:endParaRPr lang="en-US" dirty="0"/>
          </a:p>
        </p:txBody>
      </p:sp>
    </p:spTree>
    <p:extLst>
      <p:ext uri="{BB962C8B-B14F-4D97-AF65-F5344CB8AC3E}">
        <p14:creationId xmlns:p14="http://schemas.microsoft.com/office/powerpoint/2010/main" val="65335094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1066800"/>
          </a:xfrm>
        </p:spPr>
        <p:txBody>
          <a:bodyPr/>
          <a:lstStyle/>
          <a:p>
            <a:r>
              <a:rPr lang="en-US" sz="3600" dirty="0" smtClean="0">
                <a:solidFill>
                  <a:schemeClr val="bg1"/>
                </a:solidFill>
              </a:rPr>
              <a:t>Quality: What’s Next?</a:t>
            </a:r>
            <a:endParaRPr lang="en-US" dirty="0"/>
          </a:p>
        </p:txBody>
      </p:sp>
      <p:sp>
        <p:nvSpPr>
          <p:cNvPr id="3" name="Content Placeholder 2"/>
          <p:cNvSpPr>
            <a:spLocks noGrp="1"/>
          </p:cNvSpPr>
          <p:nvPr>
            <p:ph idx="1"/>
          </p:nvPr>
        </p:nvSpPr>
        <p:spPr>
          <a:xfrm>
            <a:off x="685800" y="1828800"/>
            <a:ext cx="7924800" cy="3429000"/>
          </a:xfrm>
        </p:spPr>
        <p:txBody>
          <a:bodyPr/>
          <a:lstStyle/>
          <a:p>
            <a:r>
              <a:rPr lang="en-US" sz="3600" dirty="0" smtClean="0"/>
              <a:t>Public Input</a:t>
            </a:r>
          </a:p>
          <a:p>
            <a:pPr lvl="1"/>
            <a:r>
              <a:rPr lang="en-US" sz="2400" dirty="0" smtClean="0"/>
              <a:t>Quality Summit </a:t>
            </a:r>
          </a:p>
          <a:p>
            <a:pPr lvl="1"/>
            <a:r>
              <a:rPr lang="en-US" sz="2400" dirty="0" smtClean="0"/>
              <a:t>Discussions Around the Country</a:t>
            </a:r>
          </a:p>
          <a:p>
            <a:pPr lvl="1"/>
            <a:r>
              <a:rPr lang="en-US" sz="2400" dirty="0" smtClean="0"/>
              <a:t>Federal Register Notice Coming Soon</a:t>
            </a:r>
          </a:p>
          <a:p>
            <a:pPr lvl="1"/>
            <a:endParaRPr lang="en-US" sz="1200" dirty="0" smtClean="0"/>
          </a:p>
          <a:p>
            <a:r>
              <a:rPr lang="en-US" sz="3600" dirty="0" smtClean="0"/>
              <a:t>Deputy Commissioner for Patent Quality</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29</a:t>
            </a:fld>
            <a:endParaRPr lang="en-US" dirty="0"/>
          </a:p>
        </p:txBody>
      </p:sp>
    </p:spTree>
    <p:extLst>
      <p:ext uri="{BB962C8B-B14F-4D97-AF65-F5344CB8AC3E}">
        <p14:creationId xmlns:p14="http://schemas.microsoft.com/office/powerpoint/2010/main" val="38470296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solidFill>
              </a:rPr>
              <a:t>From Silicon Valley to DC</a:t>
            </a:r>
            <a:endParaRPr lang="en-US" dirty="0"/>
          </a:p>
        </p:txBody>
      </p:sp>
      <p:sp>
        <p:nvSpPr>
          <p:cNvPr id="3" name="Content Placeholder 2"/>
          <p:cNvSpPr>
            <a:spLocks noGrp="1"/>
          </p:cNvSpPr>
          <p:nvPr>
            <p:ph idx="1"/>
          </p:nvPr>
        </p:nvSpPr>
        <p:spPr>
          <a:xfrm>
            <a:off x="685800" y="1752600"/>
            <a:ext cx="7772400" cy="4114800"/>
          </a:xfrm>
        </p:spPr>
        <p:txBody>
          <a:bodyPr/>
          <a:lstStyle/>
          <a:p>
            <a:pPr marL="0" indent="0">
              <a:buNone/>
            </a:pPr>
            <a:endParaRPr lang="en-US" sz="2400" dirty="0" smtClean="0">
              <a:solidFill>
                <a:schemeClr val="tx2">
                  <a:lumMod val="75000"/>
                </a:schemeClr>
              </a:solidFill>
            </a:endParaRPr>
          </a:p>
          <a:p>
            <a:pPr marL="457200" lvl="1" indent="0">
              <a:buNone/>
            </a:pPr>
            <a:endParaRPr lang="en-US" sz="2400" dirty="0" smtClean="0">
              <a:solidFill>
                <a:schemeClr val="tx2">
                  <a:lumMod val="75000"/>
                </a:schemeClr>
              </a:solidFill>
            </a:endParaRP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3</a:t>
            </a:fld>
            <a:endParaRPr lang="en-US" dirty="0"/>
          </a:p>
        </p:txBody>
      </p:sp>
      <p:graphicFrame>
        <p:nvGraphicFramePr>
          <p:cNvPr id="7" name="Chart 6"/>
          <p:cNvGraphicFramePr/>
          <p:nvPr>
            <p:extLst>
              <p:ext uri="{D42A27DB-BD31-4B8C-83A1-F6EECF244321}">
                <p14:modId xmlns:p14="http://schemas.microsoft.com/office/powerpoint/2010/main" val="1556086514"/>
              </p:ext>
            </p:extLst>
          </p:nvPr>
        </p:nvGraphicFramePr>
        <p:xfrm>
          <a:off x="990600" y="1447800"/>
          <a:ext cx="7239000" cy="523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0896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667000"/>
            <a:ext cx="7772400" cy="1500187"/>
          </a:xfrm>
        </p:spPr>
        <p:txBody>
          <a:bodyPr/>
          <a:lstStyle/>
          <a:p>
            <a:pPr algn="ctr"/>
            <a:r>
              <a:rPr lang="en-US" sz="3600" dirty="0" smtClean="0">
                <a:solidFill>
                  <a:schemeClr val="accent1">
                    <a:lumMod val="50000"/>
                  </a:schemeClr>
                </a:solidFill>
              </a:rPr>
              <a:t>Patent Trial &amp; Appeal Board</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B7F0611A-51F9-483E-B586-0D9DA2D07630}" type="slidenum">
              <a:rPr lang="en-US" smtClean="0"/>
              <a:pPr>
                <a:defRPr/>
              </a:pPr>
              <a:t>30</a:t>
            </a:fld>
            <a:endParaRPr lang="en-US" dirty="0"/>
          </a:p>
        </p:txBody>
      </p:sp>
    </p:spTree>
    <p:extLst>
      <p:ext uri="{BB962C8B-B14F-4D97-AF65-F5344CB8AC3E}">
        <p14:creationId xmlns:p14="http://schemas.microsoft.com/office/powerpoint/2010/main" val="41474027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sz="3600" dirty="0" smtClean="0">
                <a:solidFill>
                  <a:schemeClr val="bg1"/>
                </a:solidFill>
              </a:rPr>
              <a:t>Post-Grant Trial Proceedings</a:t>
            </a:r>
            <a:endParaRPr lang="en-US" sz="3600" dirty="0"/>
          </a:p>
        </p:txBody>
      </p:sp>
      <p:sp>
        <p:nvSpPr>
          <p:cNvPr id="3" name="Content Placeholder 2"/>
          <p:cNvSpPr>
            <a:spLocks noGrp="1"/>
          </p:cNvSpPr>
          <p:nvPr>
            <p:ph idx="1"/>
          </p:nvPr>
        </p:nvSpPr>
        <p:spPr>
          <a:xfrm>
            <a:off x="609600" y="1828800"/>
            <a:ext cx="7772400" cy="2667000"/>
          </a:xfrm>
        </p:spPr>
        <p:txBody>
          <a:bodyPr/>
          <a:lstStyle/>
          <a:p>
            <a:r>
              <a:rPr lang="en-US" sz="3600" dirty="0" smtClean="0">
                <a:solidFill>
                  <a:schemeClr val="tx2">
                    <a:lumMod val="75000"/>
                  </a:schemeClr>
                </a:solidFill>
              </a:rPr>
              <a:t>Faster</a:t>
            </a:r>
          </a:p>
          <a:p>
            <a:endParaRPr lang="en-US" sz="3600" dirty="0" smtClean="0">
              <a:solidFill>
                <a:schemeClr val="tx2">
                  <a:lumMod val="75000"/>
                </a:schemeClr>
              </a:solidFill>
            </a:endParaRPr>
          </a:p>
          <a:p>
            <a:r>
              <a:rPr lang="en-US" sz="3600" dirty="0" smtClean="0">
                <a:solidFill>
                  <a:schemeClr val="tx2">
                    <a:lumMod val="75000"/>
                  </a:schemeClr>
                </a:solidFill>
              </a:rPr>
              <a:t>More Efficient</a:t>
            </a:r>
          </a:p>
          <a:p>
            <a:endParaRPr lang="en-US" sz="3600" dirty="0" smtClean="0">
              <a:solidFill>
                <a:schemeClr val="tx2">
                  <a:lumMod val="75000"/>
                </a:schemeClr>
              </a:solidFill>
            </a:endParaRPr>
          </a:p>
          <a:p>
            <a:r>
              <a:rPr lang="en-US" sz="3600" dirty="0" smtClean="0">
                <a:solidFill>
                  <a:schemeClr val="tx2">
                    <a:lumMod val="75000"/>
                  </a:schemeClr>
                </a:solidFill>
              </a:rPr>
              <a:t>Less Expensive</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31</a:t>
            </a:fld>
            <a:endParaRPr lang="en-US" dirty="0"/>
          </a:p>
        </p:txBody>
      </p:sp>
    </p:spTree>
    <p:extLst>
      <p:ext uri="{BB962C8B-B14F-4D97-AF65-F5344CB8AC3E}">
        <p14:creationId xmlns:p14="http://schemas.microsoft.com/office/powerpoint/2010/main" val="18017081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bg1"/>
                </a:solidFill>
              </a:rPr>
              <a:t>AIA Progress </a:t>
            </a:r>
            <a:r>
              <a:rPr lang="en-US" sz="2200" dirty="0" smtClean="0">
                <a:solidFill>
                  <a:schemeClr val="bg1"/>
                </a:solidFill>
              </a:rPr>
              <a:t>(as of January 1, 2015)</a:t>
            </a:r>
            <a:endParaRPr lang="en-US" sz="2200" dirty="0">
              <a:solidFill>
                <a:schemeClr val="bg1"/>
              </a:solidFill>
            </a:endParaRPr>
          </a:p>
        </p:txBody>
      </p:sp>
      <p:sp>
        <p:nvSpPr>
          <p:cNvPr id="3" name="TextBox 2"/>
          <p:cNvSpPr txBox="1"/>
          <p:nvPr/>
        </p:nvSpPr>
        <p:spPr>
          <a:xfrm>
            <a:off x="1225296" y="1371600"/>
            <a:ext cx="5029200" cy="584775"/>
          </a:xfrm>
          <a:prstGeom prst="rect">
            <a:avLst/>
          </a:prstGeom>
          <a:noFill/>
        </p:spPr>
        <p:txBody>
          <a:bodyPr wrap="square" rtlCol="0">
            <a:spAutoFit/>
          </a:bodyPr>
          <a:lstStyle/>
          <a:p>
            <a:pPr marL="285750" indent="-285750">
              <a:buFont typeface="Arial" pitchFamily="34" charset="0"/>
              <a:buChar char="•"/>
            </a:pPr>
            <a:r>
              <a:rPr lang="en-US" sz="3200" dirty="0" smtClean="0"/>
              <a:t>AIA Monthly Filings</a:t>
            </a:r>
            <a:endParaRPr lang="en-US" sz="3200" dirty="0"/>
          </a:p>
        </p:txBody>
      </p:sp>
      <p:graphicFrame>
        <p:nvGraphicFramePr>
          <p:cNvPr id="7" name="Chart 6"/>
          <p:cNvGraphicFramePr>
            <a:graphicFrameLocks/>
          </p:cNvGraphicFramePr>
          <p:nvPr>
            <p:extLst>
              <p:ext uri="{D42A27DB-BD31-4B8C-83A1-F6EECF244321}">
                <p14:modId xmlns:p14="http://schemas.microsoft.com/office/powerpoint/2010/main" val="1137785120"/>
              </p:ext>
            </p:extLst>
          </p:nvPr>
        </p:nvGraphicFramePr>
        <p:xfrm>
          <a:off x="457200" y="2133600"/>
          <a:ext cx="8229600" cy="46034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534400" y="6400800"/>
            <a:ext cx="354584"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F97795-DA32-482C-8D1F-D06FA43F384C}" type="slidenum">
              <a:rPr lang="en-US" sz="1200">
                <a:solidFill>
                  <a:srgbClr val="273C56"/>
                </a:solidFil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lang="en-US" dirty="0"/>
          </a:p>
        </p:txBody>
      </p:sp>
      <p:sp>
        <p:nvSpPr>
          <p:cNvPr id="4" name="Down Arrow 3"/>
          <p:cNvSpPr/>
          <p:nvPr/>
        </p:nvSpPr>
        <p:spPr bwMode="auto">
          <a:xfrm>
            <a:off x="3935950" y="2362200"/>
            <a:ext cx="304800" cy="2514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6" name="TextBox 5"/>
          <p:cNvSpPr txBox="1"/>
          <p:nvPr/>
        </p:nvSpPr>
        <p:spPr>
          <a:xfrm>
            <a:off x="4419600" y="2438400"/>
            <a:ext cx="2514600" cy="261610"/>
          </a:xfrm>
          <a:prstGeom prst="rect">
            <a:avLst/>
          </a:prstGeom>
          <a:solidFill>
            <a:schemeClr val="bg1"/>
          </a:solidFill>
          <a:ln>
            <a:solidFill>
              <a:schemeClr val="tx1"/>
            </a:solidFill>
          </a:ln>
        </p:spPr>
        <p:txBody>
          <a:bodyPr wrap="square" rtlCol="0">
            <a:spAutoFit/>
          </a:bodyPr>
          <a:lstStyle/>
          <a:p>
            <a:pPr algn="ctr"/>
            <a:r>
              <a:rPr lang="en-US" sz="1100" b="1" dirty="0" smtClean="0">
                <a:latin typeface="Calibri" panose="020F0502020204030204" pitchFamily="34" charset="0"/>
                <a:cs typeface="Calibri" panose="020F0502020204030204" pitchFamily="34" charset="0"/>
              </a:rPr>
              <a:t>FY 2014: </a:t>
            </a:r>
            <a:r>
              <a:rPr lang="en-US" sz="1100" b="1" dirty="0" smtClean="0">
                <a:latin typeface="Calibri" panose="020F0502020204030204" pitchFamily="34" charset="0"/>
                <a:cs typeface="Calibri" panose="020F0502020204030204" pitchFamily="34" charset="0"/>
              </a:rPr>
              <a:t>1,494 total </a:t>
            </a:r>
            <a:r>
              <a:rPr lang="en-US" sz="1100" b="1" dirty="0" smtClean="0">
                <a:latin typeface="Calibri" panose="020F0502020204030204" pitchFamily="34" charset="0"/>
                <a:cs typeface="Calibri" panose="020F0502020204030204" pitchFamily="34" charset="0"/>
              </a:rPr>
              <a:t>petitions</a:t>
            </a:r>
            <a:endParaRPr lang="en-US" sz="11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07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smtClean="0">
                <a:solidFill>
                  <a:schemeClr val="bg1"/>
                </a:solidFill>
              </a:rPr>
              <a:t>AIA Progress </a:t>
            </a:r>
            <a:r>
              <a:rPr lang="en-US" sz="2400" dirty="0" smtClean="0">
                <a:solidFill>
                  <a:schemeClr val="bg1"/>
                </a:solidFill>
              </a:rPr>
              <a:t>(as of </a:t>
            </a:r>
            <a:r>
              <a:rPr lang="en-US" sz="2400" dirty="0">
                <a:solidFill>
                  <a:schemeClr val="bg1"/>
                </a:solidFill>
              </a:rPr>
              <a:t>January 1, 2015)</a:t>
            </a:r>
          </a:p>
        </p:txBody>
      </p:sp>
      <p:sp>
        <p:nvSpPr>
          <p:cNvPr id="3" name="Content Placeholder 2"/>
          <p:cNvSpPr>
            <a:spLocks noGrp="1"/>
          </p:cNvSpPr>
          <p:nvPr>
            <p:ph idx="1"/>
          </p:nvPr>
        </p:nvSpPr>
        <p:spPr>
          <a:xfrm>
            <a:off x="762000" y="1524000"/>
            <a:ext cx="7467600" cy="4114800"/>
          </a:xfrm>
        </p:spPr>
        <p:txBody>
          <a:bodyPr>
            <a:normAutofit/>
          </a:bodyPr>
          <a:lstStyle/>
          <a:p>
            <a:r>
              <a:rPr lang="en-US" sz="3200" dirty="0" smtClean="0"/>
              <a:t>AIA Petition Dispositions</a:t>
            </a:r>
          </a:p>
          <a:p>
            <a:endParaRPr lang="en-US" sz="1600" dirty="0" smtClean="0"/>
          </a:p>
          <a:p>
            <a:endParaRPr lang="en-US" sz="1600" dirty="0" smtClean="0"/>
          </a:p>
          <a:p>
            <a:endParaRPr lang="en-US" sz="1600" dirty="0"/>
          </a:p>
          <a:p>
            <a:endParaRPr lang="en-US" sz="1600" dirty="0" smtClean="0"/>
          </a:p>
          <a:p>
            <a:endParaRPr lang="en-US" sz="600" dirty="0" smtClean="0"/>
          </a:p>
          <a:p>
            <a:pPr marL="0" indent="0">
              <a:buNone/>
            </a:pPr>
            <a:endParaRPr lang="en-US" sz="1600" dirty="0"/>
          </a:p>
          <a:p>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58628029"/>
              </p:ext>
            </p:extLst>
          </p:nvPr>
        </p:nvGraphicFramePr>
        <p:xfrm>
          <a:off x="1143000" y="2133600"/>
          <a:ext cx="7391400" cy="4368361"/>
        </p:xfrm>
        <a:graphic>
          <a:graphicData uri="http://schemas.openxmlformats.org/drawingml/2006/table">
            <a:tbl>
              <a:tblPr firstRow="1" firstCol="1" bandRow="1">
                <a:tableStyleId>{5C22544A-7EE6-4342-B048-85BDC9FD1C3A}</a:tableStyleId>
              </a:tblPr>
              <a:tblGrid>
                <a:gridCol w="1084181"/>
                <a:gridCol w="956630"/>
                <a:gridCol w="1066193"/>
                <a:gridCol w="1007796"/>
                <a:gridCol w="1066800"/>
                <a:gridCol w="934293"/>
                <a:gridCol w="1275507"/>
              </a:tblGrid>
              <a:tr h="1066800">
                <a:tc>
                  <a:txBody>
                    <a:bodyPr/>
                    <a:lstStyle/>
                    <a:p>
                      <a:pPr marL="0" marR="0">
                        <a:spcBef>
                          <a:spcPts val="0"/>
                        </a:spcBef>
                        <a:spcAft>
                          <a:spcPts val="0"/>
                        </a:spcAft>
                      </a:pP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a:effectLst/>
                        </a:rPr>
                        <a:t>Trials Instituted</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a:effectLst/>
                        </a:rPr>
                        <a:t>Joinders</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mn-lt"/>
                          <a:ea typeface="Calibri"/>
                        </a:rPr>
                        <a:t>Percent Instituted</a:t>
                      </a:r>
                      <a:endParaRPr lang="en-US" sz="1600" dirty="0">
                        <a:effectLst/>
                        <a:latin typeface="+mn-lt"/>
                        <a:ea typeface="Calibri"/>
                      </a:endParaRPr>
                    </a:p>
                  </a:txBody>
                  <a:tcPr marL="68580" marR="68580" marT="0" marB="0" anchor="ctr"/>
                </a:tc>
                <a:tc>
                  <a:txBody>
                    <a:bodyPr/>
                    <a:lstStyle/>
                    <a:p>
                      <a:pPr marL="0" marR="0" algn="ctr">
                        <a:spcBef>
                          <a:spcPts val="0"/>
                        </a:spcBef>
                        <a:spcAft>
                          <a:spcPts val="0"/>
                        </a:spcAft>
                      </a:pPr>
                      <a:r>
                        <a:rPr lang="en-US" sz="1600" dirty="0">
                          <a:effectLst/>
                        </a:rPr>
                        <a:t>Denials</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rPr>
                        <a:t>Total </a:t>
                      </a:r>
                      <a:r>
                        <a:rPr lang="en-US" sz="1600" dirty="0">
                          <a:effectLst/>
                        </a:rPr>
                        <a:t>No. of Decisions on Institution</a:t>
                      </a:r>
                      <a:endParaRPr lang="en-US" sz="1600" dirty="0">
                        <a:effectLst/>
                        <a:latin typeface="Times New Roman"/>
                        <a:ea typeface="Calibri"/>
                      </a:endParaRPr>
                    </a:p>
                  </a:txBody>
                  <a:tcPr marL="68580" marR="68580" marT="0" marB="0" anchor="ctr"/>
                </a:tc>
              </a:tr>
              <a:tr h="472272">
                <a:tc rowSpan="3">
                  <a:txBody>
                    <a:bodyPr/>
                    <a:lstStyle/>
                    <a:p>
                      <a:pPr marL="0" marR="0" algn="ctr">
                        <a:spcBef>
                          <a:spcPts val="0"/>
                        </a:spcBef>
                        <a:spcAft>
                          <a:spcPts val="0"/>
                        </a:spcAft>
                      </a:pPr>
                      <a:r>
                        <a:rPr lang="en-US" sz="2000" dirty="0">
                          <a:effectLst/>
                        </a:rPr>
                        <a:t>IPR</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FY13</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167</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10</a:t>
                      </a:r>
                      <a:r>
                        <a:rPr lang="en-US" sz="2000" baseline="30000" dirty="0">
                          <a:effectLst/>
                        </a:rPr>
                        <a:t>+</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87%</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a:effectLst/>
                        </a:rPr>
                        <a:t>26</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203</a:t>
                      </a:r>
                      <a:endParaRPr lang="en-US" sz="2000" dirty="0">
                        <a:effectLst/>
                        <a:latin typeface="Times New Roman"/>
                        <a:ea typeface="Calibri"/>
                      </a:endParaRPr>
                    </a:p>
                  </a:txBody>
                  <a:tcPr marL="68580" marR="68580" marT="0" marB="0" anchor="ctr"/>
                </a:tc>
              </a:tr>
              <a:tr h="472272">
                <a:tc vMerge="1">
                  <a:txBody>
                    <a:bodyPr/>
                    <a:lstStyle/>
                    <a:p>
                      <a:endParaRPr lang="en-US"/>
                    </a:p>
                  </a:txBody>
                  <a:tcPr/>
                </a:tc>
                <a:tc>
                  <a:txBody>
                    <a:bodyPr/>
                    <a:lstStyle/>
                    <a:p>
                      <a:pPr marL="0" marR="0" algn="ctr">
                        <a:spcBef>
                          <a:spcPts val="0"/>
                        </a:spcBef>
                        <a:spcAft>
                          <a:spcPts val="0"/>
                        </a:spcAft>
                      </a:pPr>
                      <a:r>
                        <a:rPr lang="en-US" sz="2000" b="1" dirty="0">
                          <a:effectLst/>
                        </a:rPr>
                        <a:t>FY14</a:t>
                      </a:r>
                      <a:endParaRPr lang="en-US" sz="2000" b="1"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mn-ea"/>
                        </a:rPr>
                        <a:t>557</a:t>
                      </a:r>
                      <a:endParaRPr lang="en-US" sz="2000" b="1"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b="1" baseline="0" dirty="0" smtClean="0">
                          <a:effectLst/>
                        </a:rPr>
                        <a:t>15</a:t>
                      </a:r>
                      <a:r>
                        <a:rPr lang="en-US" sz="2000" b="1" baseline="30000" dirty="0" smtClean="0">
                          <a:effectLst/>
                        </a:rPr>
                        <a:t>+</a:t>
                      </a:r>
                      <a:endParaRPr lang="en-US" sz="2000" b="1"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Calibri"/>
                        </a:rPr>
                        <a:t>75%</a:t>
                      </a:r>
                      <a:endParaRPr lang="en-US" sz="2000" b="1" dirty="0">
                        <a:effectLst/>
                        <a:latin typeface="+mn-lt"/>
                        <a:ea typeface="Calibri"/>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mn-ea"/>
                        </a:rPr>
                        <a:t>193</a:t>
                      </a:r>
                      <a:endParaRPr lang="en-US" sz="2000" b="1"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mn-ea"/>
                        </a:rPr>
                        <a:t>765</a:t>
                      </a:r>
                      <a:endParaRPr lang="en-US" sz="2000" b="1" dirty="0">
                        <a:effectLst/>
                        <a:latin typeface="Times New Roman"/>
                        <a:ea typeface="Calibri"/>
                      </a:endParaRPr>
                    </a:p>
                  </a:txBody>
                  <a:tcPr marL="68580" marR="68580" marT="0" marB="0" anchor="ctr"/>
                </a:tc>
              </a:tr>
              <a:tr h="472272">
                <a:tc vMerge="1">
                  <a:txBody>
                    <a:bodyPr/>
                    <a:lstStyle/>
                    <a:p>
                      <a:pPr marL="0" marR="0">
                        <a:spcBef>
                          <a:spcPts val="0"/>
                        </a:spcBef>
                        <a:spcAft>
                          <a:spcPts val="0"/>
                        </a:spcAft>
                      </a:pP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FY15</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207</a:t>
                      </a:r>
                      <a:endParaRPr lang="en-US" sz="2000" dirty="0">
                        <a:effectLst/>
                        <a:latin typeface="+mn-lt"/>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effectLst/>
                          <a:latin typeface="+mn-lt"/>
                        </a:rPr>
                        <a:t>67+</a:t>
                      </a:r>
                      <a:endParaRPr lang="en-US" sz="2000" dirty="0" smtClean="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77%</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81</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355</a:t>
                      </a:r>
                      <a:endParaRPr lang="en-US" sz="2000" dirty="0">
                        <a:effectLst/>
                        <a:latin typeface="+mn-lt"/>
                        <a:ea typeface="Calibri"/>
                      </a:endParaRPr>
                    </a:p>
                  </a:txBody>
                  <a:tcPr marL="68580" marR="68580" marT="0" marB="0" anchor="ctr"/>
                </a:tc>
              </a:tr>
              <a:tr h="467929">
                <a:tc rowSpan="3">
                  <a:txBody>
                    <a:bodyPr/>
                    <a:lstStyle/>
                    <a:p>
                      <a:pPr marL="0" marR="0" algn="ctr">
                        <a:spcBef>
                          <a:spcPts val="0"/>
                        </a:spcBef>
                        <a:spcAft>
                          <a:spcPts val="0"/>
                        </a:spcAft>
                      </a:pPr>
                      <a:r>
                        <a:rPr lang="en-US" sz="2000" dirty="0">
                          <a:effectLst/>
                        </a:rPr>
                        <a:t>CBM</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FY13</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14</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 </a:t>
                      </a:r>
                      <a:r>
                        <a:rPr lang="en-US" sz="2000" dirty="0" smtClean="0">
                          <a:effectLst/>
                        </a:rPr>
                        <a:t>0</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82%</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a:effectLst/>
                        </a:rPr>
                        <a:t>3</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17</a:t>
                      </a:r>
                      <a:endParaRPr lang="en-US" sz="2000" dirty="0">
                        <a:effectLst/>
                        <a:latin typeface="Times New Roman"/>
                        <a:ea typeface="Calibri"/>
                      </a:endParaRPr>
                    </a:p>
                  </a:txBody>
                  <a:tcPr marL="68580" marR="68580" marT="0" marB="0" anchor="ctr"/>
                </a:tc>
              </a:tr>
              <a:tr h="472272">
                <a:tc vMerge="1">
                  <a:txBody>
                    <a:bodyPr/>
                    <a:lstStyle/>
                    <a:p>
                      <a:endParaRPr lang="en-US"/>
                    </a:p>
                  </a:txBody>
                  <a:tcPr/>
                </a:tc>
                <a:tc>
                  <a:txBody>
                    <a:bodyPr/>
                    <a:lstStyle/>
                    <a:p>
                      <a:pPr marL="0" marR="0" algn="ctr">
                        <a:spcBef>
                          <a:spcPts val="0"/>
                        </a:spcBef>
                        <a:spcAft>
                          <a:spcPts val="0"/>
                        </a:spcAft>
                      </a:pPr>
                      <a:r>
                        <a:rPr lang="en-US" sz="2000" b="1" dirty="0">
                          <a:effectLst/>
                        </a:rPr>
                        <a:t>FY14</a:t>
                      </a:r>
                      <a:endParaRPr lang="en-US" sz="2000" b="1"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mn-ea"/>
                        </a:rPr>
                        <a:t>91</a:t>
                      </a:r>
                      <a:endParaRPr lang="en-US" sz="2000" b="1" dirty="0">
                        <a:effectLst/>
                        <a:latin typeface="Times New Roman"/>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effectLst/>
                        </a:rPr>
                        <a:t>1</a:t>
                      </a:r>
                      <a:r>
                        <a:rPr lang="en-US" sz="2000" b="1" baseline="30000" dirty="0" smtClean="0">
                          <a:effectLst/>
                        </a:rPr>
                        <a:t>+</a:t>
                      </a:r>
                      <a:r>
                        <a:rPr lang="en-US" sz="2000" b="1" dirty="0">
                          <a:effectLst/>
                        </a:rPr>
                        <a:t> </a:t>
                      </a:r>
                      <a:endParaRPr lang="en-US" sz="2000" b="1"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Calibri"/>
                        </a:rPr>
                        <a:t>75%</a:t>
                      </a:r>
                      <a:endParaRPr lang="en-US" sz="2000" b="1" dirty="0">
                        <a:effectLst/>
                        <a:latin typeface="+mn-lt"/>
                        <a:ea typeface="Calibri"/>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mn-ea"/>
                        </a:rPr>
                        <a:t>30</a:t>
                      </a:r>
                      <a:endParaRPr lang="en-US" sz="2000" b="1"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mn-ea"/>
                        </a:rPr>
                        <a:t>122</a:t>
                      </a:r>
                      <a:endParaRPr lang="en-US" sz="2000" b="1" dirty="0">
                        <a:effectLst/>
                        <a:latin typeface="Times New Roman"/>
                        <a:ea typeface="Calibri"/>
                      </a:endParaRPr>
                    </a:p>
                  </a:txBody>
                  <a:tcPr marL="68580" marR="68580" marT="0" marB="0" anchor="ctr"/>
                </a:tc>
              </a:tr>
              <a:tr h="472272">
                <a:tc vMerge="1">
                  <a:txBody>
                    <a:bodyPr/>
                    <a:lstStyle/>
                    <a:p>
                      <a:pPr marL="0" marR="0">
                        <a:spcBef>
                          <a:spcPts val="0"/>
                        </a:spcBef>
                        <a:spcAft>
                          <a:spcPts val="0"/>
                        </a:spcAft>
                      </a:pP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FY15</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18</a:t>
                      </a:r>
                      <a:endParaRPr lang="en-US" sz="2000" dirty="0">
                        <a:effectLst/>
                        <a:latin typeface="+mn-lt"/>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rPr>
                        <a:t>-</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81%</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4</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22</a:t>
                      </a:r>
                      <a:endParaRPr lang="en-US" sz="2000" dirty="0">
                        <a:effectLst/>
                        <a:latin typeface="+mn-lt"/>
                        <a:ea typeface="Calibri"/>
                      </a:endParaRPr>
                    </a:p>
                  </a:txBody>
                  <a:tcPr marL="68580" marR="68580" marT="0" marB="0" anchor="ctr"/>
                </a:tc>
              </a:tr>
              <a:tr h="472272">
                <a:tc>
                  <a:txBody>
                    <a:bodyPr/>
                    <a:lstStyle/>
                    <a:p>
                      <a:pPr marL="0" marR="0" algn="ctr">
                        <a:spcBef>
                          <a:spcPts val="0"/>
                        </a:spcBef>
                        <a:spcAft>
                          <a:spcPts val="0"/>
                        </a:spcAft>
                      </a:pPr>
                      <a:r>
                        <a:rPr lang="en-US" sz="2000" dirty="0" smtClean="0">
                          <a:effectLst/>
                          <a:latin typeface="+mn-lt"/>
                          <a:ea typeface="Calibri"/>
                        </a:rPr>
                        <a:t>DER</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FY14</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0</a:t>
                      </a:r>
                      <a:endParaRPr lang="en-US" sz="2000" dirty="0">
                        <a:effectLst/>
                        <a:latin typeface="+mn-lt"/>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rPr>
                        <a:t>0</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0%</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3</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3</a:t>
                      </a:r>
                      <a:endParaRPr lang="en-US" sz="2000" dirty="0">
                        <a:effectLst/>
                        <a:latin typeface="+mn-lt"/>
                        <a:ea typeface="Calibri"/>
                      </a:endParaRPr>
                    </a:p>
                  </a:txBody>
                  <a:tcPr marL="68580" marR="68580" marT="0" marB="0" anchor="ctr"/>
                </a:tc>
              </a:tr>
            </a:tbl>
          </a:graphicData>
        </a:graphic>
      </p:graphicFrame>
      <p:sp>
        <p:nvSpPr>
          <p:cNvPr id="7" name="Rectangle 6"/>
          <p:cNvSpPr/>
          <p:nvPr/>
        </p:nvSpPr>
        <p:spPr>
          <a:xfrm>
            <a:off x="8686800" y="6553200"/>
            <a:ext cx="354584"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F97795-DA32-482C-8D1F-D06FA43F384C}" type="slidenum">
              <a:rPr lang="en-US" sz="1200">
                <a:solidFill>
                  <a:srgbClr val="273C56"/>
                </a:solidFil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lang="en-US" dirty="0"/>
          </a:p>
        </p:txBody>
      </p:sp>
    </p:spTree>
    <p:extLst>
      <p:ext uri="{BB962C8B-B14F-4D97-AF65-F5344CB8AC3E}">
        <p14:creationId xmlns:p14="http://schemas.microsoft.com/office/powerpoint/2010/main" val="101875623"/>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15200" cy="1066800"/>
          </a:xfrm>
        </p:spPr>
        <p:txBody>
          <a:bodyPr/>
          <a:lstStyle/>
          <a:p>
            <a:r>
              <a:rPr lang="en-US" sz="4000" b="1" i="1" dirty="0" smtClean="0">
                <a:solidFill>
                  <a:schemeClr val="bg1"/>
                </a:solidFill>
              </a:rPr>
              <a:t>Inter Partes </a:t>
            </a:r>
            <a:r>
              <a:rPr lang="en-US" sz="4000" b="1" dirty="0">
                <a:solidFill>
                  <a:schemeClr val="bg1"/>
                </a:solidFill>
              </a:rPr>
              <a:t>Review Petitions </a:t>
            </a:r>
            <a:r>
              <a:rPr lang="en-US" sz="4000" b="1" dirty="0" smtClean="0">
                <a:solidFill>
                  <a:schemeClr val="bg1"/>
                </a:solidFill>
              </a:rPr>
              <a:t>Terminated to Date </a:t>
            </a:r>
            <a:r>
              <a:rPr lang="en-US" sz="2000" b="1" dirty="0">
                <a:solidFill>
                  <a:srgbClr val="FFFFFF"/>
                </a:solidFill>
              </a:rPr>
              <a:t>(As of </a:t>
            </a:r>
            <a:r>
              <a:rPr lang="en-US" sz="2000" b="1" dirty="0" smtClean="0">
                <a:solidFill>
                  <a:srgbClr val="FFFFFF"/>
                </a:solidFill>
              </a:rPr>
              <a:t>1/15/2015)</a:t>
            </a:r>
            <a:endParaRPr lang="en-US" sz="2000" b="1" dirty="0">
              <a:solidFill>
                <a:schemeClr val="bg1"/>
              </a:solidFill>
            </a:endParaRPr>
          </a:p>
        </p:txBody>
      </p:sp>
      <p:sp>
        <p:nvSpPr>
          <p:cNvPr id="4" name="Slide Number Placeholder 11"/>
          <p:cNvSpPr>
            <a:spLocks noGrp="1"/>
          </p:cNvSpPr>
          <p:nvPr>
            <p:ph type="sldNum" sz="quarter" idx="12"/>
          </p:nvPr>
        </p:nvSpPr>
        <p:spPr>
          <a:xfrm>
            <a:off x="7086600" y="6288067"/>
            <a:ext cx="1905000" cy="457200"/>
          </a:xfrm>
        </p:spPr>
        <p:txBody>
          <a:bodyPr/>
          <a:lstStyle/>
          <a:p>
            <a:fld id="{54F97795-DA32-482C-8D1F-D06FA43F384C}" type="slidenum">
              <a:rPr lang="en-US" smtClean="0">
                <a:solidFill>
                  <a:srgbClr val="273C56"/>
                </a:solidFill>
              </a:rPr>
              <a:pPr/>
              <a:t>34</a:t>
            </a:fld>
            <a:endParaRPr lang="en-US" dirty="0">
              <a:solidFill>
                <a:srgbClr val="273C56"/>
              </a:solidFill>
            </a:endParaRPr>
          </a:p>
        </p:txBody>
      </p:sp>
      <p:sp>
        <p:nvSpPr>
          <p:cNvPr id="5" name="Rectangle 4"/>
          <p:cNvSpPr/>
          <p:nvPr/>
        </p:nvSpPr>
        <p:spPr>
          <a:xfrm>
            <a:off x="484878" y="1600200"/>
            <a:ext cx="8077200" cy="1066800"/>
          </a:xfrm>
          <a:prstGeom prst="rect">
            <a:avLst/>
          </a:prstGeom>
          <a:solidFill>
            <a:sysClr val="window" lastClr="FFFFFF">
              <a:lumMod val="75000"/>
            </a:sysClr>
          </a:solidFill>
          <a:ln w="25400" cap="flat" cmpd="sng" algn="ctr">
            <a:solidFill>
              <a:sysClr val="window" lastClr="FFFFFF">
                <a:lumMod val="75000"/>
              </a:sys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effectLst>
                  <a:outerShdw blurRad="38100" dist="38100" dir="2700000" algn="tl">
                    <a:srgbClr val="000000">
                      <a:alpha val="43137"/>
                    </a:srgbClr>
                  </a:outerShdw>
                </a:effectLst>
              </a:rPr>
              <a:t>20,206</a:t>
            </a:r>
            <a:r>
              <a:rPr kumimoji="0" lang="en-US"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a typeface="+mn-ea"/>
                <a:cs typeface="+mn-cs"/>
              </a:rPr>
              <a:t> Claims in </a:t>
            </a:r>
            <a:r>
              <a:rPr lang="en-US" kern="0" dirty="0" smtClean="0">
                <a:solidFill>
                  <a:sysClr val="windowText" lastClr="000000"/>
                </a:solidFill>
                <a:effectLst>
                  <a:outerShdw blurRad="38100" dist="38100" dir="2700000" algn="tl">
                    <a:srgbClr val="000000">
                      <a:alpha val="43137"/>
                    </a:srgbClr>
                  </a:outerShdw>
                </a:effectLst>
              </a:rPr>
              <a:t>617</a:t>
            </a:r>
            <a:r>
              <a:rPr kumimoji="0" lang="en-US"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a typeface="+mn-ea"/>
                <a:cs typeface="+mn-cs"/>
              </a:rPr>
              <a:t> Petitions</a:t>
            </a:r>
            <a:endParaRPr kumimoji="0" lang="en-US" sz="1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a typeface="+mn-ea"/>
              <a:cs typeface="+mn-cs"/>
            </a:endParaRPr>
          </a:p>
        </p:txBody>
      </p:sp>
      <p:sp>
        <p:nvSpPr>
          <p:cNvPr id="6" name="Rectangle 5"/>
          <p:cNvSpPr/>
          <p:nvPr/>
        </p:nvSpPr>
        <p:spPr>
          <a:xfrm>
            <a:off x="484878" y="2819400"/>
            <a:ext cx="8077200" cy="1066800"/>
          </a:xfrm>
          <a:prstGeom prst="rect">
            <a:avLst/>
          </a:prstGeom>
          <a:gradFill flip="none" rotWithShape="1">
            <a:gsLst>
              <a:gs pos="39000">
                <a:srgbClr val="FF3333"/>
              </a:gs>
              <a:gs pos="91000">
                <a:srgbClr val="4F81BD"/>
              </a:gs>
              <a:gs pos="82000">
                <a:srgbClr val="4F81BD"/>
              </a:gs>
              <a:gs pos="0">
                <a:srgbClr val="FF0000"/>
              </a:gs>
              <a:gs pos="40000">
                <a:srgbClr val="1F497D"/>
              </a:gs>
              <a:gs pos="100000">
                <a:srgbClr val="4F81BD"/>
              </a:gs>
            </a:gsLst>
            <a:lin ang="0" scaled="1"/>
            <a:tileRect/>
          </a:gra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 name="Rectangle 6"/>
          <p:cNvSpPr/>
          <p:nvPr/>
        </p:nvSpPr>
        <p:spPr>
          <a:xfrm>
            <a:off x="484878" y="4021873"/>
            <a:ext cx="8077200" cy="1066800"/>
          </a:xfrm>
          <a:prstGeom prst="rect">
            <a:avLst/>
          </a:prstGeom>
          <a:gradFill flip="none" rotWithShape="1">
            <a:gsLst>
              <a:gs pos="40000">
                <a:srgbClr val="002060">
                  <a:alpha val="77000"/>
                </a:srgbClr>
              </a:gs>
              <a:gs pos="38000">
                <a:srgbClr val="FFC000"/>
              </a:gs>
              <a:gs pos="0">
                <a:srgbClr val="FF0000">
                  <a:lumMod val="100000"/>
                </a:srgbClr>
              </a:gs>
              <a:gs pos="24000">
                <a:srgbClr val="FFC000"/>
              </a:gs>
              <a:gs pos="23000">
                <a:srgbClr val="FF3333"/>
              </a:gs>
              <a:gs pos="64999">
                <a:srgbClr val="4F81BD"/>
              </a:gs>
              <a:gs pos="89999">
                <a:srgbClr val="4F81BD"/>
              </a:gs>
              <a:gs pos="100000">
                <a:srgbClr val="4F81BD"/>
              </a:gs>
            </a:gsLst>
            <a:lin ang="0" scaled="1"/>
            <a:tileRect/>
          </a:gra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Rectangle 7"/>
          <p:cNvSpPr/>
          <p:nvPr/>
        </p:nvSpPr>
        <p:spPr>
          <a:xfrm>
            <a:off x="460385" y="5241073"/>
            <a:ext cx="8077200" cy="1066800"/>
          </a:xfrm>
          <a:prstGeom prst="rect">
            <a:avLst/>
          </a:prstGeom>
          <a:gradFill>
            <a:gsLst>
              <a:gs pos="24000">
                <a:srgbClr val="002060">
                  <a:alpha val="98000"/>
                </a:srgbClr>
              </a:gs>
              <a:gs pos="15000">
                <a:srgbClr val="009900"/>
              </a:gs>
              <a:gs pos="16000">
                <a:srgbClr val="7030A0"/>
              </a:gs>
              <a:gs pos="12000">
                <a:srgbClr val="EA7432"/>
              </a:gs>
              <a:gs pos="0">
                <a:srgbClr val="FF0000"/>
              </a:gs>
              <a:gs pos="5000">
                <a:srgbClr val="FF3333"/>
              </a:gs>
              <a:gs pos="6000">
                <a:srgbClr val="EA7432"/>
              </a:gs>
              <a:gs pos="5000">
                <a:srgbClr val="FF0000"/>
              </a:gs>
              <a:gs pos="23000">
                <a:srgbClr val="7030A0"/>
              </a:gs>
              <a:gs pos="56000">
                <a:srgbClr val="4F81BD">
                  <a:alpha val="94000"/>
                </a:srgbClr>
              </a:gs>
            </a:gsLst>
            <a:lin ang="0" scaled="0"/>
          </a:gra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TextBox 9"/>
          <p:cNvSpPr txBox="1"/>
          <p:nvPr/>
        </p:nvSpPr>
        <p:spPr>
          <a:xfrm>
            <a:off x="523906" y="2971800"/>
            <a:ext cx="2932772"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ysClr val="window" lastClr="FFFFFF"/>
                </a:solidFill>
              </a:rPr>
              <a:t>9,048</a:t>
            </a:r>
            <a:r>
              <a:rPr kumimoji="0" lang="en-US" sz="1600" b="1" i="0" u="none" strike="noStrike" kern="0" cap="none" spc="0" normalizeH="0" baseline="0" noProof="0" dirty="0" smtClean="0">
                <a:ln>
                  <a:noFill/>
                </a:ln>
                <a:solidFill>
                  <a:sysClr val="window" lastClr="FFFFFF"/>
                </a:solidFill>
                <a:uLnTx/>
                <a:uFillTx/>
              </a:rPr>
              <a:t> Claims Challenged</a:t>
            </a:r>
            <a:br>
              <a:rPr kumimoji="0" lang="en-US" sz="1600" b="1" i="0" u="none" strike="noStrike" kern="0" cap="none" spc="0" normalizeH="0" baseline="0" noProof="0" dirty="0" smtClean="0">
                <a:ln>
                  <a:noFill/>
                </a:ln>
                <a:solidFill>
                  <a:sysClr val="window" lastClr="FFFFFF"/>
                </a:solidFill>
                <a:uLnTx/>
                <a:uFillTx/>
              </a:rPr>
            </a:br>
            <a:r>
              <a:rPr kumimoji="0" lang="en-US" sz="1400" b="1" i="0" u="none" strike="noStrike" kern="0" cap="none" spc="0" normalizeH="0" baseline="0" noProof="0" dirty="0" smtClean="0">
                <a:ln>
                  <a:noFill/>
                </a:ln>
                <a:solidFill>
                  <a:sysClr val="window" lastClr="FFFFFF"/>
                </a:solidFill>
                <a:uLnTx/>
                <a:uFillTx/>
              </a:rPr>
              <a:t>(</a:t>
            </a:r>
            <a:r>
              <a:rPr lang="en-US" sz="1400" b="1" kern="0" noProof="0" dirty="0" smtClean="0">
                <a:solidFill>
                  <a:sysClr val="window" lastClr="FFFFFF"/>
                </a:solidFill>
              </a:rPr>
              <a:t>617</a:t>
            </a:r>
            <a:r>
              <a:rPr kumimoji="0" lang="en-US" sz="1400" b="1" i="0" u="none" strike="noStrike" kern="0" cap="none" spc="0" normalizeH="0" baseline="0" noProof="0" dirty="0" smtClean="0">
                <a:ln>
                  <a:noFill/>
                </a:ln>
                <a:solidFill>
                  <a:sysClr val="window" lastClr="FFFFFF"/>
                </a:solidFill>
                <a:uLnTx/>
                <a:uFillTx/>
              </a:rPr>
              <a:t> Petitions)</a:t>
            </a:r>
            <a:endParaRPr kumimoji="0" lang="en-US" sz="1400" b="1" i="0" u="none" strike="noStrike" kern="0" cap="none" spc="0" normalizeH="0" baseline="0" noProof="0" dirty="0">
              <a:ln>
                <a:noFill/>
              </a:ln>
              <a:solidFill>
                <a:sysClr val="window" lastClr="FFFFFF"/>
              </a:solidFill>
              <a:uLnTx/>
              <a:uFillTx/>
            </a:endParaRPr>
          </a:p>
        </p:txBody>
      </p:sp>
      <p:sp>
        <p:nvSpPr>
          <p:cNvPr id="11" name="TextBox 10"/>
          <p:cNvSpPr txBox="1"/>
          <p:nvPr/>
        </p:nvSpPr>
        <p:spPr>
          <a:xfrm>
            <a:off x="460385" y="4170552"/>
            <a:ext cx="1929493"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 lastClr="FFFFFF"/>
                </a:solidFill>
                <a:effectLst>
                  <a:outerShdw blurRad="38100" dist="38100" dir="2700000" algn="tl">
                    <a:srgbClr val="000000">
                      <a:alpha val="43137"/>
                    </a:srgbClr>
                  </a:outerShdw>
                </a:effectLst>
              </a:rPr>
              <a:t>6,114</a:t>
            </a:r>
            <a:r>
              <a:rPr kumimoji="0" lang="en-US" sz="12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 Claims Instituted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(68% of Claims Challenged)</a:t>
            </a:r>
            <a:endParaRPr kumimoji="0" lang="en-US" sz="1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a:p>
            <a:pPr lvl="0">
              <a:defRPr/>
            </a:pPr>
            <a:r>
              <a:rPr lang="en-US" sz="1000" b="1" kern="0" dirty="0" smtClean="0">
                <a:solidFill>
                  <a:sysClr val="window" lastClr="FFFFFF"/>
                </a:solidFill>
                <a:effectLst>
                  <a:outerShdw blurRad="38100" dist="38100" dir="2700000" algn="tl">
                    <a:srgbClr val="000000">
                      <a:alpha val="43137"/>
                    </a:srgbClr>
                  </a:outerShdw>
                </a:effectLst>
              </a:rPr>
              <a:t>(425 Petitions)</a:t>
            </a:r>
            <a:r>
              <a:rPr lang="en-US" sz="1000" b="1" kern="0" dirty="0">
                <a:solidFill>
                  <a:sysClr val="window" lastClr="FFFFFF"/>
                </a:solidFill>
              </a:rPr>
              <a:t/>
            </a:r>
            <a:br>
              <a:rPr lang="en-US" sz="1000" b="1" kern="0" dirty="0">
                <a:solidFill>
                  <a:sysClr val="window" lastClr="FFFFFF"/>
                </a:solidFill>
              </a:rPr>
            </a:br>
            <a:endParaRPr kumimoji="0" lang="en-US" sz="1000" b="1" i="0" u="none" strike="noStrike" kern="0" cap="none" spc="0" normalizeH="0" baseline="0" noProof="0" dirty="0">
              <a:ln>
                <a:noFill/>
              </a:ln>
              <a:solidFill>
                <a:sysClr val="window" lastClr="FFFFFF"/>
              </a:solidFill>
              <a:effectLst/>
              <a:uLnTx/>
              <a:uFillTx/>
            </a:endParaRPr>
          </a:p>
        </p:txBody>
      </p:sp>
      <p:sp>
        <p:nvSpPr>
          <p:cNvPr id="12" name="TextBox 11"/>
          <p:cNvSpPr txBox="1"/>
          <p:nvPr/>
        </p:nvSpPr>
        <p:spPr>
          <a:xfrm>
            <a:off x="435892" y="5334000"/>
            <a:ext cx="1697708" cy="1123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smtClean="0">
                <a:solidFill>
                  <a:sysClr val="window" lastClr="FFFFFF"/>
                </a:solidFill>
                <a:effectLst>
                  <a:outerShdw blurRad="38100" dist="38100" dir="2700000" algn="tl">
                    <a:srgbClr val="000000">
                      <a:alpha val="43137"/>
                    </a:srgbClr>
                  </a:outerShdw>
                </a:effectLst>
              </a:rPr>
              <a:t>2,176</a:t>
            </a:r>
            <a:r>
              <a:rPr kumimoji="0" lang="en-US" sz="1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 </a:t>
            </a:r>
            <a:r>
              <a:rPr kumimoji="0" lang="en-US" sz="12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Claims Found Unpatentable</a:t>
            </a: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ysClr val="window" lastClr="FFFFFF"/>
                </a:solidFill>
                <a:effectLst>
                  <a:outerShdw blurRad="38100" dist="38100" dir="2700000" algn="tl">
                    <a:srgbClr val="000000">
                      <a:alpha val="43137"/>
                    </a:srgbClr>
                  </a:outerShdw>
                </a:effectLst>
              </a:rPr>
              <a:t>(36% of Claims Instituted, </a:t>
            </a: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ysClr val="window" lastClr="FFFFFF"/>
                </a:solidFill>
                <a:effectLst>
                  <a:outerShdw blurRad="38100" dist="38100" dir="2700000" algn="tl">
                    <a:srgbClr val="000000">
                      <a:alpha val="43137"/>
                    </a:srgbClr>
                  </a:outerShdw>
                </a:effectLst>
              </a:rPr>
              <a:t>24% of Claims Challenged)</a:t>
            </a:r>
            <a:endParaRPr kumimoji="0" lang="en-US" sz="9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(173 Petitions</a:t>
            </a:r>
            <a:r>
              <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 lastClr="FFFFFF"/>
              </a:solidFill>
              <a:effectLst/>
              <a:uLnTx/>
              <a:uFillTx/>
            </a:endParaRPr>
          </a:p>
        </p:txBody>
      </p:sp>
      <p:sp>
        <p:nvSpPr>
          <p:cNvPr id="13" name="TextBox 12"/>
          <p:cNvSpPr txBox="1"/>
          <p:nvPr/>
        </p:nvSpPr>
        <p:spPr>
          <a:xfrm>
            <a:off x="4724400" y="3032017"/>
            <a:ext cx="3276600" cy="4770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ysClr val="window" lastClr="FFFFFF"/>
                </a:solidFill>
                <a:effectLst>
                  <a:outerShdw blurRad="38100" dist="38100" dir="2700000" algn="tl">
                    <a:srgbClr val="000000">
                      <a:alpha val="43137"/>
                    </a:srgbClr>
                  </a:outerShdw>
                </a:effectLst>
              </a:rPr>
              <a:t>11,158</a:t>
            </a:r>
            <a: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 Claims Not Challenged</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endParaRPr>
          </a:p>
        </p:txBody>
      </p:sp>
      <p:sp>
        <p:nvSpPr>
          <p:cNvPr id="15" name="TextBox 14"/>
          <p:cNvSpPr txBox="1"/>
          <p:nvPr/>
        </p:nvSpPr>
        <p:spPr>
          <a:xfrm>
            <a:off x="2430966" y="4021873"/>
            <a:ext cx="1226634"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uLnTx/>
                <a:uFillTx/>
              </a:rPr>
              <a:t>2,934 Claims Challenged but Not Instituted</a:t>
            </a:r>
            <a:br>
              <a:rPr kumimoji="0" lang="en-US" sz="1200" b="1" i="0" u="none" strike="noStrike" kern="0" cap="none" spc="0" normalizeH="0" baseline="0" noProof="0" dirty="0" smtClean="0">
                <a:ln>
                  <a:noFill/>
                </a:ln>
                <a:solidFill>
                  <a:srgbClr val="002060"/>
                </a:solidFill>
                <a:uLnTx/>
                <a:uFillTx/>
              </a:rPr>
            </a:br>
            <a:r>
              <a:rPr kumimoji="0" lang="en-US" sz="900" b="1" i="0" u="none" strike="noStrike" kern="0" cap="none" spc="0" normalizeH="0" baseline="0" noProof="0" dirty="0" smtClean="0">
                <a:ln>
                  <a:noFill/>
                </a:ln>
                <a:solidFill>
                  <a:srgbClr val="002060"/>
                </a:solidFill>
                <a:uLnTx/>
                <a:uFillTx/>
              </a:rPr>
              <a:t>(32% of Claims Challenged)</a:t>
            </a:r>
          </a:p>
        </p:txBody>
      </p:sp>
      <p:sp>
        <p:nvSpPr>
          <p:cNvPr id="18" name="TextBox 17"/>
          <p:cNvSpPr txBox="1"/>
          <p:nvPr/>
        </p:nvSpPr>
        <p:spPr>
          <a:xfrm>
            <a:off x="2438400" y="5183460"/>
            <a:ext cx="3886200"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chemeClr val="bg1"/>
                </a:solidFill>
              </a:rPr>
              <a:t>893</a:t>
            </a:r>
            <a:r>
              <a:rPr kumimoji="0" lang="en-US" sz="1200" b="1" i="0" u="none" strike="noStrike" kern="0" cap="none" spc="0" normalizeH="0" baseline="0" noProof="0" dirty="0" smtClean="0">
                <a:ln>
                  <a:noFill/>
                </a:ln>
                <a:solidFill>
                  <a:schemeClr val="bg1"/>
                </a:solidFill>
                <a:uLnTx/>
                <a:uFillTx/>
              </a:rPr>
              <a:t> Claims Cancelled or Disclaimed (Non-PTAB)</a:t>
            </a: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chemeClr val="bg1"/>
                </a:solidFill>
              </a:rPr>
              <a:t>(15% of Claims Instituted, 10% of Claims Challenged)</a:t>
            </a:r>
            <a:endParaRPr kumimoji="0" lang="en-US" sz="900" b="1" i="0" u="none" strike="noStrike" kern="0" cap="none" spc="0" normalizeH="0" baseline="0" noProof="0" dirty="0">
              <a:ln>
                <a:noFill/>
              </a:ln>
              <a:solidFill>
                <a:schemeClr val="bg1"/>
              </a:solidFill>
              <a:uLnTx/>
              <a:uFillTx/>
            </a:endParaRPr>
          </a:p>
        </p:txBody>
      </p:sp>
      <p:sp>
        <p:nvSpPr>
          <p:cNvPr id="19" name="TextBox 18"/>
          <p:cNvSpPr txBox="1"/>
          <p:nvPr/>
        </p:nvSpPr>
        <p:spPr>
          <a:xfrm>
            <a:off x="2430966" y="5542158"/>
            <a:ext cx="335280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chemeClr val="bg1"/>
                </a:solidFill>
                <a:effectLst>
                  <a:outerShdw blurRad="38100" dist="38100" dir="2700000" algn="tl">
                    <a:srgbClr val="000000">
                      <a:alpha val="43137"/>
                    </a:srgbClr>
                  </a:outerShdw>
                </a:effectLst>
              </a:rPr>
              <a:t>643</a:t>
            </a:r>
            <a:r>
              <a:rPr kumimoji="0" lang="en-US" sz="1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rPr>
              <a:t> Claims Found Patentable by PTAB</a:t>
            </a: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chemeClr val="bg1"/>
                </a:solidFill>
                <a:effectLst>
                  <a:outerShdw blurRad="38100" dist="38100" dir="2700000" algn="tl">
                    <a:srgbClr val="000000">
                      <a:alpha val="43137"/>
                    </a:srgbClr>
                  </a:outerShdw>
                </a:effectLst>
              </a:rPr>
              <a:t>(10% of Claims Instituted, 7% of Claims Challenged)</a:t>
            </a:r>
            <a:endParaRPr kumimoji="0" lang="en-US"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
        <p:nvSpPr>
          <p:cNvPr id="16" name="TextBox 15"/>
          <p:cNvSpPr txBox="1"/>
          <p:nvPr/>
        </p:nvSpPr>
        <p:spPr>
          <a:xfrm>
            <a:off x="2445902" y="5910116"/>
            <a:ext cx="3421498"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chemeClr val="bg1"/>
                </a:solidFill>
                <a:effectLst>
                  <a:outerShdw dist="38100" dir="2160000" algn="tl" rotWithShape="0">
                    <a:schemeClr val="tx2">
                      <a:alpha val="52000"/>
                    </a:schemeClr>
                  </a:outerShdw>
                </a:effectLst>
              </a:rPr>
              <a:t>2,402</a:t>
            </a:r>
            <a:r>
              <a:rPr kumimoji="0" lang="en-US" sz="1200" b="1" i="0" u="none" strike="noStrike" kern="0" cap="none" spc="0" normalizeH="0" baseline="0" noProof="0" dirty="0" smtClean="0">
                <a:ln>
                  <a:noFill/>
                </a:ln>
                <a:solidFill>
                  <a:schemeClr val="bg1"/>
                </a:solidFill>
                <a:effectLst>
                  <a:outerShdw dist="38100" dir="2160000" algn="tl" rotWithShape="0">
                    <a:schemeClr val="tx2">
                      <a:alpha val="52000"/>
                    </a:schemeClr>
                  </a:outerShdw>
                </a:effectLst>
                <a:uLnTx/>
                <a:uFillTx/>
              </a:rPr>
              <a:t> Claims Remaining Patentable</a:t>
            </a: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chemeClr val="bg1"/>
                </a:solidFill>
                <a:effectLst>
                  <a:outerShdw dist="38100" dir="2160000" algn="tl" rotWithShape="0">
                    <a:schemeClr val="tx2">
                      <a:alpha val="52000"/>
                    </a:schemeClr>
                  </a:outerShdw>
                </a:effectLst>
              </a:rPr>
              <a:t>(39% of Claims Instituted, 27% of Claims Challenged)</a:t>
            </a:r>
            <a:endParaRPr kumimoji="0" lang="en-US" sz="900" b="1" i="0" u="none" strike="noStrike" kern="0" cap="none" spc="0" normalizeH="0" baseline="0" noProof="0" dirty="0">
              <a:ln>
                <a:noFill/>
              </a:ln>
              <a:solidFill>
                <a:schemeClr val="bg1"/>
              </a:solidFill>
              <a:effectLst>
                <a:outerShdw dist="38100" dir="2160000" algn="tl" rotWithShape="0">
                  <a:schemeClr val="tx2">
                    <a:alpha val="52000"/>
                  </a:schemeClr>
                </a:outerShdw>
              </a:effectLst>
              <a:uLnTx/>
              <a:uFillTx/>
            </a:endParaRPr>
          </a:p>
        </p:txBody>
      </p:sp>
    </p:spTree>
    <p:extLst>
      <p:ext uri="{BB962C8B-B14F-4D97-AF65-F5344CB8AC3E}">
        <p14:creationId xmlns:p14="http://schemas.microsoft.com/office/powerpoint/2010/main" val="292820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sz="3600" dirty="0" smtClean="0">
                <a:solidFill>
                  <a:schemeClr val="bg1"/>
                </a:solidFill>
              </a:rPr>
              <a:t>Public Input &amp; Next Steps</a:t>
            </a:r>
            <a:endParaRPr lang="en-US" sz="3600" dirty="0"/>
          </a:p>
        </p:txBody>
      </p:sp>
      <p:sp>
        <p:nvSpPr>
          <p:cNvPr id="3" name="Content Placeholder 2"/>
          <p:cNvSpPr>
            <a:spLocks noGrp="1"/>
          </p:cNvSpPr>
          <p:nvPr>
            <p:ph idx="1"/>
          </p:nvPr>
        </p:nvSpPr>
        <p:spPr>
          <a:xfrm>
            <a:off x="609600" y="1752600"/>
            <a:ext cx="7772400" cy="4876800"/>
          </a:xfrm>
        </p:spPr>
        <p:txBody>
          <a:bodyPr/>
          <a:lstStyle/>
          <a:p>
            <a:r>
              <a:rPr lang="en-US" sz="3600" dirty="0" smtClean="0">
                <a:solidFill>
                  <a:schemeClr val="tx2">
                    <a:lumMod val="75000"/>
                  </a:schemeClr>
                </a:solidFill>
              </a:rPr>
              <a:t>2014: Public feedback on post-grant review proceedings</a:t>
            </a:r>
          </a:p>
          <a:p>
            <a:endParaRPr lang="en-US" sz="600" dirty="0" smtClean="0">
              <a:solidFill>
                <a:schemeClr val="tx2">
                  <a:lumMod val="75000"/>
                </a:schemeClr>
              </a:solidFill>
            </a:endParaRPr>
          </a:p>
          <a:p>
            <a:r>
              <a:rPr lang="en-US" sz="3600" dirty="0" smtClean="0">
                <a:solidFill>
                  <a:schemeClr val="tx2">
                    <a:lumMod val="75000"/>
                  </a:schemeClr>
                </a:solidFill>
              </a:rPr>
              <a:t>Early 2015: Initial modifications</a:t>
            </a:r>
          </a:p>
          <a:p>
            <a:endParaRPr lang="en-US" sz="600" dirty="0" smtClean="0">
              <a:solidFill>
                <a:schemeClr val="tx2">
                  <a:lumMod val="75000"/>
                </a:schemeClr>
              </a:solidFill>
            </a:endParaRPr>
          </a:p>
          <a:p>
            <a:r>
              <a:rPr lang="en-US" sz="3600" dirty="0" smtClean="0">
                <a:solidFill>
                  <a:schemeClr val="tx2">
                    <a:lumMod val="75000"/>
                  </a:schemeClr>
                </a:solidFill>
              </a:rPr>
              <a:t>Later in 2015: More involved changes </a:t>
            </a:r>
          </a:p>
          <a:p>
            <a:endParaRPr lang="en-US" sz="600" dirty="0">
              <a:solidFill>
                <a:schemeClr val="tx2">
                  <a:lumMod val="75000"/>
                </a:schemeClr>
              </a:solidFill>
            </a:endParaRPr>
          </a:p>
          <a:p>
            <a:r>
              <a:rPr lang="en-US" sz="3600" dirty="0" smtClean="0">
                <a:solidFill>
                  <a:schemeClr val="tx2">
                    <a:lumMod val="75000"/>
                  </a:schemeClr>
                </a:solidFill>
              </a:rPr>
              <a:t>Ensure proceedings are efficient and fair</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35</a:t>
            </a:fld>
            <a:endParaRPr lang="en-US" dirty="0"/>
          </a:p>
        </p:txBody>
      </p:sp>
    </p:spTree>
    <p:extLst>
      <p:ext uri="{BB962C8B-B14F-4D97-AF65-F5344CB8AC3E}">
        <p14:creationId xmlns:p14="http://schemas.microsoft.com/office/powerpoint/2010/main" val="241401687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sz="3600" dirty="0" smtClean="0">
                <a:solidFill>
                  <a:schemeClr val="bg1"/>
                </a:solidFill>
              </a:rPr>
              <a:t>APJ Hiring</a:t>
            </a:r>
            <a:endParaRPr lang="en-US" sz="3600" dirty="0"/>
          </a:p>
        </p:txBody>
      </p:sp>
      <p:sp>
        <p:nvSpPr>
          <p:cNvPr id="3" name="Content Placeholder 2"/>
          <p:cNvSpPr>
            <a:spLocks noGrp="1"/>
          </p:cNvSpPr>
          <p:nvPr>
            <p:ph idx="1"/>
          </p:nvPr>
        </p:nvSpPr>
        <p:spPr>
          <a:xfrm>
            <a:off x="609600" y="1752600"/>
            <a:ext cx="7772400" cy="4876800"/>
          </a:xfrm>
        </p:spPr>
        <p:txBody>
          <a:bodyPr/>
          <a:lstStyle/>
          <a:p>
            <a:r>
              <a:rPr lang="en-US" sz="3600" dirty="0" smtClean="0">
                <a:solidFill>
                  <a:schemeClr val="tx2">
                    <a:lumMod val="75000"/>
                  </a:schemeClr>
                </a:solidFill>
              </a:rPr>
              <a:t>FY2015 Goal: 60 additional APJs</a:t>
            </a:r>
          </a:p>
          <a:p>
            <a:endParaRPr lang="en-US" sz="1200" dirty="0" smtClean="0">
              <a:solidFill>
                <a:schemeClr val="tx2">
                  <a:lumMod val="75000"/>
                </a:schemeClr>
              </a:solidFill>
            </a:endParaRPr>
          </a:p>
          <a:p>
            <a:r>
              <a:rPr lang="en-US" sz="3600" dirty="0" smtClean="0">
                <a:solidFill>
                  <a:schemeClr val="tx2">
                    <a:lumMod val="75000"/>
                  </a:schemeClr>
                </a:solidFill>
              </a:rPr>
              <a:t>Announcements on USAJOBS.gov</a:t>
            </a:r>
          </a:p>
          <a:p>
            <a:endParaRPr lang="en-US" sz="1200" dirty="0" smtClean="0">
              <a:solidFill>
                <a:schemeClr val="tx2">
                  <a:lumMod val="75000"/>
                </a:schemeClr>
              </a:solidFill>
            </a:endParaRPr>
          </a:p>
          <a:p>
            <a:r>
              <a:rPr lang="en-US" sz="3600" dirty="0" smtClean="0">
                <a:solidFill>
                  <a:schemeClr val="tx2">
                    <a:lumMod val="75000"/>
                  </a:schemeClr>
                </a:solidFill>
              </a:rPr>
              <a:t>Locations</a:t>
            </a:r>
          </a:p>
          <a:p>
            <a:pPr lvl="1"/>
            <a:r>
              <a:rPr lang="en-US" sz="2400" dirty="0" smtClean="0">
                <a:solidFill>
                  <a:schemeClr val="tx2">
                    <a:lumMod val="75000"/>
                  </a:schemeClr>
                </a:solidFill>
              </a:rPr>
              <a:t>Alexandria, VA</a:t>
            </a:r>
          </a:p>
          <a:p>
            <a:pPr lvl="1"/>
            <a:r>
              <a:rPr lang="en-US" sz="2400" dirty="0" smtClean="0">
                <a:solidFill>
                  <a:schemeClr val="tx2">
                    <a:lumMod val="75000"/>
                  </a:schemeClr>
                </a:solidFill>
              </a:rPr>
              <a:t>Dallas</a:t>
            </a:r>
          </a:p>
          <a:p>
            <a:pPr lvl="1"/>
            <a:r>
              <a:rPr lang="en-US" sz="2400" dirty="0" smtClean="0">
                <a:solidFill>
                  <a:schemeClr val="tx2">
                    <a:lumMod val="75000"/>
                  </a:schemeClr>
                </a:solidFill>
              </a:rPr>
              <a:t>Denver</a:t>
            </a:r>
          </a:p>
          <a:p>
            <a:pPr lvl="1"/>
            <a:r>
              <a:rPr lang="en-US" sz="2400" dirty="0" smtClean="0">
                <a:solidFill>
                  <a:schemeClr val="tx2">
                    <a:lumMod val="75000"/>
                  </a:schemeClr>
                </a:solidFill>
              </a:rPr>
              <a:t>Detroit, MI</a:t>
            </a:r>
          </a:p>
          <a:p>
            <a:pPr lvl="1"/>
            <a:r>
              <a:rPr lang="en-US" sz="2400" dirty="0" smtClean="0">
                <a:solidFill>
                  <a:schemeClr val="tx2">
                    <a:lumMod val="75000"/>
                  </a:schemeClr>
                </a:solidFill>
              </a:rPr>
              <a:t>Silicon Valley</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36</a:t>
            </a:fld>
            <a:endParaRPr lang="en-US" dirty="0"/>
          </a:p>
        </p:txBody>
      </p:sp>
    </p:spTree>
    <p:extLst>
      <p:ext uri="{BB962C8B-B14F-4D97-AF65-F5344CB8AC3E}">
        <p14:creationId xmlns:p14="http://schemas.microsoft.com/office/powerpoint/2010/main" val="205978417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667000"/>
            <a:ext cx="8229600" cy="1500187"/>
          </a:xfrm>
        </p:spPr>
        <p:txBody>
          <a:bodyPr/>
          <a:lstStyle/>
          <a:p>
            <a:pPr algn="ctr"/>
            <a:r>
              <a:rPr lang="en-US" sz="3600" dirty="0" smtClean="0">
                <a:solidFill>
                  <a:schemeClr val="accent1">
                    <a:lumMod val="50000"/>
                  </a:schemeClr>
                </a:solidFill>
              </a:rPr>
              <a:t>Promoting American Business Abroad</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B7F0611A-51F9-483E-B586-0D9DA2D07630}" type="slidenum">
              <a:rPr lang="en-US" smtClean="0"/>
              <a:pPr>
                <a:defRPr/>
              </a:pPr>
              <a:t>37</a:t>
            </a:fld>
            <a:endParaRPr lang="en-US" dirty="0"/>
          </a:p>
        </p:txBody>
      </p:sp>
    </p:spTree>
    <p:extLst>
      <p:ext uri="{BB962C8B-B14F-4D97-AF65-F5344CB8AC3E}">
        <p14:creationId xmlns:p14="http://schemas.microsoft.com/office/powerpoint/2010/main" val="34379601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sz="3600" dirty="0" smtClean="0">
                <a:solidFill>
                  <a:schemeClr val="bg1"/>
                </a:solidFill>
              </a:rPr>
              <a:t>Promoting Exports</a:t>
            </a:r>
            <a:endParaRPr lang="en-US" sz="3600" dirty="0"/>
          </a:p>
        </p:txBody>
      </p:sp>
      <p:sp>
        <p:nvSpPr>
          <p:cNvPr id="3" name="Content Placeholder 2"/>
          <p:cNvSpPr>
            <a:spLocks noGrp="1"/>
          </p:cNvSpPr>
          <p:nvPr>
            <p:ph idx="1"/>
          </p:nvPr>
        </p:nvSpPr>
        <p:spPr>
          <a:xfrm>
            <a:off x="609600" y="1752600"/>
            <a:ext cx="7772400" cy="4876800"/>
          </a:xfrm>
        </p:spPr>
        <p:txBody>
          <a:bodyPr/>
          <a:lstStyle/>
          <a:p>
            <a:r>
              <a:rPr lang="en-US" sz="3600" dirty="0" smtClean="0">
                <a:solidFill>
                  <a:schemeClr val="tx2">
                    <a:lumMod val="75000"/>
                  </a:schemeClr>
                </a:solidFill>
              </a:rPr>
              <a:t>80% of world’s purchasing power overseas</a:t>
            </a:r>
          </a:p>
          <a:p>
            <a:endParaRPr lang="en-US" sz="1200" dirty="0" smtClean="0">
              <a:solidFill>
                <a:schemeClr val="tx2">
                  <a:lumMod val="75000"/>
                </a:schemeClr>
              </a:solidFill>
            </a:endParaRPr>
          </a:p>
          <a:p>
            <a:r>
              <a:rPr lang="en-US" sz="3600" dirty="0" smtClean="0">
                <a:solidFill>
                  <a:schemeClr val="tx2">
                    <a:lumMod val="75000"/>
                  </a:schemeClr>
                </a:solidFill>
              </a:rPr>
              <a:t>PTO Efforts</a:t>
            </a:r>
          </a:p>
          <a:p>
            <a:pPr lvl="1"/>
            <a:r>
              <a:rPr lang="en-US" sz="2400" dirty="0" smtClean="0">
                <a:solidFill>
                  <a:schemeClr val="tx2">
                    <a:lumMod val="75000"/>
                  </a:schemeClr>
                </a:solidFill>
              </a:rPr>
              <a:t>IP attaches</a:t>
            </a:r>
          </a:p>
          <a:p>
            <a:pPr lvl="1"/>
            <a:r>
              <a:rPr lang="en-US" sz="2400" dirty="0" smtClean="0">
                <a:solidFill>
                  <a:schemeClr val="tx2">
                    <a:lumMod val="75000"/>
                  </a:schemeClr>
                </a:solidFill>
              </a:rPr>
              <a:t>Support trade negotiations</a:t>
            </a:r>
          </a:p>
          <a:p>
            <a:endParaRPr lang="en-US" sz="1200" dirty="0" smtClean="0">
              <a:solidFill>
                <a:schemeClr val="tx2">
                  <a:lumMod val="75000"/>
                </a:schemeClr>
              </a:solidFill>
            </a:endParaRPr>
          </a:p>
          <a:p>
            <a:r>
              <a:rPr lang="en-US" sz="3600" dirty="0" smtClean="0">
                <a:solidFill>
                  <a:schemeClr val="tx2">
                    <a:lumMod val="75000"/>
                  </a:schemeClr>
                </a:solidFill>
              </a:rPr>
              <a:t>Trade Promotion Authority</a:t>
            </a:r>
          </a:p>
          <a:p>
            <a:pPr lvl="1"/>
            <a:r>
              <a:rPr lang="en-US" sz="2400" dirty="0" smtClean="0">
                <a:solidFill>
                  <a:schemeClr val="tx2">
                    <a:lumMod val="75000"/>
                  </a:schemeClr>
                </a:solidFill>
              </a:rPr>
              <a:t>New trade agreements, e.g., Trans-Pacific Partnership</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38</a:t>
            </a:fld>
            <a:endParaRPr lang="en-US" dirty="0"/>
          </a:p>
        </p:txBody>
      </p:sp>
    </p:spTree>
    <p:extLst>
      <p:ext uri="{BB962C8B-B14F-4D97-AF65-F5344CB8AC3E}">
        <p14:creationId xmlns:p14="http://schemas.microsoft.com/office/powerpoint/2010/main" val="246160133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667000"/>
            <a:ext cx="8229600" cy="1500187"/>
          </a:xfrm>
        </p:spPr>
        <p:txBody>
          <a:bodyPr/>
          <a:lstStyle/>
          <a:p>
            <a:pPr algn="ctr"/>
            <a:r>
              <a:rPr lang="en-US" sz="3600" dirty="0" smtClean="0">
                <a:solidFill>
                  <a:schemeClr val="accent1">
                    <a:lumMod val="50000"/>
                  </a:schemeClr>
                </a:solidFill>
              </a:rPr>
              <a:t>Education and Outreach</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B7F0611A-51F9-483E-B586-0D9DA2D07630}" type="slidenum">
              <a:rPr lang="en-US" smtClean="0"/>
              <a:pPr>
                <a:defRPr/>
              </a:pPr>
              <a:t>39</a:t>
            </a:fld>
            <a:endParaRPr lang="en-US" dirty="0"/>
          </a:p>
        </p:txBody>
      </p:sp>
    </p:spTree>
    <p:extLst>
      <p:ext uri="{BB962C8B-B14F-4D97-AF65-F5344CB8AC3E}">
        <p14:creationId xmlns:p14="http://schemas.microsoft.com/office/powerpoint/2010/main" val="42341945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3600" dirty="0" smtClean="0">
              <a:solidFill>
                <a:schemeClr val="accent1">
                  <a:lumMod val="50000"/>
                </a:schemeClr>
              </a:solidFill>
            </a:endParaRPr>
          </a:p>
          <a:p>
            <a:pPr marL="0" indent="0" algn="ctr">
              <a:buNone/>
            </a:pPr>
            <a:endParaRPr lang="en-US" sz="3600" dirty="0">
              <a:solidFill>
                <a:schemeClr val="accent1">
                  <a:lumMod val="50000"/>
                </a:schemeClr>
              </a:solidFill>
            </a:endParaRPr>
          </a:p>
          <a:p>
            <a:pPr marL="0" indent="0" algn="ctr">
              <a:buNone/>
            </a:pPr>
            <a:r>
              <a:rPr lang="en-US" sz="3600" dirty="0" smtClean="0">
                <a:solidFill>
                  <a:schemeClr val="accent1">
                    <a:lumMod val="50000"/>
                  </a:schemeClr>
                </a:solidFill>
              </a:rPr>
              <a:t>An “All Hands On Deck” Moment for Innovation &amp; IP</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04732608-7A9B-4A3A-A9CA-467A96EB41D8}" type="slidenum">
              <a:rPr lang="en-US" smtClean="0"/>
              <a:pPr>
                <a:defRPr/>
              </a:pPr>
              <a:t>4</a:t>
            </a:fld>
            <a:endParaRPr lang="en-US" dirty="0"/>
          </a:p>
        </p:txBody>
      </p:sp>
    </p:spTree>
    <p:extLst>
      <p:ext uri="{BB962C8B-B14F-4D97-AF65-F5344CB8AC3E}">
        <p14:creationId xmlns:p14="http://schemas.microsoft.com/office/powerpoint/2010/main" val="77742814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sz="3600" dirty="0" smtClean="0">
                <a:solidFill>
                  <a:schemeClr val="bg1"/>
                </a:solidFill>
              </a:rPr>
              <a:t>Stakeholder Engagement</a:t>
            </a:r>
            <a:endParaRPr lang="en-US" sz="3600" dirty="0"/>
          </a:p>
        </p:txBody>
      </p:sp>
      <p:sp>
        <p:nvSpPr>
          <p:cNvPr id="3" name="Content Placeholder 2"/>
          <p:cNvSpPr>
            <a:spLocks noGrp="1"/>
          </p:cNvSpPr>
          <p:nvPr>
            <p:ph idx="1"/>
          </p:nvPr>
        </p:nvSpPr>
        <p:spPr>
          <a:xfrm>
            <a:off x="609600" y="1752600"/>
            <a:ext cx="7772400" cy="4876800"/>
          </a:xfrm>
        </p:spPr>
        <p:txBody>
          <a:bodyPr/>
          <a:lstStyle/>
          <a:p>
            <a:r>
              <a:rPr lang="en-US" sz="3600" dirty="0" smtClean="0">
                <a:solidFill>
                  <a:schemeClr val="tx2">
                    <a:lumMod val="75000"/>
                  </a:schemeClr>
                </a:solidFill>
              </a:rPr>
              <a:t>Seeking Public Input on Key Issues</a:t>
            </a:r>
          </a:p>
          <a:p>
            <a:endParaRPr lang="en-US" sz="1200" dirty="0" smtClean="0">
              <a:solidFill>
                <a:schemeClr val="tx2">
                  <a:lumMod val="75000"/>
                </a:schemeClr>
              </a:solidFill>
            </a:endParaRPr>
          </a:p>
          <a:p>
            <a:r>
              <a:rPr lang="en-US" sz="3600" dirty="0" smtClean="0">
                <a:solidFill>
                  <a:schemeClr val="tx2">
                    <a:lumMod val="75000"/>
                  </a:schemeClr>
                </a:solidFill>
              </a:rPr>
              <a:t>Many Ways to Participate</a:t>
            </a:r>
          </a:p>
          <a:p>
            <a:endParaRPr lang="en-US" sz="1200" dirty="0" smtClean="0">
              <a:solidFill>
                <a:schemeClr val="tx2">
                  <a:lumMod val="75000"/>
                </a:schemeClr>
              </a:solidFill>
            </a:endParaRPr>
          </a:p>
          <a:p>
            <a:r>
              <a:rPr lang="en-US" sz="3600" dirty="0" smtClean="0">
                <a:solidFill>
                  <a:schemeClr val="tx2">
                    <a:lumMod val="75000"/>
                  </a:schemeClr>
                </a:solidFill>
              </a:rPr>
              <a:t>Examples from recent months</a:t>
            </a:r>
          </a:p>
          <a:p>
            <a:pPr lvl="1"/>
            <a:r>
              <a:rPr lang="en-US" sz="2400" dirty="0" smtClean="0">
                <a:solidFill>
                  <a:schemeClr val="tx2">
                    <a:lumMod val="75000"/>
                  </a:schemeClr>
                </a:solidFill>
              </a:rPr>
              <a:t>PTAB AIA Post-Grant Review Proceedings</a:t>
            </a:r>
          </a:p>
          <a:p>
            <a:pPr lvl="1"/>
            <a:r>
              <a:rPr lang="en-US" sz="2400" dirty="0" smtClean="0">
                <a:solidFill>
                  <a:schemeClr val="tx2">
                    <a:lumMod val="75000"/>
                  </a:schemeClr>
                </a:solidFill>
              </a:rPr>
              <a:t>Subject Matter Eligibility Interim Guidelines</a:t>
            </a:r>
          </a:p>
          <a:p>
            <a:pPr lvl="1"/>
            <a:r>
              <a:rPr lang="en-US" sz="2400" dirty="0" smtClean="0">
                <a:solidFill>
                  <a:schemeClr val="tx2">
                    <a:lumMod val="75000"/>
                  </a:schemeClr>
                </a:solidFill>
              </a:rPr>
              <a:t>Trade Secret Symposium</a:t>
            </a:r>
          </a:p>
          <a:p>
            <a:pPr lvl="1"/>
            <a:r>
              <a:rPr lang="en-US" sz="2400" dirty="0" smtClean="0">
                <a:solidFill>
                  <a:schemeClr val="tx2">
                    <a:lumMod val="75000"/>
                  </a:schemeClr>
                </a:solidFill>
              </a:rPr>
              <a:t>Copyright Green Paper </a:t>
            </a:r>
            <a:r>
              <a:rPr lang="en-US" sz="2400" dirty="0" err="1" smtClean="0">
                <a:solidFill>
                  <a:schemeClr val="tx2">
                    <a:lumMod val="75000"/>
                  </a:schemeClr>
                </a:solidFill>
              </a:rPr>
              <a:t>Convenings</a:t>
            </a:r>
            <a:endParaRPr lang="en-US" sz="2400" dirty="0" smtClean="0">
              <a:solidFill>
                <a:schemeClr val="tx2">
                  <a:lumMod val="75000"/>
                </a:schemeClr>
              </a:solidFill>
            </a:endParaRPr>
          </a:p>
          <a:p>
            <a:pPr lvl="1"/>
            <a:r>
              <a:rPr lang="en-US" sz="2400" dirty="0" smtClean="0">
                <a:solidFill>
                  <a:schemeClr val="tx2">
                    <a:lumMod val="75000"/>
                  </a:schemeClr>
                </a:solidFill>
              </a:rPr>
              <a:t>Prior Art Crowdsourcing Roundtable</a:t>
            </a:r>
          </a:p>
          <a:p>
            <a:endParaRPr lang="en-US" sz="1200" dirty="0" smtClean="0">
              <a:solidFill>
                <a:schemeClr val="tx2">
                  <a:lumMod val="75000"/>
                </a:schemeClr>
              </a:solidFill>
            </a:endParaRP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40</a:t>
            </a:fld>
            <a:endParaRPr lang="en-US" dirty="0"/>
          </a:p>
        </p:txBody>
      </p:sp>
    </p:spTree>
    <p:extLst>
      <p:ext uri="{BB962C8B-B14F-4D97-AF65-F5344CB8AC3E}">
        <p14:creationId xmlns:p14="http://schemas.microsoft.com/office/powerpoint/2010/main" val="12080786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sz="3600" dirty="0" smtClean="0">
                <a:solidFill>
                  <a:schemeClr val="bg1"/>
                </a:solidFill>
              </a:rPr>
              <a:t>New Tools</a:t>
            </a:r>
            <a:endParaRPr lang="en-US" sz="3600" dirty="0"/>
          </a:p>
        </p:txBody>
      </p:sp>
      <p:sp>
        <p:nvSpPr>
          <p:cNvPr id="3" name="Content Placeholder 2"/>
          <p:cNvSpPr>
            <a:spLocks noGrp="1"/>
          </p:cNvSpPr>
          <p:nvPr>
            <p:ph idx="1"/>
          </p:nvPr>
        </p:nvSpPr>
        <p:spPr>
          <a:xfrm>
            <a:off x="609600" y="1752600"/>
            <a:ext cx="7772400" cy="4876800"/>
          </a:xfrm>
        </p:spPr>
        <p:txBody>
          <a:bodyPr/>
          <a:lstStyle/>
          <a:p>
            <a:r>
              <a:rPr lang="en-US" sz="3600" dirty="0">
                <a:solidFill>
                  <a:schemeClr val="tx2">
                    <a:lumMod val="75000"/>
                  </a:schemeClr>
                </a:solidFill>
              </a:rPr>
              <a:t>Online Patent Litigation Toolkit</a:t>
            </a:r>
          </a:p>
          <a:p>
            <a:r>
              <a:rPr lang="en-US" sz="3600" dirty="0">
                <a:solidFill>
                  <a:schemeClr val="tx2">
                    <a:lumMod val="75000"/>
                  </a:schemeClr>
                </a:solidFill>
              </a:rPr>
              <a:t>Regional Offices</a:t>
            </a:r>
          </a:p>
          <a:p>
            <a:pPr lvl="1"/>
            <a:r>
              <a:rPr lang="en-US" sz="2400" dirty="0">
                <a:solidFill>
                  <a:schemeClr val="tx2">
                    <a:lumMod val="75000"/>
                  </a:schemeClr>
                </a:solidFill>
              </a:rPr>
              <a:t>Open in Permanent Locations (APJs + Examiners)</a:t>
            </a:r>
          </a:p>
          <a:p>
            <a:pPr lvl="2"/>
            <a:r>
              <a:rPr lang="en-US" sz="2000" dirty="0">
                <a:solidFill>
                  <a:schemeClr val="tx2">
                    <a:lumMod val="75000"/>
                  </a:schemeClr>
                </a:solidFill>
              </a:rPr>
              <a:t>Denver</a:t>
            </a:r>
          </a:p>
          <a:p>
            <a:pPr lvl="2"/>
            <a:r>
              <a:rPr lang="en-US" sz="2000" dirty="0">
                <a:solidFill>
                  <a:schemeClr val="tx2">
                    <a:lumMod val="75000"/>
                  </a:schemeClr>
                </a:solidFill>
              </a:rPr>
              <a:t>Detroit</a:t>
            </a:r>
          </a:p>
          <a:p>
            <a:pPr lvl="1"/>
            <a:r>
              <a:rPr lang="en-US" sz="2400" dirty="0">
                <a:solidFill>
                  <a:schemeClr val="tx2">
                    <a:lumMod val="75000"/>
                  </a:schemeClr>
                </a:solidFill>
              </a:rPr>
              <a:t>Open in Temporary Locations/Permanent in 2015 (APJs only for now)</a:t>
            </a:r>
          </a:p>
          <a:p>
            <a:pPr lvl="2"/>
            <a:r>
              <a:rPr lang="en-US" sz="2000" dirty="0">
                <a:solidFill>
                  <a:schemeClr val="tx2">
                    <a:lumMod val="75000"/>
                  </a:schemeClr>
                </a:solidFill>
              </a:rPr>
              <a:t>Dallas</a:t>
            </a:r>
          </a:p>
          <a:p>
            <a:pPr lvl="2"/>
            <a:r>
              <a:rPr lang="en-US" sz="2000" dirty="0">
                <a:solidFill>
                  <a:schemeClr val="tx2">
                    <a:lumMod val="75000"/>
                  </a:schemeClr>
                </a:solidFill>
              </a:rPr>
              <a:t>Silicon Valley</a:t>
            </a:r>
          </a:p>
          <a:p>
            <a:endParaRPr lang="en-US" sz="1200" dirty="0" smtClean="0">
              <a:solidFill>
                <a:schemeClr val="tx2">
                  <a:lumMod val="75000"/>
                </a:schemeClr>
              </a:solidFill>
            </a:endParaRP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41</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648200"/>
            <a:ext cx="3288741"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18457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667000"/>
            <a:ext cx="8229600" cy="1500187"/>
          </a:xfrm>
        </p:spPr>
        <p:txBody>
          <a:bodyPr/>
          <a:lstStyle/>
          <a:p>
            <a:pPr algn="ctr"/>
            <a:r>
              <a:rPr lang="en-US" sz="3600" dirty="0" smtClean="0">
                <a:solidFill>
                  <a:schemeClr val="accent1">
                    <a:lumMod val="50000"/>
                  </a:schemeClr>
                </a:solidFill>
              </a:rPr>
              <a:t>Your Engagement Is Critical</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B7F0611A-51F9-483E-B586-0D9DA2D07630}" type="slidenum">
              <a:rPr lang="en-US" smtClean="0"/>
              <a:pPr>
                <a:defRPr/>
              </a:pPr>
              <a:t>42</a:t>
            </a:fld>
            <a:endParaRPr lang="en-US" dirty="0"/>
          </a:p>
        </p:txBody>
      </p:sp>
    </p:spTree>
    <p:extLst>
      <p:ext uri="{BB962C8B-B14F-4D97-AF65-F5344CB8AC3E}">
        <p14:creationId xmlns:p14="http://schemas.microsoft.com/office/powerpoint/2010/main" val="215162777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sz="3600" dirty="0" smtClean="0">
                <a:solidFill>
                  <a:schemeClr val="bg1"/>
                </a:solidFill>
              </a:rPr>
              <a:t>Take Your Seat at the Table</a:t>
            </a:r>
            <a:endParaRPr lang="en-US" sz="3600" dirty="0"/>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43</a:t>
            </a:fld>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676400"/>
            <a:ext cx="7124700" cy="4749800"/>
          </a:xfrm>
        </p:spPr>
      </p:pic>
    </p:spTree>
    <p:extLst>
      <p:ext uri="{BB962C8B-B14F-4D97-AF65-F5344CB8AC3E}">
        <p14:creationId xmlns:p14="http://schemas.microsoft.com/office/powerpoint/2010/main" val="71321440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43000"/>
            <a:ext cx="7772400" cy="1600200"/>
          </a:xfrm>
        </p:spPr>
        <p:txBody>
          <a:bodyPr/>
          <a:lstStyle/>
          <a:p>
            <a:r>
              <a:rPr lang="en-US" sz="5400" b="1" dirty="0" smtClean="0">
                <a:solidFill>
                  <a:schemeClr val="tx2">
                    <a:lumMod val="75000"/>
                  </a:schemeClr>
                </a:solidFill>
              </a:rPr>
              <a:t>Thank You</a:t>
            </a:r>
            <a:endParaRPr lang="en-US" sz="5400" b="1" dirty="0">
              <a:solidFill>
                <a:schemeClr val="tx2">
                  <a:lumMod val="75000"/>
                </a:schemeClr>
              </a:solidFill>
            </a:endParaRPr>
          </a:p>
        </p:txBody>
      </p:sp>
      <p:sp>
        <p:nvSpPr>
          <p:cNvPr id="3" name="Subtitle 2"/>
          <p:cNvSpPr>
            <a:spLocks noGrp="1"/>
          </p:cNvSpPr>
          <p:nvPr>
            <p:ph type="subTitle" idx="1"/>
          </p:nvPr>
        </p:nvSpPr>
        <p:spPr>
          <a:xfrm>
            <a:off x="2667000" y="3733800"/>
            <a:ext cx="6400800" cy="1752600"/>
          </a:xfrm>
        </p:spPr>
        <p:txBody>
          <a:bodyPr/>
          <a:lstStyle/>
          <a:p>
            <a:pPr>
              <a:spcBef>
                <a:spcPts val="0"/>
              </a:spcBef>
            </a:pPr>
            <a:r>
              <a:rPr lang="en-US" sz="2000" dirty="0" smtClean="0">
                <a:solidFill>
                  <a:schemeClr val="bg1"/>
                </a:solidFill>
              </a:rPr>
              <a:t>Andrew C. Byrnes</a:t>
            </a:r>
          </a:p>
          <a:p>
            <a:pPr>
              <a:spcBef>
                <a:spcPts val="0"/>
              </a:spcBef>
            </a:pPr>
            <a:r>
              <a:rPr lang="en-US" sz="2000" dirty="0" smtClean="0">
                <a:solidFill>
                  <a:schemeClr val="bg1"/>
                </a:solidFill>
              </a:rPr>
              <a:t>Chief of Staff, USPTO</a:t>
            </a:r>
          </a:p>
          <a:p>
            <a:pPr>
              <a:spcBef>
                <a:spcPts val="0"/>
              </a:spcBef>
            </a:pPr>
            <a:r>
              <a:rPr lang="en-US" sz="2000" dirty="0" smtClean="0">
                <a:solidFill>
                  <a:schemeClr val="bg1"/>
                </a:solidFill>
              </a:rPr>
              <a:t>Phone: (571) 272-3500</a:t>
            </a:r>
          </a:p>
          <a:p>
            <a:pPr>
              <a:spcBef>
                <a:spcPts val="0"/>
              </a:spcBef>
            </a:pPr>
            <a:r>
              <a:rPr lang="en-US" sz="2000" dirty="0" smtClean="0">
                <a:solidFill>
                  <a:schemeClr val="bg1"/>
                </a:solidFill>
              </a:rPr>
              <a:t>Andrew.Byrnes@uspto.gov</a:t>
            </a:r>
          </a:p>
        </p:txBody>
      </p:sp>
      <p:sp>
        <p:nvSpPr>
          <p:cNvPr id="5" name="Slide Number Placeholder 4"/>
          <p:cNvSpPr>
            <a:spLocks noGrp="1"/>
          </p:cNvSpPr>
          <p:nvPr>
            <p:ph type="sldNum" sz="quarter" idx="12"/>
          </p:nvPr>
        </p:nvSpPr>
        <p:spPr/>
        <p:txBody>
          <a:bodyPr/>
          <a:lstStyle/>
          <a:p>
            <a:pPr>
              <a:defRPr/>
            </a:pPr>
            <a:fld id="{1679C8DB-34F0-4182-9F9D-CA53178449A9}" type="slidenum">
              <a:rPr lang="en-US" smtClean="0"/>
              <a:pPr>
                <a:defRPr/>
              </a:pPr>
              <a:t>44</a:t>
            </a:fld>
            <a:endParaRPr lang="en-US" dirty="0"/>
          </a:p>
        </p:txBody>
      </p:sp>
    </p:spTree>
    <p:extLst>
      <p:ext uri="{BB962C8B-B14F-4D97-AF65-F5344CB8AC3E}">
        <p14:creationId xmlns:p14="http://schemas.microsoft.com/office/powerpoint/2010/main" val="28902089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sz="4400" dirty="0" smtClean="0">
                <a:solidFill>
                  <a:schemeClr val="bg1"/>
                </a:solidFill>
              </a:rPr>
              <a:t>Significant Changes in IP </a:t>
            </a:r>
            <a:endParaRPr lang="en-US" sz="4400" dirty="0">
              <a:solidFill>
                <a:schemeClr val="bg1"/>
              </a:solidFill>
            </a:endParaRPr>
          </a:p>
        </p:txBody>
      </p:sp>
      <p:sp>
        <p:nvSpPr>
          <p:cNvPr id="3" name="Content Placeholder 2"/>
          <p:cNvSpPr>
            <a:spLocks noGrp="1"/>
          </p:cNvSpPr>
          <p:nvPr>
            <p:ph idx="1"/>
          </p:nvPr>
        </p:nvSpPr>
        <p:spPr>
          <a:xfrm>
            <a:off x="3657600" y="2590800"/>
            <a:ext cx="4800600" cy="2667000"/>
          </a:xfrm>
        </p:spPr>
        <p:txBody>
          <a:bodyPr/>
          <a:lstStyle/>
          <a:p>
            <a:r>
              <a:rPr lang="en-US" sz="3600" dirty="0" smtClean="0">
                <a:solidFill>
                  <a:schemeClr val="tx2">
                    <a:lumMod val="75000"/>
                  </a:schemeClr>
                </a:solidFill>
              </a:rPr>
              <a:t>Visibility</a:t>
            </a:r>
          </a:p>
          <a:p>
            <a:r>
              <a:rPr lang="en-US" sz="3600" dirty="0" smtClean="0">
                <a:solidFill>
                  <a:schemeClr val="tx2">
                    <a:lumMod val="75000"/>
                  </a:schemeClr>
                </a:solidFill>
              </a:rPr>
              <a:t>Filings</a:t>
            </a:r>
          </a:p>
          <a:p>
            <a:r>
              <a:rPr lang="en-US" sz="3600" dirty="0" smtClean="0">
                <a:solidFill>
                  <a:schemeClr val="tx2">
                    <a:lumMod val="75000"/>
                  </a:schemeClr>
                </a:solidFill>
              </a:rPr>
              <a:t>Economic Importance</a:t>
            </a:r>
          </a:p>
        </p:txBody>
      </p:sp>
      <p:sp>
        <p:nvSpPr>
          <p:cNvPr id="5" name="Slide Number Placeholder 4"/>
          <p:cNvSpPr>
            <a:spLocks noGrp="1"/>
          </p:cNvSpPr>
          <p:nvPr>
            <p:ph type="sldNum" sz="quarter" idx="12"/>
          </p:nvPr>
        </p:nvSpPr>
        <p:spPr/>
        <p:txBody>
          <a:bodyPr/>
          <a:lstStyle/>
          <a:p>
            <a:pPr>
              <a:defRPr/>
            </a:pPr>
            <a:fld id="{04732608-7A9B-4A3A-A9CA-467A96EB41D8}" type="slidenum">
              <a:rPr lang="en-US" smtClean="0"/>
              <a:pPr>
                <a:defRPr/>
              </a:pPr>
              <a:t>5</a:t>
            </a:fld>
            <a:endParaRPr lang="en-US" dirty="0"/>
          </a:p>
        </p:txBody>
      </p:sp>
      <p:sp>
        <p:nvSpPr>
          <p:cNvPr id="6" name="Up Arrow 5"/>
          <p:cNvSpPr/>
          <p:nvPr/>
        </p:nvSpPr>
        <p:spPr bwMode="auto">
          <a:xfrm>
            <a:off x="1752600" y="2590800"/>
            <a:ext cx="1143000" cy="2514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22925464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3600" dirty="0" smtClean="0">
              <a:solidFill>
                <a:schemeClr val="accent1">
                  <a:lumMod val="50000"/>
                </a:schemeClr>
              </a:solidFill>
            </a:endParaRPr>
          </a:p>
          <a:p>
            <a:pPr marL="0" indent="0" algn="ctr">
              <a:buNone/>
            </a:pPr>
            <a:endParaRPr lang="en-US" sz="3600" dirty="0">
              <a:solidFill>
                <a:schemeClr val="accent1">
                  <a:lumMod val="50000"/>
                </a:schemeClr>
              </a:solidFill>
            </a:endParaRPr>
          </a:p>
          <a:p>
            <a:pPr marL="0" indent="0" algn="ctr">
              <a:buNone/>
            </a:pPr>
            <a:r>
              <a:rPr lang="en-US" sz="3600" dirty="0" smtClean="0">
                <a:solidFill>
                  <a:schemeClr val="accent1">
                    <a:lumMod val="50000"/>
                  </a:schemeClr>
                </a:solidFill>
              </a:rPr>
              <a:t>The Importance of a Balanced and Effective IP System </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04732608-7A9B-4A3A-A9CA-467A96EB41D8}" type="slidenum">
              <a:rPr lang="en-US" smtClean="0"/>
              <a:pPr>
                <a:defRPr/>
              </a:pPr>
              <a:t>6</a:t>
            </a:fld>
            <a:endParaRPr lang="en-US" dirty="0"/>
          </a:p>
        </p:txBody>
      </p:sp>
    </p:spTree>
    <p:extLst>
      <p:ext uri="{BB962C8B-B14F-4D97-AF65-F5344CB8AC3E}">
        <p14:creationId xmlns:p14="http://schemas.microsoft.com/office/powerpoint/2010/main" val="4763215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2620" y="543580"/>
            <a:ext cx="5867400" cy="646331"/>
          </a:xfrm>
          <a:prstGeom prst="rect">
            <a:avLst/>
          </a:prstGeom>
          <a:noFill/>
        </p:spPr>
        <p:txBody>
          <a:bodyPr wrap="square" rtlCol="0">
            <a:spAutoFit/>
          </a:bodyPr>
          <a:lstStyle/>
          <a:p>
            <a:r>
              <a:rPr lang="en-US" sz="3600" dirty="0" smtClean="0">
                <a:solidFill>
                  <a:schemeClr val="bg1"/>
                </a:solidFill>
              </a:rPr>
              <a:t>Perspectives on the System</a:t>
            </a:r>
            <a:endParaRPr lang="en-US" sz="3600" dirty="0">
              <a:solidFill>
                <a:schemeClr val="bg1"/>
              </a:solidFill>
            </a:endParaRPr>
          </a:p>
        </p:txBody>
      </p:sp>
      <p:sp>
        <p:nvSpPr>
          <p:cNvPr id="2" name="Rectangle 1"/>
          <p:cNvSpPr/>
          <p:nvPr/>
        </p:nvSpPr>
        <p:spPr>
          <a:xfrm>
            <a:off x="457200" y="1600200"/>
            <a:ext cx="8229600" cy="4524315"/>
          </a:xfrm>
          <a:prstGeom prst="rect">
            <a:avLst/>
          </a:prstGeom>
        </p:spPr>
        <p:txBody>
          <a:bodyPr wrap="square">
            <a:spAutoFit/>
          </a:bodyPr>
          <a:lstStyle/>
          <a:p>
            <a:pPr marL="571500" indent="-571500">
              <a:buFont typeface="Arial" panose="020B0604020202020204" pitchFamily="34" charset="0"/>
              <a:buChar char="•"/>
            </a:pPr>
            <a:r>
              <a:rPr lang="en-US" sz="3600" dirty="0" smtClean="0">
                <a:solidFill>
                  <a:schemeClr val="tx2">
                    <a:lumMod val="75000"/>
                  </a:schemeClr>
                </a:solidFill>
              </a:rPr>
              <a:t>It’s important to see the system from many sides</a:t>
            </a:r>
          </a:p>
          <a:p>
            <a:pPr marL="571500" indent="-571500">
              <a:buFont typeface="Arial" panose="020B0604020202020204" pitchFamily="34" charset="0"/>
              <a:buChar char="•"/>
            </a:pPr>
            <a:endParaRPr lang="en-US" sz="3600" dirty="0" smtClean="0">
              <a:solidFill>
                <a:schemeClr val="tx2">
                  <a:lumMod val="75000"/>
                </a:schemeClr>
              </a:solidFill>
            </a:endParaRPr>
          </a:p>
          <a:p>
            <a:pPr marL="571500" indent="-571500">
              <a:buFont typeface="Arial" panose="020B0604020202020204" pitchFamily="34" charset="0"/>
              <a:buChar char="•"/>
            </a:pPr>
            <a:r>
              <a:rPr lang="en-US" sz="3600" dirty="0" smtClean="0">
                <a:solidFill>
                  <a:schemeClr val="tx2">
                    <a:lumMod val="75000"/>
                  </a:schemeClr>
                </a:solidFill>
              </a:rPr>
              <a:t>Innovation is not a scarce resource or a zero sum game</a:t>
            </a:r>
          </a:p>
          <a:p>
            <a:pPr marL="571500" indent="-571500">
              <a:buFont typeface="Arial" panose="020B0604020202020204" pitchFamily="34" charset="0"/>
              <a:buChar char="•"/>
            </a:pPr>
            <a:endParaRPr lang="en-US" sz="3600" dirty="0" smtClean="0">
              <a:solidFill>
                <a:schemeClr val="tx2">
                  <a:lumMod val="75000"/>
                </a:schemeClr>
              </a:solidFill>
            </a:endParaRPr>
          </a:p>
          <a:p>
            <a:pPr marL="571500" indent="-571500">
              <a:buFont typeface="Arial" panose="020B0604020202020204" pitchFamily="34" charset="0"/>
              <a:buChar char="•"/>
            </a:pPr>
            <a:r>
              <a:rPr lang="en-US" sz="3600" dirty="0" smtClean="0">
                <a:solidFill>
                  <a:schemeClr val="tx2">
                    <a:lumMod val="75000"/>
                  </a:schemeClr>
                </a:solidFill>
              </a:rPr>
              <a:t>No one has cornered the market on innovation</a:t>
            </a:r>
          </a:p>
        </p:txBody>
      </p:sp>
      <p:sp>
        <p:nvSpPr>
          <p:cNvPr id="3" name="Slide Number Placeholder 2"/>
          <p:cNvSpPr>
            <a:spLocks noGrp="1"/>
          </p:cNvSpPr>
          <p:nvPr>
            <p:ph type="sldNum" sz="quarter" idx="12"/>
          </p:nvPr>
        </p:nvSpPr>
        <p:spPr/>
        <p:txBody>
          <a:bodyPr/>
          <a:lstStyle/>
          <a:p>
            <a:fld id="{8E782281-F1A1-4405-B483-A7AE7120F6C5}" type="slidenum">
              <a:rPr lang="en-US" smtClean="0"/>
              <a:t>7</a:t>
            </a:fld>
            <a:endParaRPr lang="en-US" dirty="0"/>
          </a:p>
        </p:txBody>
      </p:sp>
    </p:spTree>
    <p:extLst>
      <p:ext uri="{BB962C8B-B14F-4D97-AF65-F5344CB8AC3E}">
        <p14:creationId xmlns:p14="http://schemas.microsoft.com/office/powerpoint/2010/main" val="38219147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3600" dirty="0" smtClean="0">
              <a:solidFill>
                <a:schemeClr val="accent1">
                  <a:lumMod val="50000"/>
                </a:schemeClr>
              </a:solidFill>
            </a:endParaRPr>
          </a:p>
          <a:p>
            <a:pPr marL="0" indent="0" algn="ctr">
              <a:buNone/>
            </a:pPr>
            <a:endParaRPr lang="en-US" sz="2400" dirty="0" smtClean="0">
              <a:solidFill>
                <a:schemeClr val="accent1">
                  <a:lumMod val="50000"/>
                </a:schemeClr>
              </a:solidFill>
            </a:endParaRPr>
          </a:p>
          <a:p>
            <a:pPr marL="0" indent="0" algn="ctr">
              <a:buNone/>
            </a:pPr>
            <a:r>
              <a:rPr lang="en-US" sz="3600" dirty="0" smtClean="0">
                <a:solidFill>
                  <a:schemeClr val="accent1">
                    <a:lumMod val="50000"/>
                  </a:schemeClr>
                </a:solidFill>
              </a:rPr>
              <a:t>How </a:t>
            </a:r>
            <a:r>
              <a:rPr lang="en-US" sz="3600" dirty="0" smtClean="0">
                <a:solidFill>
                  <a:schemeClr val="accent1">
                    <a:lumMod val="50000"/>
                  </a:schemeClr>
                </a:solidFill>
              </a:rPr>
              <a:t>do we know </a:t>
            </a:r>
            <a:r>
              <a:rPr lang="en-US" sz="3600" dirty="0" smtClean="0">
                <a:solidFill>
                  <a:schemeClr val="accent1">
                    <a:lumMod val="50000"/>
                  </a:schemeClr>
                </a:solidFill>
              </a:rPr>
              <a:t>whether we’re </a:t>
            </a:r>
            <a:r>
              <a:rPr lang="en-US" sz="3600" b="1" dirty="0" smtClean="0">
                <a:solidFill>
                  <a:schemeClr val="accent1">
                    <a:lumMod val="50000"/>
                  </a:schemeClr>
                </a:solidFill>
              </a:rPr>
              <a:t>standing sentinel over innovation</a:t>
            </a:r>
            <a:r>
              <a:rPr lang="en-US" sz="3600" dirty="0" smtClean="0">
                <a:solidFill>
                  <a:schemeClr val="accent1">
                    <a:lumMod val="50000"/>
                  </a:schemeClr>
                </a:solidFill>
              </a:rPr>
              <a:t> or </a:t>
            </a:r>
            <a:r>
              <a:rPr lang="en-US" sz="3600" dirty="0" smtClean="0">
                <a:solidFill>
                  <a:schemeClr val="accent1">
                    <a:lumMod val="50000"/>
                  </a:schemeClr>
                </a:solidFill>
              </a:rPr>
              <a:t>just</a:t>
            </a:r>
            <a:r>
              <a:rPr lang="en-US" sz="3600" dirty="0" smtClean="0">
                <a:solidFill>
                  <a:schemeClr val="accent1">
                    <a:lumMod val="50000"/>
                  </a:schemeClr>
                </a:solidFill>
              </a:rPr>
              <a:t/>
            </a:r>
            <a:br>
              <a:rPr lang="en-US" sz="3600" dirty="0" smtClean="0">
                <a:solidFill>
                  <a:schemeClr val="accent1">
                    <a:lumMod val="50000"/>
                  </a:schemeClr>
                </a:solidFill>
              </a:rPr>
            </a:br>
            <a:r>
              <a:rPr lang="en-US" sz="3600" i="1" dirty="0" smtClean="0">
                <a:solidFill>
                  <a:schemeClr val="accent1">
                    <a:lumMod val="50000"/>
                  </a:schemeClr>
                </a:solidFill>
              </a:rPr>
              <a:t>standing </a:t>
            </a:r>
            <a:r>
              <a:rPr lang="en-US" sz="3600" i="1" dirty="0" smtClean="0">
                <a:solidFill>
                  <a:schemeClr val="accent1">
                    <a:lumMod val="50000"/>
                  </a:schemeClr>
                </a:solidFill>
              </a:rPr>
              <a:t>in the way</a:t>
            </a:r>
            <a:r>
              <a:rPr lang="en-US" sz="3600" dirty="0" smtClean="0">
                <a:solidFill>
                  <a:schemeClr val="accent1">
                    <a:lumMod val="50000"/>
                  </a:schemeClr>
                </a:solidFill>
              </a:rPr>
              <a:t>?</a:t>
            </a:r>
            <a:endParaRPr lang="en-US" sz="36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04732608-7A9B-4A3A-A9CA-467A96EB41D8}" type="slidenum">
              <a:rPr lang="en-US" smtClean="0"/>
              <a:pPr>
                <a:defRPr/>
              </a:pPr>
              <a:t>8</a:t>
            </a:fld>
            <a:endParaRPr lang="en-US" dirty="0"/>
          </a:p>
        </p:txBody>
      </p:sp>
    </p:spTree>
    <p:extLst>
      <p:ext uri="{BB962C8B-B14F-4D97-AF65-F5344CB8AC3E}">
        <p14:creationId xmlns:p14="http://schemas.microsoft.com/office/powerpoint/2010/main" val="9692434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2620" y="543580"/>
            <a:ext cx="5867400" cy="646331"/>
          </a:xfrm>
          <a:prstGeom prst="rect">
            <a:avLst/>
          </a:prstGeom>
          <a:noFill/>
        </p:spPr>
        <p:txBody>
          <a:bodyPr wrap="square" rtlCol="0">
            <a:spAutoFit/>
          </a:bodyPr>
          <a:lstStyle/>
          <a:p>
            <a:r>
              <a:rPr lang="en-US" sz="3600" dirty="0" smtClean="0">
                <a:solidFill>
                  <a:schemeClr val="bg1"/>
                </a:solidFill>
              </a:rPr>
              <a:t>The Constitution, on IP</a:t>
            </a:r>
            <a:endParaRPr lang="en-US" sz="3600" dirty="0">
              <a:solidFill>
                <a:schemeClr val="bg1"/>
              </a:solidFill>
            </a:endParaRPr>
          </a:p>
        </p:txBody>
      </p:sp>
      <p:sp>
        <p:nvSpPr>
          <p:cNvPr id="2" name="Rectangle 1"/>
          <p:cNvSpPr/>
          <p:nvPr/>
        </p:nvSpPr>
        <p:spPr>
          <a:xfrm>
            <a:off x="457200" y="1600200"/>
            <a:ext cx="8229600" cy="5078313"/>
          </a:xfrm>
          <a:prstGeom prst="rect">
            <a:avLst/>
          </a:prstGeom>
        </p:spPr>
        <p:txBody>
          <a:bodyPr wrap="square">
            <a:spAutoFit/>
          </a:bodyPr>
          <a:lstStyle/>
          <a:p>
            <a:pPr algn="ctr"/>
            <a:r>
              <a:rPr lang="en-US" sz="3600" dirty="0" smtClean="0"/>
              <a:t>“</a:t>
            </a:r>
            <a:r>
              <a:rPr lang="en-US" sz="3600" dirty="0" smtClean="0">
                <a:solidFill>
                  <a:schemeClr val="tx2">
                    <a:lumMod val="75000"/>
                  </a:schemeClr>
                </a:solidFill>
              </a:rPr>
              <a:t>Congress shall have the power . . . </a:t>
            </a:r>
          </a:p>
          <a:p>
            <a:pPr algn="ctr"/>
            <a:endParaRPr lang="en-US" sz="3600" dirty="0" smtClean="0">
              <a:solidFill>
                <a:schemeClr val="tx2">
                  <a:lumMod val="75000"/>
                </a:schemeClr>
              </a:solidFill>
            </a:endParaRPr>
          </a:p>
          <a:p>
            <a:pPr algn="ctr"/>
            <a:r>
              <a:rPr lang="en-US" sz="3600" dirty="0" smtClean="0">
                <a:solidFill>
                  <a:schemeClr val="tx2">
                    <a:lumMod val="75000"/>
                  </a:schemeClr>
                </a:solidFill>
              </a:rPr>
              <a:t>To promote the Progress of Science and useful Arts, by securing for limited Times to Authors and Inventors the exclusive Right to their respective Writings and Discoveries”</a:t>
            </a:r>
          </a:p>
          <a:p>
            <a:endParaRPr lang="en-US" sz="3600" dirty="0">
              <a:solidFill>
                <a:schemeClr val="tx2">
                  <a:lumMod val="75000"/>
                </a:schemeClr>
              </a:solidFill>
            </a:endParaRPr>
          </a:p>
          <a:p>
            <a:pPr algn="r"/>
            <a:r>
              <a:rPr lang="en-US" sz="3600" dirty="0">
                <a:solidFill>
                  <a:schemeClr val="tx2">
                    <a:lumMod val="75000"/>
                  </a:schemeClr>
                </a:solidFill>
              </a:rPr>
              <a:t>- </a:t>
            </a:r>
            <a:r>
              <a:rPr lang="en-US" sz="3600" dirty="0" smtClean="0">
                <a:solidFill>
                  <a:schemeClr val="tx2">
                    <a:lumMod val="75000"/>
                  </a:schemeClr>
                </a:solidFill>
              </a:rPr>
              <a:t>U.S. Const., Art. I, § 8</a:t>
            </a:r>
            <a:r>
              <a:rPr lang="en-US" sz="3600" dirty="0" smtClean="0"/>
              <a:t> </a:t>
            </a:r>
            <a:endParaRPr lang="en-US" sz="3600" dirty="0"/>
          </a:p>
        </p:txBody>
      </p:sp>
      <p:sp>
        <p:nvSpPr>
          <p:cNvPr id="3" name="Slide Number Placeholder 2"/>
          <p:cNvSpPr>
            <a:spLocks noGrp="1"/>
          </p:cNvSpPr>
          <p:nvPr>
            <p:ph type="sldNum" sz="quarter" idx="12"/>
          </p:nvPr>
        </p:nvSpPr>
        <p:spPr/>
        <p:txBody>
          <a:bodyPr/>
          <a:lstStyle/>
          <a:p>
            <a:fld id="{8E782281-F1A1-4405-B483-A7AE7120F6C5}" type="slidenum">
              <a:rPr lang="en-US" smtClean="0"/>
              <a:t>9</a:t>
            </a:fld>
            <a:endParaRPr lang="en-US" dirty="0"/>
          </a:p>
        </p:txBody>
      </p:sp>
    </p:spTree>
    <p:extLst>
      <p:ext uri="{BB962C8B-B14F-4D97-AF65-F5344CB8AC3E}">
        <p14:creationId xmlns:p14="http://schemas.microsoft.com/office/powerpoint/2010/main" val="166625991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TO Day">
  <a:themeElements>
    <a:clrScheme name="PTO Day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PTO Da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PTO Day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SPTO Template">
  <a:themeElements>
    <a:clrScheme name="USPTO_camp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FF0000"/>
            </a:solidFill>
            <a:effectLst/>
            <a:latin typeface="Arial" charset="0"/>
          </a:defRPr>
        </a:defPPr>
      </a:lstStyle>
    </a:lnDef>
  </a:objectDefaults>
  <a:extraClrSchemeLst>
    <a:extraClrScheme>
      <a:clrScheme name="USPTO_campu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PTO_camp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PTO_campu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PTO_campu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PTO_camp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PTO_camp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PTO_camp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17282</TotalTime>
  <Words>1176</Words>
  <Application>Microsoft Office PowerPoint</Application>
  <PresentationFormat>On-screen Show (4:3)</PresentationFormat>
  <Paragraphs>386</Paragraphs>
  <Slides>44</Slides>
  <Notes>37</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Theme1</vt:lpstr>
      <vt:lpstr>4_USPTO_campus</vt:lpstr>
      <vt:lpstr>PTO Day</vt:lpstr>
      <vt:lpstr>1_USPTO_campus</vt:lpstr>
      <vt:lpstr>USPTO Template</vt:lpstr>
      <vt:lpstr>Standing Sentinel Over Innovation: The Importance of a Balanced and Effective IP System </vt:lpstr>
      <vt:lpstr>PowerPoint Presentation</vt:lpstr>
      <vt:lpstr>From Silicon Valley to DC</vt:lpstr>
      <vt:lpstr>PowerPoint Presentation</vt:lpstr>
      <vt:lpstr>Significant Changes in IP </vt:lpstr>
      <vt:lpstr>PowerPoint Presentation</vt:lpstr>
      <vt:lpstr>PowerPoint Presentation</vt:lpstr>
      <vt:lpstr>PowerPoint Presentation</vt:lpstr>
      <vt:lpstr>PowerPoint Presentation</vt:lpstr>
      <vt:lpstr>President Lincoln, on Patents</vt:lpstr>
      <vt:lpstr>The Importance of Enforcement</vt:lpstr>
      <vt:lpstr>POTUS: Reward Innovation</vt:lpstr>
      <vt:lpstr>PowerPoint Presentation</vt:lpstr>
      <vt:lpstr>USPTO Mission</vt:lpstr>
      <vt:lpstr>Recent Successes</vt:lpstr>
      <vt:lpstr>PowerPoint Presentation</vt:lpstr>
      <vt:lpstr>Patent Litigation Costs</vt:lpstr>
      <vt:lpstr>Patent Litigation Costs</vt:lpstr>
      <vt:lpstr>Strategic &amp; Financial Asymmetry</vt:lpstr>
      <vt:lpstr>Asking the Right Question</vt:lpstr>
      <vt:lpstr>Asking the Right Question</vt:lpstr>
      <vt:lpstr>Ways To Achieve Balance</vt:lpstr>
      <vt:lpstr>PowerPoint Presentation</vt:lpstr>
      <vt:lpstr>Aspects of Quality</vt:lpstr>
      <vt:lpstr>Enhanced Patent Quality Initiative</vt:lpstr>
      <vt:lpstr>Quality: What We’re Doing Now</vt:lpstr>
      <vt:lpstr>Quality: What We’re Doing Now</vt:lpstr>
      <vt:lpstr>Quality: What’s Next?</vt:lpstr>
      <vt:lpstr>Quality: What’s Next?</vt:lpstr>
      <vt:lpstr>PowerPoint Presentation</vt:lpstr>
      <vt:lpstr>Post-Grant Trial Proceedings</vt:lpstr>
      <vt:lpstr>AIA Progress (as of January 1, 2015)</vt:lpstr>
      <vt:lpstr>AIA Progress (as of January 1, 2015)</vt:lpstr>
      <vt:lpstr>Inter Partes Review Petitions Terminated to Date (As of 1/15/2015)</vt:lpstr>
      <vt:lpstr>Public Input &amp; Next Steps</vt:lpstr>
      <vt:lpstr>APJ Hiring</vt:lpstr>
      <vt:lpstr>PowerPoint Presentation</vt:lpstr>
      <vt:lpstr>Promoting Exports</vt:lpstr>
      <vt:lpstr>PowerPoint Presentation</vt:lpstr>
      <vt:lpstr>Stakeholder Engagement</vt:lpstr>
      <vt:lpstr>New Tools</vt:lpstr>
      <vt:lpstr>PowerPoint Presentation</vt:lpstr>
      <vt:lpstr>Take Your Seat at the Table</vt:lpstr>
      <vt:lpstr>Thank You</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USPTO Perspective</dc:title>
  <dc:creator>Lorenzen, Denise</dc:creator>
  <cp:lastModifiedBy>Andrew Byrnes</cp:lastModifiedBy>
  <cp:revision>114</cp:revision>
  <cp:lastPrinted>2015-01-27T17:15:51Z</cp:lastPrinted>
  <dcterms:created xsi:type="dcterms:W3CDTF">2014-09-11T17:11:39Z</dcterms:created>
  <dcterms:modified xsi:type="dcterms:W3CDTF">2015-01-28T13:52:37Z</dcterms:modified>
</cp:coreProperties>
</file>